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82" r:id="rId22"/>
    <p:sldId id="278" r:id="rId23"/>
    <p:sldId id="279" r:id="rId24"/>
    <p:sldId id="280" r:id="rId25"/>
    <p:sldId id="281" r:id="rId26"/>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85" autoAdjust="0"/>
    <p:restoredTop sz="96803" autoAdjust="0"/>
  </p:normalViewPr>
  <p:slideViewPr>
    <p:cSldViewPr>
      <p:cViewPr varScale="1">
        <p:scale>
          <a:sx n="106" d="100"/>
          <a:sy n="106" d="100"/>
        </p:scale>
        <p:origin x="-34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842F1F-73A4-42A3-8760-8BD698CCA8FD}"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en-US"/>
        </a:p>
      </dgm:t>
    </dgm:pt>
    <dgm:pt modelId="{F34C5AB5-3C4E-43B0-86B7-9FFEBC7596FA}">
      <dgm:prSet/>
      <dgm:spPr/>
      <dgm:t>
        <a:bodyPr/>
        <a:lstStyle/>
        <a:p>
          <a:pPr rtl="0"/>
          <a:r>
            <a:rPr lang="en-US" b="1" smtClean="0"/>
            <a:t>What has changed?</a:t>
          </a:r>
          <a:endParaRPr lang="en-US"/>
        </a:p>
      </dgm:t>
    </dgm:pt>
    <dgm:pt modelId="{B8DCB685-1800-4343-AAB6-6B1455554218}" type="parTrans" cxnId="{6F8646C2-80F3-4F27-BA70-3A85A78D6894}">
      <dgm:prSet/>
      <dgm:spPr/>
      <dgm:t>
        <a:bodyPr/>
        <a:lstStyle/>
        <a:p>
          <a:endParaRPr lang="en-US"/>
        </a:p>
      </dgm:t>
    </dgm:pt>
    <dgm:pt modelId="{82456A31-69FA-48D4-A76A-5691CBCA1803}" type="sibTrans" cxnId="{6F8646C2-80F3-4F27-BA70-3A85A78D6894}">
      <dgm:prSet/>
      <dgm:spPr/>
      <dgm:t>
        <a:bodyPr/>
        <a:lstStyle/>
        <a:p>
          <a:endParaRPr lang="en-US"/>
        </a:p>
      </dgm:t>
    </dgm:pt>
    <dgm:pt modelId="{B16A7F4E-BE85-4FD7-A204-269A3E815F1B}" type="pres">
      <dgm:prSet presAssocID="{F7842F1F-73A4-42A3-8760-8BD698CCA8FD}" presName="Name0" presStyleCnt="0">
        <dgm:presLayoutVars>
          <dgm:dir/>
          <dgm:resizeHandles val="exact"/>
        </dgm:presLayoutVars>
      </dgm:prSet>
      <dgm:spPr/>
      <dgm:t>
        <a:bodyPr/>
        <a:lstStyle/>
        <a:p>
          <a:endParaRPr lang="en-US"/>
        </a:p>
      </dgm:t>
    </dgm:pt>
    <dgm:pt modelId="{B7A64A96-E8BD-4711-914C-A35E0AFE964A}" type="pres">
      <dgm:prSet presAssocID="{F34C5AB5-3C4E-43B0-86B7-9FFEBC7596FA}" presName="node" presStyleLbl="node1" presStyleIdx="0" presStyleCnt="1" custLinFactNeighborY="7356">
        <dgm:presLayoutVars>
          <dgm:bulletEnabled val="1"/>
        </dgm:presLayoutVars>
      </dgm:prSet>
      <dgm:spPr/>
      <dgm:t>
        <a:bodyPr/>
        <a:lstStyle/>
        <a:p>
          <a:endParaRPr lang="en-US"/>
        </a:p>
      </dgm:t>
    </dgm:pt>
  </dgm:ptLst>
  <dgm:cxnLst>
    <dgm:cxn modelId="{0CF01746-03C6-4B2A-AF1E-C41C29683935}" type="presOf" srcId="{F34C5AB5-3C4E-43B0-86B7-9FFEBC7596FA}" destId="{B7A64A96-E8BD-4711-914C-A35E0AFE964A}" srcOrd="0" destOrd="0" presId="urn:microsoft.com/office/officeart/2005/8/layout/process1"/>
    <dgm:cxn modelId="{E374DA20-9295-4D6C-A6FF-D06A285B5D2D}" type="presOf" srcId="{F7842F1F-73A4-42A3-8760-8BD698CCA8FD}" destId="{B16A7F4E-BE85-4FD7-A204-269A3E815F1B}" srcOrd="0" destOrd="0" presId="urn:microsoft.com/office/officeart/2005/8/layout/process1"/>
    <dgm:cxn modelId="{6F8646C2-80F3-4F27-BA70-3A85A78D6894}" srcId="{F7842F1F-73A4-42A3-8760-8BD698CCA8FD}" destId="{F34C5AB5-3C4E-43B0-86B7-9FFEBC7596FA}" srcOrd="0" destOrd="0" parTransId="{B8DCB685-1800-4343-AAB6-6B1455554218}" sibTransId="{82456A31-69FA-48D4-A76A-5691CBCA1803}"/>
    <dgm:cxn modelId="{E11BA3B7-2270-4082-A387-899006F77B7D}" type="presParOf" srcId="{B16A7F4E-BE85-4FD7-A204-269A3E815F1B}" destId="{B7A64A96-E8BD-4711-914C-A35E0AFE964A}"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842F1F-73A4-42A3-8760-8BD698CCA8FD}"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F34C5AB5-3C4E-43B0-86B7-9FFEBC7596FA}">
      <dgm:prSet custT="1"/>
      <dgm:spPr/>
      <dgm:t>
        <a:bodyPr/>
        <a:lstStyle/>
        <a:p>
          <a:pPr rtl="0"/>
          <a:r>
            <a:rPr lang="en-US" sz="2400" b="1" dirty="0" smtClean="0"/>
            <a:t>AMP</a:t>
          </a:r>
        </a:p>
        <a:p>
          <a:pPr rtl="0"/>
          <a:r>
            <a:rPr lang="en-US" sz="2400" b="1" dirty="0" smtClean="0"/>
            <a:t>SP in Supervisory Positions</a:t>
          </a:r>
        </a:p>
        <a:p>
          <a:pPr rtl="0"/>
          <a:r>
            <a:rPr lang="en-US" sz="2400" b="1" dirty="0" smtClean="0"/>
            <a:t>Appraisal Format</a:t>
          </a:r>
          <a:endParaRPr lang="en-US" sz="2400" dirty="0"/>
        </a:p>
      </dgm:t>
    </dgm:pt>
    <dgm:pt modelId="{B8DCB685-1800-4343-AAB6-6B1455554218}" type="parTrans" cxnId="{6F8646C2-80F3-4F27-BA70-3A85A78D6894}">
      <dgm:prSet/>
      <dgm:spPr/>
      <dgm:t>
        <a:bodyPr/>
        <a:lstStyle/>
        <a:p>
          <a:endParaRPr lang="en-US"/>
        </a:p>
      </dgm:t>
    </dgm:pt>
    <dgm:pt modelId="{82456A31-69FA-48D4-A76A-5691CBCA1803}" type="sibTrans" cxnId="{6F8646C2-80F3-4F27-BA70-3A85A78D6894}">
      <dgm:prSet/>
      <dgm:spPr/>
      <dgm:t>
        <a:bodyPr/>
        <a:lstStyle/>
        <a:p>
          <a:endParaRPr lang="en-US"/>
        </a:p>
      </dgm:t>
    </dgm:pt>
    <dgm:pt modelId="{B16A7F4E-BE85-4FD7-A204-269A3E815F1B}" type="pres">
      <dgm:prSet presAssocID="{F7842F1F-73A4-42A3-8760-8BD698CCA8FD}" presName="Name0" presStyleCnt="0">
        <dgm:presLayoutVars>
          <dgm:dir/>
          <dgm:resizeHandles val="exact"/>
        </dgm:presLayoutVars>
      </dgm:prSet>
      <dgm:spPr/>
      <dgm:t>
        <a:bodyPr/>
        <a:lstStyle/>
        <a:p>
          <a:endParaRPr lang="en-US"/>
        </a:p>
      </dgm:t>
    </dgm:pt>
    <dgm:pt modelId="{B7A64A96-E8BD-4711-914C-A35E0AFE964A}" type="pres">
      <dgm:prSet presAssocID="{F34C5AB5-3C4E-43B0-86B7-9FFEBC7596FA}" presName="node" presStyleLbl="node1" presStyleIdx="0" presStyleCnt="1" custLinFactNeighborY="7356">
        <dgm:presLayoutVars>
          <dgm:bulletEnabled val="1"/>
        </dgm:presLayoutVars>
      </dgm:prSet>
      <dgm:spPr/>
      <dgm:t>
        <a:bodyPr/>
        <a:lstStyle/>
        <a:p>
          <a:endParaRPr lang="en-US"/>
        </a:p>
      </dgm:t>
    </dgm:pt>
  </dgm:ptLst>
  <dgm:cxnLst>
    <dgm:cxn modelId="{0378EEB4-699D-4825-9C66-6931F840ADED}" type="presOf" srcId="{F34C5AB5-3C4E-43B0-86B7-9FFEBC7596FA}" destId="{B7A64A96-E8BD-4711-914C-A35E0AFE964A}" srcOrd="0" destOrd="0" presId="urn:microsoft.com/office/officeart/2005/8/layout/process1"/>
    <dgm:cxn modelId="{BCA5AA81-E2E6-44A8-B06E-04458A22DB66}" type="presOf" srcId="{F7842F1F-73A4-42A3-8760-8BD698CCA8FD}" destId="{B16A7F4E-BE85-4FD7-A204-269A3E815F1B}" srcOrd="0" destOrd="0" presId="urn:microsoft.com/office/officeart/2005/8/layout/process1"/>
    <dgm:cxn modelId="{6F8646C2-80F3-4F27-BA70-3A85A78D6894}" srcId="{F7842F1F-73A4-42A3-8760-8BD698CCA8FD}" destId="{F34C5AB5-3C4E-43B0-86B7-9FFEBC7596FA}" srcOrd="0" destOrd="0" parTransId="{B8DCB685-1800-4343-AAB6-6B1455554218}" sibTransId="{82456A31-69FA-48D4-A76A-5691CBCA1803}"/>
    <dgm:cxn modelId="{E07C1404-9010-4574-84B6-28C5814A54DC}" type="presParOf" srcId="{B16A7F4E-BE85-4FD7-A204-269A3E815F1B}" destId="{B7A64A96-E8BD-4711-914C-A35E0AFE964A}"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7842F1F-73A4-42A3-8760-8BD698CCA8FD}"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F34C5AB5-3C4E-43B0-86B7-9FFEBC7596FA}">
      <dgm:prSet custT="1"/>
      <dgm:spPr/>
      <dgm:t>
        <a:bodyPr/>
        <a:lstStyle/>
        <a:p>
          <a:pPr rtl="0"/>
          <a:r>
            <a:rPr lang="en-US" sz="2800" b="1" dirty="0" smtClean="0"/>
            <a:t>SP Appraisal Format</a:t>
          </a:r>
        </a:p>
      </dgm:t>
    </dgm:pt>
    <dgm:pt modelId="{B8DCB685-1800-4343-AAB6-6B1455554218}" type="parTrans" cxnId="{6F8646C2-80F3-4F27-BA70-3A85A78D6894}">
      <dgm:prSet/>
      <dgm:spPr/>
      <dgm:t>
        <a:bodyPr/>
        <a:lstStyle/>
        <a:p>
          <a:endParaRPr lang="en-US"/>
        </a:p>
      </dgm:t>
    </dgm:pt>
    <dgm:pt modelId="{82456A31-69FA-48D4-A76A-5691CBCA1803}" type="sibTrans" cxnId="{6F8646C2-80F3-4F27-BA70-3A85A78D6894}">
      <dgm:prSet/>
      <dgm:spPr/>
      <dgm:t>
        <a:bodyPr/>
        <a:lstStyle/>
        <a:p>
          <a:endParaRPr lang="en-US"/>
        </a:p>
      </dgm:t>
    </dgm:pt>
    <dgm:pt modelId="{B16A7F4E-BE85-4FD7-A204-269A3E815F1B}" type="pres">
      <dgm:prSet presAssocID="{F7842F1F-73A4-42A3-8760-8BD698CCA8FD}" presName="Name0" presStyleCnt="0">
        <dgm:presLayoutVars>
          <dgm:dir/>
          <dgm:resizeHandles val="exact"/>
        </dgm:presLayoutVars>
      </dgm:prSet>
      <dgm:spPr/>
      <dgm:t>
        <a:bodyPr/>
        <a:lstStyle/>
        <a:p>
          <a:endParaRPr lang="en-US"/>
        </a:p>
      </dgm:t>
    </dgm:pt>
    <dgm:pt modelId="{B7A64A96-E8BD-4711-914C-A35E0AFE964A}" type="pres">
      <dgm:prSet presAssocID="{F34C5AB5-3C4E-43B0-86B7-9FFEBC7596FA}" presName="node" presStyleLbl="node1" presStyleIdx="0" presStyleCnt="1" custLinFactNeighborX="-49" custLinFactNeighborY="-8317">
        <dgm:presLayoutVars>
          <dgm:bulletEnabled val="1"/>
        </dgm:presLayoutVars>
      </dgm:prSet>
      <dgm:spPr/>
      <dgm:t>
        <a:bodyPr/>
        <a:lstStyle/>
        <a:p>
          <a:endParaRPr lang="en-US"/>
        </a:p>
      </dgm:t>
    </dgm:pt>
  </dgm:ptLst>
  <dgm:cxnLst>
    <dgm:cxn modelId="{2E11E5F7-628A-4832-A4A2-5A71983F7483}" type="presOf" srcId="{F34C5AB5-3C4E-43B0-86B7-9FFEBC7596FA}" destId="{B7A64A96-E8BD-4711-914C-A35E0AFE964A}" srcOrd="0" destOrd="0" presId="urn:microsoft.com/office/officeart/2005/8/layout/process1"/>
    <dgm:cxn modelId="{AD6CEC56-06B6-4E14-B4E1-329CE03B7C3F}" type="presOf" srcId="{F7842F1F-73A4-42A3-8760-8BD698CCA8FD}" destId="{B16A7F4E-BE85-4FD7-A204-269A3E815F1B}" srcOrd="0" destOrd="0" presId="urn:microsoft.com/office/officeart/2005/8/layout/process1"/>
    <dgm:cxn modelId="{6F8646C2-80F3-4F27-BA70-3A85A78D6894}" srcId="{F7842F1F-73A4-42A3-8760-8BD698CCA8FD}" destId="{F34C5AB5-3C4E-43B0-86B7-9FFEBC7596FA}" srcOrd="0" destOrd="0" parTransId="{B8DCB685-1800-4343-AAB6-6B1455554218}" sibTransId="{82456A31-69FA-48D4-A76A-5691CBCA1803}"/>
    <dgm:cxn modelId="{1D8A5C23-7A5D-4315-9870-ECA645589FA8}" type="presParOf" srcId="{B16A7F4E-BE85-4FD7-A204-269A3E815F1B}" destId="{B7A64A96-E8BD-4711-914C-A35E0AFE964A}"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A64A96-E8BD-4711-914C-A35E0AFE964A}">
      <dsp:nvSpPr>
        <dsp:cNvPr id="0" name=""/>
        <dsp:cNvSpPr/>
      </dsp:nvSpPr>
      <dsp:spPr>
        <a:xfrm>
          <a:off x="4201" y="0"/>
          <a:ext cx="8596589" cy="98488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0">
            <a:lnSpc>
              <a:spcPct val="90000"/>
            </a:lnSpc>
            <a:spcBef>
              <a:spcPct val="0"/>
            </a:spcBef>
            <a:spcAft>
              <a:spcPct val="35000"/>
            </a:spcAft>
          </a:pPr>
          <a:r>
            <a:rPr lang="en-US" sz="4200" b="1" kern="1200" smtClean="0"/>
            <a:t>What has changed?</a:t>
          </a:r>
          <a:endParaRPr lang="en-US" sz="4200" kern="1200"/>
        </a:p>
      </dsp:txBody>
      <dsp:txXfrm>
        <a:off x="33047" y="28846"/>
        <a:ext cx="8538897" cy="9271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A64A96-E8BD-4711-914C-A35E0AFE964A}">
      <dsp:nvSpPr>
        <dsp:cNvPr id="0" name=""/>
        <dsp:cNvSpPr/>
      </dsp:nvSpPr>
      <dsp:spPr>
        <a:xfrm>
          <a:off x="8412" y="0"/>
          <a:ext cx="8602021" cy="14420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dirty="0" smtClean="0"/>
            <a:t>AMP</a:t>
          </a:r>
        </a:p>
        <a:p>
          <a:pPr lvl="0" algn="ctr" defTabSz="1066800" rtl="0">
            <a:lnSpc>
              <a:spcPct val="90000"/>
            </a:lnSpc>
            <a:spcBef>
              <a:spcPct val="0"/>
            </a:spcBef>
            <a:spcAft>
              <a:spcPct val="35000"/>
            </a:spcAft>
          </a:pPr>
          <a:r>
            <a:rPr lang="en-US" sz="2400" b="1" kern="1200" dirty="0" smtClean="0"/>
            <a:t>SP in Supervisory Positions</a:t>
          </a:r>
        </a:p>
        <a:p>
          <a:pPr lvl="0" algn="ctr" defTabSz="1066800" rtl="0">
            <a:lnSpc>
              <a:spcPct val="90000"/>
            </a:lnSpc>
            <a:spcBef>
              <a:spcPct val="0"/>
            </a:spcBef>
            <a:spcAft>
              <a:spcPct val="35000"/>
            </a:spcAft>
          </a:pPr>
          <a:r>
            <a:rPr lang="en-US" sz="2400" b="1" kern="1200" dirty="0" smtClean="0"/>
            <a:t>Appraisal Format</a:t>
          </a:r>
          <a:endParaRPr lang="en-US" sz="2400" kern="1200" dirty="0"/>
        </a:p>
      </dsp:txBody>
      <dsp:txXfrm>
        <a:off x="50649" y="42237"/>
        <a:ext cx="8517547" cy="13576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A64A96-E8BD-4711-914C-A35E0AFE964A}">
      <dsp:nvSpPr>
        <dsp:cNvPr id="0" name=""/>
        <dsp:cNvSpPr/>
      </dsp:nvSpPr>
      <dsp:spPr>
        <a:xfrm>
          <a:off x="0" y="0"/>
          <a:ext cx="8596589" cy="98488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b="1" kern="1200" dirty="0" smtClean="0"/>
            <a:t>SP Appraisal Format</a:t>
          </a:r>
        </a:p>
      </dsp:txBody>
      <dsp:txXfrm>
        <a:off x="28846" y="28846"/>
        <a:ext cx="8538897" cy="92719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48E4B42B-C7E0-4AFB-9121-52A0D202149E}" type="datetimeFigureOut">
              <a:rPr lang="en-US" smtClean="0"/>
              <a:t>1/8/2013</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1F62E135-6242-4AB4-8BD2-D8F1665942B7}" type="slidenum">
              <a:rPr lang="en-US" smtClean="0"/>
              <a:t>‹#›</a:t>
            </a:fld>
            <a:endParaRPr lang="en-US"/>
          </a:p>
        </p:txBody>
      </p:sp>
    </p:spTree>
    <p:extLst>
      <p:ext uri="{BB962C8B-B14F-4D97-AF65-F5344CB8AC3E}">
        <p14:creationId xmlns:p14="http://schemas.microsoft.com/office/powerpoint/2010/main" val="3917294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915C6A-00BB-4A3E-B07C-E031D70EED21}" type="slidenum">
              <a:rPr lang="en-US" smtClean="0"/>
              <a:t>1</a:t>
            </a:fld>
            <a:endParaRPr lang="en-US" dirty="0"/>
          </a:p>
        </p:txBody>
      </p:sp>
      <p:sp>
        <p:nvSpPr>
          <p:cNvPr id="5" name="Date Placeholder 4"/>
          <p:cNvSpPr>
            <a:spLocks noGrp="1"/>
          </p:cNvSpPr>
          <p:nvPr>
            <p:ph type="dt" idx="11"/>
          </p:nvPr>
        </p:nvSpPr>
        <p:spPr/>
        <p:txBody>
          <a:bodyPr/>
          <a:lstStyle/>
          <a:p>
            <a:fld id="{81A8EEC9-4430-4461-9F3F-C2837DCE2413}" type="datetime1">
              <a:rPr lang="en-US" smtClean="0"/>
              <a:t>1/8/2013</a:t>
            </a:fld>
            <a:endParaRPr lang="en-US" dirty="0"/>
          </a:p>
        </p:txBody>
      </p:sp>
      <p:sp>
        <p:nvSpPr>
          <p:cNvPr id="6" name="Header Placeholder 5"/>
          <p:cNvSpPr>
            <a:spLocks noGrp="1"/>
          </p:cNvSpPr>
          <p:nvPr>
            <p:ph type="hdr" sz="quarter" idx="12"/>
          </p:nvPr>
        </p:nvSpPr>
        <p:spPr/>
        <p:txBody>
          <a:bodyPr/>
          <a:lstStyle/>
          <a:p>
            <a:endParaRPr lang="en-US" dirty="0"/>
          </a:p>
        </p:txBody>
      </p:sp>
    </p:spTree>
    <p:extLst>
      <p:ext uri="{BB962C8B-B14F-4D97-AF65-F5344CB8AC3E}">
        <p14:creationId xmlns:p14="http://schemas.microsoft.com/office/powerpoint/2010/main" val="28954644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2">
              <a:defRPr/>
            </a:pPr>
            <a:endParaRPr lang="en-US" sz="1100"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10</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2">
              <a:defRPr/>
            </a:pPr>
            <a:endParaRPr lang="en-US" sz="1100"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11</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2">
              <a:defRPr/>
            </a:pPr>
            <a:endParaRPr lang="en-US" sz="1100"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12</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13</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2">
              <a:defRPr/>
            </a:pP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14</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6B7DEE45-5A9B-40F9-BCE4-EAEFECC1BC03}" type="datetime1">
              <a:rPr lang="en-US" smtClean="0"/>
              <a:t>1/8/2013</a:t>
            </a:fld>
            <a:endParaRPr lang="en-US" dirty="0"/>
          </a:p>
        </p:txBody>
      </p:sp>
      <p:sp>
        <p:nvSpPr>
          <p:cNvPr id="6" name="Slide Number Placeholder 5"/>
          <p:cNvSpPr>
            <a:spLocks noGrp="1"/>
          </p:cNvSpPr>
          <p:nvPr>
            <p:ph type="sldNum" sz="quarter" idx="12"/>
          </p:nvPr>
        </p:nvSpPr>
        <p:spPr/>
        <p:txBody>
          <a:bodyPr/>
          <a:lstStyle/>
          <a:p>
            <a:fld id="{64915C6A-00BB-4A3E-B07C-E031D70EED21}" type="slidenum">
              <a:rPr lang="en-US" smtClean="0"/>
              <a:t>15</a:t>
            </a:fld>
            <a:endParaRPr lang="en-US" dirty="0"/>
          </a:p>
        </p:txBody>
      </p:sp>
    </p:spTree>
    <p:extLst>
      <p:ext uri="{BB962C8B-B14F-4D97-AF65-F5344CB8AC3E}">
        <p14:creationId xmlns:p14="http://schemas.microsoft.com/office/powerpoint/2010/main" val="27291927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852FC4B1-59EE-446D-8EA1-D8514DD80EFA}"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16</a:t>
            </a:fld>
            <a:endParaRPr lang="en-US"/>
          </a:p>
        </p:txBody>
      </p:sp>
    </p:spTree>
    <p:extLst>
      <p:ext uri="{BB962C8B-B14F-4D97-AF65-F5344CB8AC3E}">
        <p14:creationId xmlns:p14="http://schemas.microsoft.com/office/powerpoint/2010/main" val="42026256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2">
              <a:defRPr/>
            </a:pPr>
            <a:endParaRPr lang="en-US" dirty="0" smtClean="0">
              <a:effectLst/>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95434DE5-9756-43BA-A0C1-67DA15D17BB5}" type="datetime1">
              <a:rPr lang="en-US" smtClean="0"/>
              <a:t>1/8/2013</a:t>
            </a:fld>
            <a:endParaRPr lang="en-US" dirty="0"/>
          </a:p>
        </p:txBody>
      </p:sp>
      <p:sp>
        <p:nvSpPr>
          <p:cNvPr id="6" name="Slide Number Placeholder 5"/>
          <p:cNvSpPr>
            <a:spLocks noGrp="1"/>
          </p:cNvSpPr>
          <p:nvPr>
            <p:ph type="sldNum" sz="quarter" idx="12"/>
          </p:nvPr>
        </p:nvSpPr>
        <p:spPr/>
        <p:txBody>
          <a:bodyPr/>
          <a:lstStyle/>
          <a:p>
            <a:fld id="{64915C6A-00BB-4A3E-B07C-E031D70EED21}" type="slidenum">
              <a:rPr lang="en-US" smtClean="0"/>
              <a:t>17</a:t>
            </a:fld>
            <a:endParaRPr lang="en-US" dirty="0"/>
          </a:p>
        </p:txBody>
      </p:sp>
    </p:spTree>
    <p:extLst>
      <p:ext uri="{BB962C8B-B14F-4D97-AF65-F5344CB8AC3E}">
        <p14:creationId xmlns:p14="http://schemas.microsoft.com/office/powerpoint/2010/main" val="56856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18</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19</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852FC4B1-59EE-446D-8EA1-D8514DD80EFA}"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2</a:t>
            </a:fld>
            <a:endParaRPr lang="en-US"/>
          </a:p>
        </p:txBody>
      </p:sp>
    </p:spTree>
    <p:extLst>
      <p:ext uri="{BB962C8B-B14F-4D97-AF65-F5344CB8AC3E}">
        <p14:creationId xmlns:p14="http://schemas.microsoft.com/office/powerpoint/2010/main" val="42026256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20</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21</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2">
              <a:defRPr/>
            </a:pP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3A02BE44-5F9E-42EC-9CCB-EC5CCB47ACC3}"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22</a:t>
            </a:fld>
            <a:endParaRPr lang="en-US"/>
          </a:p>
        </p:txBody>
      </p:sp>
    </p:spTree>
    <p:extLst>
      <p:ext uri="{BB962C8B-B14F-4D97-AF65-F5344CB8AC3E}">
        <p14:creationId xmlns:p14="http://schemas.microsoft.com/office/powerpoint/2010/main" val="9210190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6B7DEE45-5A9B-40F9-BCE4-EAEFECC1BC03}" type="datetime1">
              <a:rPr lang="en-US" smtClean="0"/>
              <a:t>1/8/2013</a:t>
            </a:fld>
            <a:endParaRPr lang="en-US" dirty="0"/>
          </a:p>
        </p:txBody>
      </p:sp>
      <p:sp>
        <p:nvSpPr>
          <p:cNvPr id="6" name="Slide Number Placeholder 5"/>
          <p:cNvSpPr>
            <a:spLocks noGrp="1"/>
          </p:cNvSpPr>
          <p:nvPr>
            <p:ph type="sldNum" sz="quarter" idx="12"/>
          </p:nvPr>
        </p:nvSpPr>
        <p:spPr/>
        <p:txBody>
          <a:bodyPr/>
          <a:lstStyle/>
          <a:p>
            <a:fld id="{64915C6A-00BB-4A3E-B07C-E031D70EED21}" type="slidenum">
              <a:rPr lang="en-US" smtClean="0"/>
              <a:t>23</a:t>
            </a:fld>
            <a:endParaRPr lang="en-US" dirty="0"/>
          </a:p>
        </p:txBody>
      </p:sp>
    </p:spTree>
    <p:extLst>
      <p:ext uri="{BB962C8B-B14F-4D97-AF65-F5344CB8AC3E}">
        <p14:creationId xmlns:p14="http://schemas.microsoft.com/office/powerpoint/2010/main" val="27291927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53BACA1E-6BB5-4F64-BFA6-83E8D3FF328C}" type="datetime1">
              <a:rPr lang="en-US" smtClean="0"/>
              <a:t>1/8/2013</a:t>
            </a:fld>
            <a:endParaRPr lang="en-US" dirty="0"/>
          </a:p>
        </p:txBody>
      </p:sp>
      <p:sp>
        <p:nvSpPr>
          <p:cNvPr id="6" name="Slide Number Placeholder 5"/>
          <p:cNvSpPr>
            <a:spLocks noGrp="1"/>
          </p:cNvSpPr>
          <p:nvPr>
            <p:ph type="sldNum" sz="quarter" idx="12"/>
          </p:nvPr>
        </p:nvSpPr>
        <p:spPr/>
        <p:txBody>
          <a:bodyPr/>
          <a:lstStyle/>
          <a:p>
            <a:fld id="{64915C6A-00BB-4A3E-B07C-E031D70EED21}" type="slidenum">
              <a:rPr lang="en-US" smtClean="0"/>
              <a:t>24</a:t>
            </a:fld>
            <a:endParaRPr lang="en-US" dirty="0"/>
          </a:p>
        </p:txBody>
      </p:sp>
    </p:spTree>
    <p:extLst>
      <p:ext uri="{BB962C8B-B14F-4D97-AF65-F5344CB8AC3E}">
        <p14:creationId xmlns:p14="http://schemas.microsoft.com/office/powerpoint/2010/main" val="18636980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effectLst/>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3AAE06CB-20E9-4C8B-A799-2D26B220E24D}" type="datetime1">
              <a:rPr lang="en-US" smtClean="0"/>
              <a:t>1/8/2013</a:t>
            </a:fld>
            <a:endParaRPr lang="en-US" dirty="0"/>
          </a:p>
        </p:txBody>
      </p:sp>
      <p:sp>
        <p:nvSpPr>
          <p:cNvPr id="6" name="Slide Number Placeholder 5"/>
          <p:cNvSpPr>
            <a:spLocks noGrp="1"/>
          </p:cNvSpPr>
          <p:nvPr>
            <p:ph type="sldNum" sz="quarter" idx="12"/>
          </p:nvPr>
        </p:nvSpPr>
        <p:spPr/>
        <p:txBody>
          <a:bodyPr/>
          <a:lstStyle/>
          <a:p>
            <a:fld id="{64915C6A-00BB-4A3E-B07C-E031D70EED21}" type="slidenum">
              <a:rPr lang="en-US" smtClean="0"/>
              <a:t>25</a:t>
            </a:fld>
            <a:endParaRPr lang="en-US" dirty="0"/>
          </a:p>
        </p:txBody>
      </p:sp>
    </p:spTree>
    <p:extLst>
      <p:ext uri="{BB962C8B-B14F-4D97-AF65-F5344CB8AC3E}">
        <p14:creationId xmlns:p14="http://schemas.microsoft.com/office/powerpoint/2010/main" val="297165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852FC4B1-59EE-446D-8EA1-D8514DD80EFA}"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3</a:t>
            </a:fld>
            <a:endParaRPr lang="en-US"/>
          </a:p>
        </p:txBody>
      </p:sp>
    </p:spTree>
    <p:extLst>
      <p:ext uri="{BB962C8B-B14F-4D97-AF65-F5344CB8AC3E}">
        <p14:creationId xmlns:p14="http://schemas.microsoft.com/office/powerpoint/2010/main" val="4202625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2">
              <a:defRPr/>
            </a:pPr>
            <a:endParaRPr lang="en-US" sz="1000"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852FC4B1-59EE-446D-8EA1-D8514DD80EFA}"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4</a:t>
            </a:fld>
            <a:endParaRPr lang="en-US"/>
          </a:p>
        </p:txBody>
      </p:sp>
    </p:spTree>
    <p:extLst>
      <p:ext uri="{BB962C8B-B14F-4D97-AF65-F5344CB8AC3E}">
        <p14:creationId xmlns:p14="http://schemas.microsoft.com/office/powerpoint/2010/main" val="4202625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2">
              <a:defRPr/>
            </a:pPr>
            <a:endParaRPr lang="en-US" sz="1000"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852FC4B1-59EE-446D-8EA1-D8514DD80EFA}"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5</a:t>
            </a:fld>
            <a:endParaRPr lang="en-US"/>
          </a:p>
        </p:txBody>
      </p:sp>
    </p:spTree>
    <p:extLst>
      <p:ext uri="{BB962C8B-B14F-4D97-AF65-F5344CB8AC3E}">
        <p14:creationId xmlns:p14="http://schemas.microsoft.com/office/powerpoint/2010/main" val="4202625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a:p>
            <a:endParaRPr lang="en-US" b="1" dirty="0"/>
          </a:p>
          <a:p>
            <a:endParaRPr lang="en-US" dirty="0"/>
          </a:p>
          <a:p>
            <a:pPr defTabSz="914282">
              <a:defRPr/>
            </a:pPr>
            <a:endParaRPr lang="en-US" dirty="0"/>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852FC4B1-59EE-446D-8EA1-D8514DD80EFA}"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6</a:t>
            </a:fld>
            <a:endParaRPr lang="en-US"/>
          </a:p>
        </p:txBody>
      </p:sp>
    </p:spTree>
    <p:extLst>
      <p:ext uri="{BB962C8B-B14F-4D97-AF65-F5344CB8AC3E}">
        <p14:creationId xmlns:p14="http://schemas.microsoft.com/office/powerpoint/2010/main" val="4202625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852FC4B1-59EE-446D-8EA1-D8514DD80EFA}" type="datetime1">
              <a:rPr lang="en-US" smtClean="0"/>
              <a:t>1/8/2013</a:t>
            </a:fld>
            <a:endParaRPr lang="en-US"/>
          </a:p>
        </p:txBody>
      </p:sp>
      <p:sp>
        <p:nvSpPr>
          <p:cNvPr id="6" name="Slide Number Placeholder 5"/>
          <p:cNvSpPr>
            <a:spLocks noGrp="1"/>
          </p:cNvSpPr>
          <p:nvPr>
            <p:ph type="sldNum" sz="quarter" idx="12"/>
          </p:nvPr>
        </p:nvSpPr>
        <p:spPr/>
        <p:txBody>
          <a:bodyPr/>
          <a:lstStyle/>
          <a:p>
            <a:fld id="{64915C6A-00BB-4A3E-B07C-E031D70EED21}" type="slidenum">
              <a:rPr lang="en-US" smtClean="0"/>
              <a:t>7</a:t>
            </a:fld>
            <a:endParaRPr lang="en-US"/>
          </a:p>
        </p:txBody>
      </p:sp>
    </p:spTree>
    <p:extLst>
      <p:ext uri="{BB962C8B-B14F-4D97-AF65-F5344CB8AC3E}">
        <p14:creationId xmlns:p14="http://schemas.microsoft.com/office/powerpoint/2010/main" val="4202625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2">
              <a:defRPr/>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6598EAD2-51B9-48D7-A530-6437F794AF1D}" type="datetime1">
              <a:rPr lang="en-US" smtClean="0"/>
              <a:t>1/8/2013</a:t>
            </a:fld>
            <a:endParaRPr lang="en-US" dirty="0"/>
          </a:p>
        </p:txBody>
      </p:sp>
      <p:sp>
        <p:nvSpPr>
          <p:cNvPr id="6" name="Slide Number Placeholder 5"/>
          <p:cNvSpPr>
            <a:spLocks noGrp="1"/>
          </p:cNvSpPr>
          <p:nvPr>
            <p:ph type="sldNum" sz="quarter" idx="12"/>
          </p:nvPr>
        </p:nvSpPr>
        <p:spPr/>
        <p:txBody>
          <a:bodyPr/>
          <a:lstStyle/>
          <a:p>
            <a:fld id="{64915C6A-00BB-4A3E-B07C-E031D70EED21}" type="slidenum">
              <a:rPr lang="en-US" smtClean="0"/>
              <a:t>8</a:t>
            </a:fld>
            <a:endParaRPr lang="en-US" dirty="0"/>
          </a:p>
        </p:txBody>
      </p:sp>
    </p:spTree>
    <p:extLst>
      <p:ext uri="{BB962C8B-B14F-4D97-AF65-F5344CB8AC3E}">
        <p14:creationId xmlns:p14="http://schemas.microsoft.com/office/powerpoint/2010/main" val="2966973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48E1B2AC-7B8B-47AF-A94C-1F4B8F5B5701}" type="datetime1">
              <a:rPr lang="en-US" smtClean="0"/>
              <a:t>1/8/2013</a:t>
            </a:fld>
            <a:endParaRPr lang="en-US" dirty="0"/>
          </a:p>
        </p:txBody>
      </p:sp>
      <p:sp>
        <p:nvSpPr>
          <p:cNvPr id="6" name="Slide Number Placeholder 5"/>
          <p:cNvSpPr>
            <a:spLocks noGrp="1"/>
          </p:cNvSpPr>
          <p:nvPr>
            <p:ph type="sldNum" sz="quarter" idx="12"/>
          </p:nvPr>
        </p:nvSpPr>
        <p:spPr/>
        <p:txBody>
          <a:bodyPr/>
          <a:lstStyle/>
          <a:p>
            <a:fld id="{64915C6A-00BB-4A3E-B07C-E031D70EED21}" type="slidenum">
              <a:rPr lang="en-US" smtClean="0"/>
              <a:t>9</a:t>
            </a:fld>
            <a:endParaRPr lang="en-US" dirty="0"/>
          </a:p>
        </p:txBody>
      </p:sp>
    </p:spTree>
    <p:extLst>
      <p:ext uri="{BB962C8B-B14F-4D97-AF65-F5344CB8AC3E}">
        <p14:creationId xmlns:p14="http://schemas.microsoft.com/office/powerpoint/2010/main" val="1914651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D3A704-3330-4F31-8B87-5A55CE69743D}"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2295577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D3A704-3330-4F31-8B87-5A55CE69743D}"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357676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D3A704-3330-4F31-8B87-5A55CE69743D}"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3020267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D3A704-3330-4F31-8B87-5A55CE69743D}"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330843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D3A704-3330-4F31-8B87-5A55CE69743D}"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150803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D3A704-3330-4F31-8B87-5A55CE69743D}" type="datetimeFigureOut">
              <a:rPr lang="en-US" smtClean="0"/>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2425370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D3A704-3330-4F31-8B87-5A55CE69743D}" type="datetimeFigureOut">
              <a:rPr lang="en-US" smtClean="0"/>
              <a:t>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117770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D3A704-3330-4F31-8B87-5A55CE69743D}" type="datetimeFigureOut">
              <a:rPr lang="en-US" smtClean="0"/>
              <a:t>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1745152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D3A704-3330-4F31-8B87-5A55CE69743D}" type="datetimeFigureOut">
              <a:rPr lang="en-US" smtClean="0"/>
              <a:t>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3881143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D3A704-3330-4F31-8B87-5A55CE69743D}" type="datetimeFigureOut">
              <a:rPr lang="en-US" smtClean="0"/>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1938430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D3A704-3330-4F31-8B87-5A55CE69743D}" type="datetimeFigureOut">
              <a:rPr lang="en-US" smtClean="0"/>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E524D-B796-4831-89DF-DF909624C1B1}" type="slidenum">
              <a:rPr lang="en-US" smtClean="0"/>
              <a:t>‹#›</a:t>
            </a:fld>
            <a:endParaRPr lang="en-US"/>
          </a:p>
        </p:txBody>
      </p:sp>
    </p:spTree>
    <p:extLst>
      <p:ext uri="{BB962C8B-B14F-4D97-AF65-F5344CB8AC3E}">
        <p14:creationId xmlns:p14="http://schemas.microsoft.com/office/powerpoint/2010/main" val="1348559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D3A704-3330-4F31-8B87-5A55CE69743D}" type="datetimeFigureOut">
              <a:rPr lang="en-US" smtClean="0"/>
              <a:t>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E524D-B796-4831-89DF-DF909624C1B1}" type="slidenum">
              <a:rPr lang="en-US" smtClean="0"/>
              <a:t>‹#›</a:t>
            </a:fld>
            <a:endParaRPr lang="en-US"/>
          </a:p>
        </p:txBody>
      </p:sp>
    </p:spTree>
    <p:extLst>
      <p:ext uri="{BB962C8B-B14F-4D97-AF65-F5344CB8AC3E}">
        <p14:creationId xmlns:p14="http://schemas.microsoft.com/office/powerpoint/2010/main" val="2779969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mailto:nvincen6@fau.edu"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hyperlink" Target="mailto:kabat@fau.edu" TargetMode="External"/><Relationship Id="rId4" Type="http://schemas.openxmlformats.org/officeDocument/2006/relationships/hyperlink" Target="mailto:newmand@fau.edu"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5225"/>
            <a:ext cx="7772400" cy="2822575"/>
          </a:xfrm>
        </p:spPr>
        <p:txBody>
          <a:bodyPr>
            <a:normAutofit/>
          </a:bodyPr>
          <a:lstStyle/>
          <a:p>
            <a:pPr algn="l"/>
            <a:r>
              <a:rPr lang="en-US" sz="3200" i="1" dirty="0" smtClean="0"/>
              <a:t>Department of Human Resources</a:t>
            </a:r>
            <a:r>
              <a:rPr lang="en-US" sz="4000" dirty="0" smtClean="0"/>
              <a:t/>
            </a:r>
            <a:br>
              <a:rPr lang="en-US" sz="4000" dirty="0" smtClean="0"/>
            </a:br>
            <a:r>
              <a:rPr lang="en-US" sz="2800" b="1" dirty="0" smtClean="0">
                <a:solidFill>
                  <a:srgbClr val="FF0000"/>
                </a:solidFill>
                <a:effectLst>
                  <a:outerShdw blurRad="38100" dist="38100" dir="2700000" algn="tl">
                    <a:srgbClr val="000000">
                      <a:alpha val="43137"/>
                    </a:srgbClr>
                  </a:outerShdw>
                </a:effectLst>
              </a:rPr>
              <a:t>New</a:t>
            </a:r>
            <a:r>
              <a:rPr lang="en-US" sz="2800" dirty="0" smtClean="0"/>
              <a:t> Performance Appraisal Forms Tutorial</a:t>
            </a:r>
            <a:br>
              <a:rPr lang="en-US" sz="2800" dirty="0" smtClean="0"/>
            </a:br>
            <a:r>
              <a:rPr lang="en-US" sz="2800" dirty="0" smtClean="0"/>
              <a:t>Effective: January 2013</a:t>
            </a:r>
            <a:br>
              <a:rPr lang="en-US" sz="2800" dirty="0" smtClean="0"/>
            </a:br>
            <a:endParaRPr lang="en-US" sz="28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0781"/>
            <a:ext cx="9144000" cy="1738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04237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308887" y="1718101"/>
            <a:ext cx="8466448" cy="2862322"/>
            <a:chOff x="-1830674" y="1225286"/>
            <a:chExt cx="8466448" cy="3362803"/>
          </a:xfrm>
        </p:grpSpPr>
        <p:sp>
          <p:nvSpPr>
            <p:cNvPr id="12" name="TextBox 11"/>
            <p:cNvSpPr txBox="1"/>
            <p:nvPr/>
          </p:nvSpPr>
          <p:spPr>
            <a:xfrm>
              <a:off x="-1830674" y="1225286"/>
              <a:ext cx="8466448" cy="3362803"/>
            </a:xfrm>
            <a:prstGeom prst="rect">
              <a:avLst/>
            </a:prstGeom>
            <a:noFill/>
            <a:ln>
              <a:solidFill>
                <a:schemeClr val="tx1"/>
              </a:solidFill>
            </a:ln>
          </p:spPr>
          <p:txBody>
            <a:bodyPr wrap="square" rtlCol="0">
              <a:spAutoFit/>
            </a:bodyPr>
            <a:lstStyle/>
            <a:p>
              <a:endParaRPr lang="en-US" sz="1200" dirty="0" smtClean="0">
                <a:solidFill>
                  <a:sysClr val="windowText" lastClr="000000"/>
                </a:solidFill>
              </a:endParaRPr>
            </a:p>
            <a:p>
              <a:r>
                <a:rPr lang="en-US" sz="1200" dirty="0" smtClean="0">
                  <a:solidFill>
                    <a:sysClr val="windowText" lastClr="000000"/>
                  </a:solidFill>
                </a:rPr>
                <a:t>Comments:</a:t>
              </a:r>
            </a:p>
            <a:p>
              <a:r>
                <a:rPr lang="en-US" sz="1200" dirty="0" smtClean="0">
                  <a:solidFill>
                    <a:sysClr val="windowText" lastClr="000000"/>
                  </a:solidFill>
                </a:rPr>
                <a:t>(Required)</a:t>
              </a:r>
            </a:p>
            <a:p>
              <a:endParaRPr lang="en-US" sz="1200" dirty="0" smtClean="0">
                <a:solidFill>
                  <a:sysClr val="windowText" lastClr="000000"/>
                </a:solidFill>
              </a:endParaRPr>
            </a:p>
            <a:p>
              <a:endParaRPr lang="en-US" sz="1200" dirty="0">
                <a:solidFill>
                  <a:sysClr val="windowText" lastClr="000000"/>
                </a:solidFill>
              </a:endParaRPr>
            </a:p>
            <a:p>
              <a:endParaRPr lang="en-US" sz="1200" dirty="0" smtClean="0">
                <a:solidFill>
                  <a:sysClr val="windowText" lastClr="000000"/>
                </a:solidFill>
              </a:endParaRPr>
            </a:p>
            <a:p>
              <a:endParaRPr lang="en-US" sz="1200" dirty="0">
                <a:solidFill>
                  <a:sysClr val="windowText" lastClr="000000"/>
                </a:solidFill>
              </a:endParaRPr>
            </a:p>
            <a:p>
              <a:endParaRPr lang="en-US" sz="1200" dirty="0">
                <a:solidFill>
                  <a:sysClr val="windowText" lastClr="000000"/>
                </a:solidFill>
              </a:endParaRPr>
            </a:p>
            <a:p>
              <a:endParaRPr lang="en-US" sz="1200" dirty="0" smtClean="0">
                <a:solidFill>
                  <a:sysClr val="windowText" lastClr="000000"/>
                </a:solidFill>
              </a:endParaRPr>
            </a:p>
            <a:p>
              <a:endParaRPr lang="en-US" sz="1200" dirty="0">
                <a:solidFill>
                  <a:sysClr val="windowText" lastClr="000000"/>
                </a:solidFill>
              </a:endParaRPr>
            </a:p>
            <a:p>
              <a:r>
                <a:rPr lang="en-US" sz="1200" dirty="0" smtClean="0">
                  <a:solidFill>
                    <a:sysClr val="windowText" lastClr="000000"/>
                  </a:solidFill>
                </a:rPr>
                <a:t>Development Plan:</a:t>
              </a:r>
            </a:p>
            <a:p>
              <a:r>
                <a:rPr lang="en-US" sz="1200" dirty="0" smtClean="0">
                  <a:solidFill>
                    <a:sysClr val="windowText" lastClr="000000"/>
                  </a:solidFill>
                </a:rPr>
                <a:t>(If Relevant)</a:t>
              </a:r>
            </a:p>
            <a:p>
              <a:endParaRPr lang="en-US" sz="1200" dirty="0">
                <a:solidFill>
                  <a:sysClr val="windowText" lastClr="000000"/>
                </a:solidFill>
              </a:endParaRPr>
            </a:p>
            <a:p>
              <a:endParaRPr lang="en-US" sz="1200" dirty="0" smtClean="0">
                <a:solidFill>
                  <a:sysClr val="windowText" lastClr="000000"/>
                </a:solidFill>
              </a:endParaRPr>
            </a:p>
            <a:p>
              <a:endParaRPr lang="en-US" sz="1200" dirty="0">
                <a:solidFill>
                  <a:sysClr val="windowText" lastClr="000000"/>
                </a:solidFill>
              </a:endParaRPr>
            </a:p>
          </p:txBody>
        </p:sp>
        <p:cxnSp>
          <p:nvCxnSpPr>
            <p:cNvPr id="14" name="Straight Connector 13"/>
            <p:cNvCxnSpPr/>
            <p:nvPr/>
          </p:nvCxnSpPr>
          <p:spPr>
            <a:xfrm>
              <a:off x="-361608" y="1232943"/>
              <a:ext cx="0" cy="33551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Slide Number Placeholder 7"/>
          <p:cNvSpPr>
            <a:spLocks noGrp="1"/>
          </p:cNvSpPr>
          <p:nvPr>
            <p:ph type="sldNum" sz="quarter" idx="12"/>
          </p:nvPr>
        </p:nvSpPr>
        <p:spPr/>
        <p:txBody>
          <a:bodyPr/>
          <a:lstStyle/>
          <a:p>
            <a:fld id="{E0AE6A28-64FB-4AF0-A84E-D703570B02F6}" type="slidenum">
              <a:rPr lang="en-US" smtClean="0"/>
              <a:t>10</a:t>
            </a:fld>
            <a:endParaRPr lang="en-US" dirty="0"/>
          </a:p>
        </p:txBody>
      </p:sp>
      <p:sp>
        <p:nvSpPr>
          <p:cNvPr id="11" name="TextBox 10"/>
          <p:cNvSpPr txBox="1"/>
          <p:nvPr/>
        </p:nvSpPr>
        <p:spPr>
          <a:xfrm>
            <a:off x="207334" y="533400"/>
            <a:ext cx="8936666" cy="1292662"/>
          </a:xfrm>
          <a:prstGeom prst="rect">
            <a:avLst/>
          </a:prstGeom>
          <a:noFill/>
        </p:spPr>
        <p:txBody>
          <a:bodyPr wrap="square" rtlCol="0">
            <a:spAutoFit/>
          </a:bodyPr>
          <a:lstStyle/>
          <a:p>
            <a:r>
              <a:rPr lang="en-US" sz="1400" b="1" dirty="0" smtClean="0"/>
              <a:t>1.  Job </a:t>
            </a:r>
            <a:r>
              <a:rPr lang="en-US" sz="1400" b="1" dirty="0"/>
              <a:t>Knowledge/Job Skills/Quality of Work </a:t>
            </a:r>
            <a:r>
              <a:rPr lang="en-US" sz="1600" dirty="0"/>
              <a:t>– </a:t>
            </a:r>
            <a:r>
              <a:rPr lang="en-US" sz="1200" dirty="0"/>
              <a:t>Demonstrates the appropriate specialized knowledge </a:t>
            </a:r>
            <a:r>
              <a:rPr lang="en-US" sz="1200" dirty="0" smtClean="0"/>
              <a:t>required.  Exhibits the </a:t>
            </a:r>
          </a:p>
          <a:p>
            <a:r>
              <a:rPr lang="en-US" sz="1200" dirty="0" smtClean="0"/>
              <a:t>skills necessary to complete tasks using established techniques, materials, and equipment.  This includes learning and adapting to </a:t>
            </a:r>
          </a:p>
          <a:p>
            <a:r>
              <a:rPr lang="en-US" sz="1200" dirty="0" smtClean="0"/>
              <a:t>changing skills requirements…</a:t>
            </a:r>
          </a:p>
          <a:p>
            <a:pPr algn="ctr"/>
            <a:endParaRPr lang="en-US" sz="1200" dirty="0" smtClean="0">
              <a:solidFill>
                <a:srgbClr val="0000FF"/>
              </a:solidFill>
            </a:endParaRPr>
          </a:p>
          <a:p>
            <a:endParaRPr lang="en-US" sz="1200" dirty="0"/>
          </a:p>
          <a:p>
            <a:endParaRPr lang="en-US" sz="1400" dirty="0"/>
          </a:p>
        </p:txBody>
      </p:sp>
      <p:grpSp>
        <p:nvGrpSpPr>
          <p:cNvPr id="23" name="Group 22"/>
          <p:cNvGrpSpPr/>
          <p:nvPr/>
        </p:nvGrpSpPr>
        <p:grpSpPr>
          <a:xfrm>
            <a:off x="2781300" y="4697690"/>
            <a:ext cx="3924300" cy="276999"/>
            <a:chOff x="2781300" y="3990201"/>
            <a:chExt cx="3924300" cy="276999"/>
          </a:xfrm>
        </p:grpSpPr>
        <p:cxnSp>
          <p:nvCxnSpPr>
            <p:cNvPr id="17" name="Straight Arrow Connector 16"/>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sp>
        <p:nvSpPr>
          <p:cNvPr id="16" name="Folded Corner 15"/>
          <p:cNvSpPr/>
          <p:nvPr/>
        </p:nvSpPr>
        <p:spPr>
          <a:xfrm>
            <a:off x="4419600" y="1295400"/>
            <a:ext cx="2971800" cy="2057400"/>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smtClean="0">
              <a:solidFill>
                <a:srgbClr val="0000FF"/>
              </a:solidFill>
            </a:endParaRPr>
          </a:p>
          <a:p>
            <a:pPr algn="ctr"/>
            <a:endParaRPr lang="en-US" sz="1200" dirty="0">
              <a:solidFill>
                <a:srgbClr val="0000FF"/>
              </a:solidFill>
            </a:endParaRPr>
          </a:p>
          <a:p>
            <a:pPr algn="ctr"/>
            <a:endParaRPr lang="en-US" sz="1200" dirty="0" smtClean="0">
              <a:solidFill>
                <a:srgbClr val="0000FF"/>
              </a:solidFill>
            </a:endParaRPr>
          </a:p>
          <a:p>
            <a:pPr algn="ctr"/>
            <a:r>
              <a:rPr lang="en-US" sz="1200" dirty="0" smtClean="0">
                <a:solidFill>
                  <a:srgbClr val="0000FF"/>
                </a:solidFill>
              </a:rPr>
              <a:t>For </a:t>
            </a:r>
            <a:r>
              <a:rPr lang="en-US" sz="1200" dirty="0">
                <a:solidFill>
                  <a:srgbClr val="0000FF"/>
                </a:solidFill>
              </a:rPr>
              <a:t>each of the 6 categories, Supervisors will describe the </a:t>
            </a:r>
            <a:r>
              <a:rPr lang="en-US" sz="1200" dirty="0" smtClean="0">
                <a:solidFill>
                  <a:srgbClr val="0000FF"/>
                </a:solidFill>
              </a:rPr>
              <a:t>employee's </a:t>
            </a:r>
            <a:r>
              <a:rPr lang="en-US" sz="1200" dirty="0">
                <a:solidFill>
                  <a:srgbClr val="0000FF"/>
                </a:solidFill>
              </a:rPr>
              <a:t>performance, accomplishment of goals, and the impact on the Department and/or the University.  They are to add specific comments using actual examples of performance and behaviors</a:t>
            </a:r>
          </a:p>
          <a:p>
            <a:pPr algn="ctr"/>
            <a:endParaRPr lang="en-US" sz="1200" dirty="0">
              <a:solidFill>
                <a:srgbClr val="0000FF"/>
              </a:solidFill>
            </a:endParaRPr>
          </a:p>
          <a:p>
            <a:pPr algn="ctr"/>
            <a:r>
              <a:rPr lang="en-US" sz="1200" dirty="0">
                <a:solidFill>
                  <a:srgbClr val="0000FF"/>
                </a:solidFill>
              </a:rPr>
              <a:t>If there are specific things the employee needs to improve upon, a brief development plan should be included</a:t>
            </a:r>
          </a:p>
          <a:p>
            <a:pPr algn="ctr"/>
            <a:r>
              <a:rPr lang="en-US" sz="1200" dirty="0" smtClean="0">
                <a:solidFill>
                  <a:srgbClr val="0000FF"/>
                </a:solidFill>
              </a:rPr>
              <a:t> </a:t>
            </a:r>
            <a:endParaRPr lang="en-US" sz="12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4800600"/>
            <a:ext cx="1543050"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9" name="Group 18"/>
          <p:cNvGrpSpPr/>
          <p:nvPr/>
        </p:nvGrpSpPr>
        <p:grpSpPr>
          <a:xfrm>
            <a:off x="1655136" y="4648200"/>
            <a:ext cx="783264" cy="228600"/>
            <a:chOff x="1066800" y="6477000"/>
            <a:chExt cx="783264" cy="228600"/>
          </a:xfrm>
        </p:grpSpPr>
        <p:sp>
          <p:nvSpPr>
            <p:cNvPr id="20" name="Rectangle 19"/>
            <p:cNvSpPr/>
            <p:nvPr/>
          </p:nvSpPr>
          <p:spPr>
            <a:xfrm>
              <a:off x="1066800" y="647700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21"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90145" b="86469"/>
            <a:stretch/>
          </p:blipFill>
          <p:spPr bwMode="auto">
            <a:xfrm>
              <a:off x="1634654" y="647700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7170599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p:cNvSpPr txBox="1"/>
          <p:nvPr/>
        </p:nvSpPr>
        <p:spPr>
          <a:xfrm>
            <a:off x="313831" y="1091968"/>
            <a:ext cx="8601569" cy="1754326"/>
          </a:xfrm>
          <a:prstGeom prst="rect">
            <a:avLst/>
          </a:prstGeom>
          <a:noFill/>
          <a:ln>
            <a:solidFill>
              <a:schemeClr val="tx1"/>
            </a:solidFill>
          </a:ln>
        </p:spPr>
        <p:txBody>
          <a:bodyPr wrap="square" rtlCol="0">
            <a:spAutoFit/>
          </a:bodyPr>
          <a:lstStyle/>
          <a:p>
            <a:endParaRPr lang="en-US" sz="1200" dirty="0" smtClean="0">
              <a:solidFill>
                <a:sysClr val="windowText" lastClr="000000"/>
              </a:solidFill>
            </a:endParaRPr>
          </a:p>
          <a:p>
            <a:r>
              <a:rPr lang="en-US" sz="1200" dirty="0" smtClean="0">
                <a:solidFill>
                  <a:sysClr val="windowText" lastClr="000000"/>
                </a:solidFill>
              </a:rPr>
              <a:t>Comments:</a:t>
            </a:r>
          </a:p>
          <a:p>
            <a:r>
              <a:rPr lang="en-US" sz="1200" dirty="0" smtClean="0">
                <a:solidFill>
                  <a:sysClr val="windowText" lastClr="000000"/>
                </a:solidFill>
              </a:rPr>
              <a:t>(Required)</a:t>
            </a:r>
          </a:p>
          <a:p>
            <a:endParaRPr lang="en-US" sz="1200" dirty="0">
              <a:solidFill>
                <a:sysClr val="windowText" lastClr="000000"/>
              </a:solidFill>
            </a:endParaRPr>
          </a:p>
          <a:p>
            <a:endParaRPr lang="en-US" sz="1200" dirty="0" smtClean="0">
              <a:solidFill>
                <a:sysClr val="windowText" lastClr="000000"/>
              </a:solidFill>
            </a:endParaRPr>
          </a:p>
          <a:p>
            <a:endParaRPr lang="en-US" sz="1200" dirty="0" smtClean="0">
              <a:solidFill>
                <a:sysClr val="windowText" lastClr="000000"/>
              </a:solidFill>
            </a:endParaRPr>
          </a:p>
          <a:p>
            <a:r>
              <a:rPr lang="en-US" sz="1200" dirty="0" smtClean="0">
                <a:solidFill>
                  <a:sysClr val="windowText" lastClr="000000"/>
                </a:solidFill>
              </a:rPr>
              <a:t>Development Plan:</a:t>
            </a:r>
          </a:p>
          <a:p>
            <a:r>
              <a:rPr lang="en-US" sz="1200" dirty="0" smtClean="0">
                <a:solidFill>
                  <a:sysClr val="windowText" lastClr="000000"/>
                </a:solidFill>
              </a:rPr>
              <a:t>(If Relevant)</a:t>
            </a:r>
          </a:p>
          <a:p>
            <a:endParaRPr lang="en-US" sz="1200" dirty="0">
              <a:solidFill>
                <a:sysClr val="windowText" lastClr="000000"/>
              </a:solidFill>
            </a:endParaRPr>
          </a:p>
        </p:txBody>
      </p:sp>
      <p:sp>
        <p:nvSpPr>
          <p:cNvPr id="8" name="Slide Number Placeholder 7"/>
          <p:cNvSpPr>
            <a:spLocks noGrp="1"/>
          </p:cNvSpPr>
          <p:nvPr>
            <p:ph type="sldNum" sz="quarter" idx="12"/>
          </p:nvPr>
        </p:nvSpPr>
        <p:spPr/>
        <p:txBody>
          <a:bodyPr/>
          <a:lstStyle/>
          <a:p>
            <a:fld id="{E0AE6A28-64FB-4AF0-A84E-D703570B02F6}" type="slidenum">
              <a:rPr lang="en-US" smtClean="0"/>
              <a:t>11</a:t>
            </a:fld>
            <a:endParaRPr lang="en-US" dirty="0"/>
          </a:p>
        </p:txBody>
      </p:sp>
      <p:sp>
        <p:nvSpPr>
          <p:cNvPr id="27" name="TextBox 26"/>
          <p:cNvSpPr txBox="1"/>
          <p:nvPr/>
        </p:nvSpPr>
        <p:spPr>
          <a:xfrm>
            <a:off x="132907" y="3276600"/>
            <a:ext cx="8936666" cy="677108"/>
          </a:xfrm>
          <a:prstGeom prst="rect">
            <a:avLst/>
          </a:prstGeom>
          <a:noFill/>
        </p:spPr>
        <p:txBody>
          <a:bodyPr wrap="square" rtlCol="0">
            <a:spAutoFit/>
          </a:bodyPr>
          <a:lstStyle/>
          <a:p>
            <a:r>
              <a:rPr lang="en-US" sz="1400" b="1" dirty="0"/>
              <a:t>3. Communication/Leadership/Performance Management </a:t>
            </a:r>
            <a:r>
              <a:rPr lang="en-US" sz="1200" dirty="0"/>
              <a:t>–  Effectively conveys information and ideas both orally and in </a:t>
            </a:r>
            <a:endParaRPr lang="en-US" sz="1200" dirty="0" smtClean="0"/>
          </a:p>
          <a:p>
            <a:r>
              <a:rPr lang="en-US" sz="1200" dirty="0" smtClean="0"/>
              <a:t>writing</a:t>
            </a:r>
            <a:r>
              <a:rPr lang="en-US" sz="1200" dirty="0"/>
              <a:t>, which shares vision and initiates positive </a:t>
            </a:r>
            <a:r>
              <a:rPr lang="en-US" sz="1200" dirty="0" smtClean="0"/>
              <a:t>change.  Listens carefully and seeks clarification to ensure understanding.  Takes responsibility for facilitation information exchange among subordinates, peers and supervisors…</a:t>
            </a:r>
            <a:endParaRPr lang="en-US" sz="1050" dirty="0"/>
          </a:p>
        </p:txBody>
      </p:sp>
      <p:sp>
        <p:nvSpPr>
          <p:cNvPr id="28" name="TextBox 27"/>
          <p:cNvSpPr txBox="1"/>
          <p:nvPr/>
        </p:nvSpPr>
        <p:spPr>
          <a:xfrm>
            <a:off x="313831" y="4113074"/>
            <a:ext cx="8601569" cy="1754326"/>
          </a:xfrm>
          <a:prstGeom prst="rect">
            <a:avLst/>
          </a:prstGeom>
          <a:noFill/>
          <a:ln>
            <a:solidFill>
              <a:schemeClr val="tx1"/>
            </a:solidFill>
          </a:ln>
        </p:spPr>
        <p:txBody>
          <a:bodyPr wrap="square" rtlCol="0">
            <a:spAutoFit/>
          </a:bodyPr>
          <a:lstStyle/>
          <a:p>
            <a:endParaRPr lang="en-US" sz="1200" dirty="0" smtClean="0">
              <a:solidFill>
                <a:sysClr val="windowText" lastClr="000000"/>
              </a:solidFill>
            </a:endParaRPr>
          </a:p>
          <a:p>
            <a:r>
              <a:rPr lang="en-US" sz="1200" dirty="0" smtClean="0">
                <a:solidFill>
                  <a:sysClr val="windowText" lastClr="000000"/>
                </a:solidFill>
              </a:rPr>
              <a:t>Comments:</a:t>
            </a:r>
          </a:p>
          <a:p>
            <a:r>
              <a:rPr lang="en-US" sz="1200" dirty="0" smtClean="0">
                <a:solidFill>
                  <a:sysClr val="windowText" lastClr="000000"/>
                </a:solidFill>
              </a:rPr>
              <a:t>(Required)</a:t>
            </a:r>
          </a:p>
          <a:p>
            <a:endParaRPr lang="en-US" sz="1200" dirty="0">
              <a:solidFill>
                <a:sysClr val="windowText" lastClr="000000"/>
              </a:solidFill>
            </a:endParaRPr>
          </a:p>
          <a:p>
            <a:endParaRPr lang="en-US" sz="1200" dirty="0" smtClean="0">
              <a:solidFill>
                <a:sysClr val="windowText" lastClr="000000"/>
              </a:solidFill>
            </a:endParaRPr>
          </a:p>
          <a:p>
            <a:endParaRPr lang="en-US" sz="1200" dirty="0" smtClean="0">
              <a:solidFill>
                <a:sysClr val="windowText" lastClr="000000"/>
              </a:solidFill>
            </a:endParaRPr>
          </a:p>
          <a:p>
            <a:r>
              <a:rPr lang="en-US" sz="1200" dirty="0" smtClean="0">
                <a:solidFill>
                  <a:sysClr val="windowText" lastClr="000000"/>
                </a:solidFill>
              </a:rPr>
              <a:t>Development Plan:</a:t>
            </a:r>
          </a:p>
          <a:p>
            <a:r>
              <a:rPr lang="en-US" sz="1200" dirty="0" smtClean="0">
                <a:solidFill>
                  <a:sysClr val="windowText" lastClr="000000"/>
                </a:solidFill>
              </a:rPr>
              <a:t>(If Relevant)</a:t>
            </a:r>
          </a:p>
          <a:p>
            <a:endParaRPr lang="en-US" sz="1200" dirty="0">
              <a:solidFill>
                <a:sysClr val="windowText" lastClr="000000"/>
              </a:solidFill>
            </a:endParaRPr>
          </a:p>
        </p:txBody>
      </p:sp>
      <p:cxnSp>
        <p:nvCxnSpPr>
          <p:cNvPr id="29" name="Straight Connector 28"/>
          <p:cNvCxnSpPr/>
          <p:nvPr/>
        </p:nvCxnSpPr>
        <p:spPr>
          <a:xfrm>
            <a:off x="1752600" y="4113074"/>
            <a:ext cx="0" cy="1754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28600" y="457200"/>
            <a:ext cx="8936666" cy="492443"/>
          </a:xfrm>
          <a:prstGeom prst="rect">
            <a:avLst/>
          </a:prstGeom>
          <a:noFill/>
        </p:spPr>
        <p:txBody>
          <a:bodyPr wrap="square" rtlCol="0">
            <a:spAutoFit/>
          </a:bodyPr>
          <a:lstStyle/>
          <a:p>
            <a:r>
              <a:rPr lang="en-US" sz="1400" b="1" dirty="0" smtClean="0"/>
              <a:t>2. Organization/Time Management </a:t>
            </a:r>
            <a:r>
              <a:rPr lang="en-US" sz="1400" dirty="0" smtClean="0"/>
              <a:t>– </a:t>
            </a:r>
            <a:r>
              <a:rPr lang="en-US" sz="1200" dirty="0" smtClean="0"/>
              <a:t>Establishes clear objectives and sets priorities.  Completes assignments in a thorough, </a:t>
            </a:r>
          </a:p>
          <a:p>
            <a:r>
              <a:rPr lang="en-US" sz="1200" dirty="0" smtClean="0"/>
              <a:t>accurate, and timely manner that meets established/expected standards that enhance the Departments ability to meet its goals…</a:t>
            </a:r>
            <a:endParaRPr lang="en-US" sz="1100" dirty="0"/>
          </a:p>
        </p:txBody>
      </p:sp>
      <p:sp>
        <p:nvSpPr>
          <p:cNvPr id="26" name="TextBox 25"/>
          <p:cNvSpPr txBox="1"/>
          <p:nvPr/>
        </p:nvSpPr>
        <p:spPr>
          <a:xfrm>
            <a:off x="5410200" y="1447800"/>
            <a:ext cx="2244165" cy="1015663"/>
          </a:xfrm>
          <a:prstGeom prst="rect">
            <a:avLst/>
          </a:prstGeom>
          <a:noFill/>
          <a:ln>
            <a:noFill/>
          </a:ln>
        </p:spPr>
        <p:txBody>
          <a:bodyPr wrap="square" rtlCol="0">
            <a:spAutoFit/>
          </a:bodyPr>
          <a:lstStyle/>
          <a:p>
            <a:pPr algn="ctr"/>
            <a:r>
              <a:rPr lang="en-US" sz="1200" dirty="0">
                <a:solidFill>
                  <a:srgbClr val="0000FF"/>
                </a:solidFill>
              </a:rPr>
              <a:t>Keep in mind, the definitions provided for each competency describe an employee that is performing at the "Meets Expectations" level</a:t>
            </a:r>
          </a:p>
        </p:txBody>
      </p:sp>
      <p:grpSp>
        <p:nvGrpSpPr>
          <p:cNvPr id="7" name="Group 6"/>
          <p:cNvGrpSpPr/>
          <p:nvPr/>
        </p:nvGrpSpPr>
        <p:grpSpPr>
          <a:xfrm>
            <a:off x="914400" y="6019800"/>
            <a:ext cx="783264" cy="228600"/>
            <a:chOff x="1066800" y="6477000"/>
            <a:chExt cx="783264" cy="228600"/>
          </a:xfrm>
        </p:grpSpPr>
        <p:sp>
          <p:nvSpPr>
            <p:cNvPr id="3" name="Rectangle 2"/>
            <p:cNvSpPr/>
            <p:nvPr/>
          </p:nvSpPr>
          <p:spPr>
            <a:xfrm>
              <a:off x="1066800" y="647700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2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90145" b="86469"/>
            <a:stretch/>
          </p:blipFill>
          <p:spPr bwMode="auto">
            <a:xfrm>
              <a:off x="1634654" y="647700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 name="Group 1"/>
          <p:cNvGrpSpPr/>
          <p:nvPr/>
        </p:nvGrpSpPr>
        <p:grpSpPr>
          <a:xfrm>
            <a:off x="827568" y="2971800"/>
            <a:ext cx="4773132" cy="276999"/>
            <a:chOff x="827568" y="2590800"/>
            <a:chExt cx="4773132" cy="276999"/>
          </a:xfrm>
        </p:grpSpPr>
        <p:grpSp>
          <p:nvGrpSpPr>
            <p:cNvPr id="33" name="Group 32"/>
            <p:cNvGrpSpPr/>
            <p:nvPr/>
          </p:nvGrpSpPr>
          <p:grpSpPr>
            <a:xfrm>
              <a:off x="827568" y="2590800"/>
              <a:ext cx="783264" cy="228600"/>
              <a:chOff x="1066800" y="6477000"/>
              <a:chExt cx="783264" cy="228600"/>
            </a:xfrm>
          </p:grpSpPr>
          <p:sp>
            <p:nvSpPr>
              <p:cNvPr id="34" name="Rectangle 33"/>
              <p:cNvSpPr/>
              <p:nvPr/>
            </p:nvSpPr>
            <p:spPr>
              <a:xfrm>
                <a:off x="1066800" y="647700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3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90145" b="86469"/>
              <a:stretch/>
            </p:blipFill>
            <p:spPr bwMode="auto">
              <a:xfrm>
                <a:off x="1634654" y="647700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4" name="Group 43"/>
            <p:cNvGrpSpPr/>
            <p:nvPr/>
          </p:nvGrpSpPr>
          <p:grpSpPr>
            <a:xfrm>
              <a:off x="1676400" y="2590800"/>
              <a:ext cx="3924300" cy="276999"/>
              <a:chOff x="2781300" y="3990201"/>
              <a:chExt cx="3924300" cy="276999"/>
            </a:xfrm>
          </p:grpSpPr>
          <p:cxnSp>
            <p:nvCxnSpPr>
              <p:cNvPr id="45" name="Straight Arrow Connector 44"/>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grpSp>
      <p:grpSp>
        <p:nvGrpSpPr>
          <p:cNvPr id="47" name="Group 46"/>
          <p:cNvGrpSpPr/>
          <p:nvPr/>
        </p:nvGrpSpPr>
        <p:grpSpPr>
          <a:xfrm>
            <a:off x="1828800" y="5971401"/>
            <a:ext cx="3924300" cy="276999"/>
            <a:chOff x="2781300" y="3990201"/>
            <a:chExt cx="3924300" cy="276999"/>
          </a:xfrm>
        </p:grpSpPr>
        <p:cxnSp>
          <p:nvCxnSpPr>
            <p:cNvPr id="48" name="Straight Arrow Connector 47"/>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sp>
        <p:nvSpPr>
          <p:cNvPr id="30" name="Folded Corner 29"/>
          <p:cNvSpPr/>
          <p:nvPr/>
        </p:nvSpPr>
        <p:spPr>
          <a:xfrm>
            <a:off x="5334000" y="1295400"/>
            <a:ext cx="2387600" cy="12954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p:cNvCxnSpPr/>
          <p:nvPr/>
        </p:nvCxnSpPr>
        <p:spPr>
          <a:xfrm>
            <a:off x="1743569" y="1065074"/>
            <a:ext cx="0" cy="1754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58613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p:txBody>
          <a:bodyPr/>
          <a:lstStyle/>
          <a:p>
            <a:fld id="{E0AE6A28-64FB-4AF0-A84E-D703570B02F6}" type="slidenum">
              <a:rPr lang="en-US" smtClean="0"/>
              <a:t>12</a:t>
            </a:fld>
            <a:endParaRPr lang="en-US" dirty="0"/>
          </a:p>
        </p:txBody>
      </p:sp>
      <p:sp>
        <p:nvSpPr>
          <p:cNvPr id="23" name="TextBox 22"/>
          <p:cNvSpPr txBox="1"/>
          <p:nvPr/>
        </p:nvSpPr>
        <p:spPr>
          <a:xfrm>
            <a:off x="381000" y="1112605"/>
            <a:ext cx="7687169" cy="1015663"/>
          </a:xfrm>
          <a:prstGeom prst="rect">
            <a:avLst/>
          </a:prstGeom>
          <a:noFill/>
          <a:ln>
            <a:solidFill>
              <a:schemeClr val="tx1"/>
            </a:solidFill>
          </a:ln>
        </p:spPr>
        <p:txBody>
          <a:bodyPr wrap="square" rtlCol="0">
            <a:spAutoFit/>
          </a:bodyPr>
          <a:lstStyle/>
          <a:p>
            <a:r>
              <a:rPr lang="en-US" sz="1200" dirty="0" smtClean="0">
                <a:solidFill>
                  <a:sysClr val="windowText" lastClr="000000"/>
                </a:solidFill>
              </a:rPr>
              <a:t>Comments:</a:t>
            </a:r>
          </a:p>
          <a:p>
            <a:r>
              <a:rPr lang="en-US" sz="1200" dirty="0" smtClean="0">
                <a:solidFill>
                  <a:sysClr val="windowText" lastClr="000000"/>
                </a:solidFill>
              </a:rPr>
              <a:t>(Required)</a:t>
            </a:r>
          </a:p>
          <a:p>
            <a:endParaRPr lang="en-US" sz="1200" dirty="0">
              <a:solidFill>
                <a:sysClr val="windowText" lastClr="000000"/>
              </a:solidFill>
            </a:endParaRPr>
          </a:p>
          <a:p>
            <a:r>
              <a:rPr lang="en-US" sz="1200" dirty="0" smtClean="0">
                <a:solidFill>
                  <a:sysClr val="windowText" lastClr="000000"/>
                </a:solidFill>
              </a:rPr>
              <a:t>Development Plan:</a:t>
            </a:r>
          </a:p>
          <a:p>
            <a:r>
              <a:rPr lang="en-US" sz="1200" dirty="0" smtClean="0">
                <a:solidFill>
                  <a:sysClr val="windowText" lastClr="000000"/>
                </a:solidFill>
              </a:rPr>
              <a:t>(If Relevant)</a:t>
            </a:r>
            <a:endParaRPr lang="en-US" sz="1200" dirty="0">
              <a:solidFill>
                <a:sysClr val="windowText" lastClr="000000"/>
              </a:solidFill>
            </a:endParaRPr>
          </a:p>
        </p:txBody>
      </p:sp>
      <p:cxnSp>
        <p:nvCxnSpPr>
          <p:cNvPr id="32" name="Straight Connector 31"/>
          <p:cNvCxnSpPr/>
          <p:nvPr/>
        </p:nvCxnSpPr>
        <p:spPr>
          <a:xfrm>
            <a:off x="1905000" y="1109851"/>
            <a:ext cx="0" cy="10156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18655" y="533400"/>
            <a:ext cx="8936666" cy="523220"/>
          </a:xfrm>
          <a:prstGeom prst="rect">
            <a:avLst/>
          </a:prstGeom>
          <a:noFill/>
        </p:spPr>
        <p:txBody>
          <a:bodyPr wrap="square" rtlCol="0">
            <a:spAutoFit/>
          </a:bodyPr>
          <a:lstStyle/>
          <a:p>
            <a:r>
              <a:rPr lang="en-US" sz="1400" b="1" dirty="0" smtClean="0"/>
              <a:t>4. Customer Service/Team Work/Interpersonal Skills/Diversity </a:t>
            </a:r>
            <a:r>
              <a:rPr lang="en-US" sz="1600" dirty="0" smtClean="0"/>
              <a:t>–  </a:t>
            </a:r>
            <a:r>
              <a:rPr lang="en-US" sz="1200" dirty="0" smtClean="0"/>
              <a:t>collaboration, and flexibility within the work </a:t>
            </a:r>
          </a:p>
          <a:p>
            <a:r>
              <a:rPr lang="en-US" sz="1200" dirty="0" smtClean="0"/>
              <a:t>environment by exhibiting effective, consistent, and empathetic service to all FAU constituents...  </a:t>
            </a:r>
            <a:endParaRPr lang="en-US" sz="1100" dirty="0"/>
          </a:p>
        </p:txBody>
      </p:sp>
      <p:grpSp>
        <p:nvGrpSpPr>
          <p:cNvPr id="40" name="Group 39"/>
          <p:cNvGrpSpPr/>
          <p:nvPr/>
        </p:nvGrpSpPr>
        <p:grpSpPr>
          <a:xfrm>
            <a:off x="838200" y="2209800"/>
            <a:ext cx="783264" cy="228600"/>
            <a:chOff x="1066800" y="6477000"/>
            <a:chExt cx="783264" cy="228600"/>
          </a:xfrm>
        </p:grpSpPr>
        <p:sp>
          <p:nvSpPr>
            <p:cNvPr id="41" name="Rectangle 40"/>
            <p:cNvSpPr/>
            <p:nvPr/>
          </p:nvSpPr>
          <p:spPr>
            <a:xfrm>
              <a:off x="1066800" y="647700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42"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90145" b="86469"/>
            <a:stretch/>
          </p:blipFill>
          <p:spPr bwMode="auto">
            <a:xfrm>
              <a:off x="1634654" y="647700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43" name="TextBox 42"/>
          <p:cNvSpPr txBox="1"/>
          <p:nvPr/>
        </p:nvSpPr>
        <p:spPr>
          <a:xfrm>
            <a:off x="384543" y="3012757"/>
            <a:ext cx="7687169" cy="1015663"/>
          </a:xfrm>
          <a:prstGeom prst="rect">
            <a:avLst/>
          </a:prstGeom>
          <a:solidFill>
            <a:schemeClr val="bg1"/>
          </a:solidFill>
          <a:ln>
            <a:solidFill>
              <a:schemeClr val="tx1"/>
            </a:solidFill>
          </a:ln>
        </p:spPr>
        <p:txBody>
          <a:bodyPr wrap="square" rtlCol="0">
            <a:spAutoFit/>
          </a:bodyPr>
          <a:lstStyle/>
          <a:p>
            <a:r>
              <a:rPr lang="en-US" sz="1200" dirty="0" smtClean="0">
                <a:solidFill>
                  <a:sysClr val="windowText" lastClr="000000"/>
                </a:solidFill>
              </a:rPr>
              <a:t>Comments:</a:t>
            </a:r>
          </a:p>
          <a:p>
            <a:r>
              <a:rPr lang="en-US" sz="1200" dirty="0" smtClean="0">
                <a:solidFill>
                  <a:sysClr val="windowText" lastClr="000000"/>
                </a:solidFill>
              </a:rPr>
              <a:t>(Required)</a:t>
            </a:r>
          </a:p>
          <a:p>
            <a:endParaRPr lang="en-US" sz="1200" dirty="0">
              <a:solidFill>
                <a:sysClr val="windowText" lastClr="000000"/>
              </a:solidFill>
            </a:endParaRPr>
          </a:p>
          <a:p>
            <a:r>
              <a:rPr lang="en-US" sz="1200" dirty="0" smtClean="0">
                <a:solidFill>
                  <a:sysClr val="windowText" lastClr="000000"/>
                </a:solidFill>
              </a:rPr>
              <a:t>Development Plan:</a:t>
            </a:r>
          </a:p>
          <a:p>
            <a:r>
              <a:rPr lang="en-US" sz="1200" dirty="0" smtClean="0">
                <a:solidFill>
                  <a:sysClr val="windowText" lastClr="000000"/>
                </a:solidFill>
              </a:rPr>
              <a:t>(If Relevant)</a:t>
            </a:r>
            <a:endParaRPr lang="en-US" sz="1200" dirty="0">
              <a:solidFill>
                <a:sysClr val="windowText" lastClr="000000"/>
              </a:solidFill>
            </a:endParaRPr>
          </a:p>
        </p:txBody>
      </p:sp>
      <p:cxnSp>
        <p:nvCxnSpPr>
          <p:cNvPr id="44" name="Straight Connector 43"/>
          <p:cNvCxnSpPr/>
          <p:nvPr/>
        </p:nvCxnSpPr>
        <p:spPr>
          <a:xfrm>
            <a:off x="1887278" y="3012757"/>
            <a:ext cx="0" cy="10156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83534" y="2438400"/>
            <a:ext cx="8936666" cy="523220"/>
          </a:xfrm>
          <a:prstGeom prst="rect">
            <a:avLst/>
          </a:prstGeom>
          <a:noFill/>
        </p:spPr>
        <p:txBody>
          <a:bodyPr wrap="square" rtlCol="0">
            <a:spAutoFit/>
          </a:bodyPr>
          <a:lstStyle/>
          <a:p>
            <a:r>
              <a:rPr lang="en-US" sz="1400" b="1" dirty="0"/>
              <a:t>5</a:t>
            </a:r>
            <a:r>
              <a:rPr lang="en-US" sz="1400" b="1" dirty="0" smtClean="0"/>
              <a:t>. Work Practices/Dependability </a:t>
            </a:r>
            <a:r>
              <a:rPr lang="en-US" sz="1600" dirty="0" smtClean="0"/>
              <a:t>–  </a:t>
            </a:r>
            <a:r>
              <a:rPr lang="en-US" sz="1200" dirty="0" smtClean="0"/>
              <a:t>Takes responsibility for assigned (routine and non-routine) duties while displaying a positive/cooperative attitude toward work assignments and requirements… </a:t>
            </a:r>
            <a:endParaRPr lang="en-US" sz="1100" dirty="0"/>
          </a:p>
        </p:txBody>
      </p:sp>
      <p:cxnSp>
        <p:nvCxnSpPr>
          <p:cNvPr id="46" name="Straight Connector 45"/>
          <p:cNvCxnSpPr/>
          <p:nvPr/>
        </p:nvCxnSpPr>
        <p:spPr>
          <a:xfrm>
            <a:off x="1905000" y="5181600"/>
            <a:ext cx="0" cy="10156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255181" y="4495800"/>
            <a:ext cx="7974419" cy="923330"/>
          </a:xfrm>
          <a:prstGeom prst="rect">
            <a:avLst/>
          </a:prstGeom>
        </p:spPr>
        <p:txBody>
          <a:bodyPr wrap="square">
            <a:spAutoFit/>
          </a:bodyPr>
          <a:lstStyle/>
          <a:p>
            <a:pPr lvl="0"/>
            <a:endParaRPr lang="en-US" sz="1400" b="1" dirty="0" smtClean="0"/>
          </a:p>
          <a:p>
            <a:pPr lvl="0"/>
            <a:r>
              <a:rPr lang="en-US" sz="1400" b="1" dirty="0" smtClean="0"/>
              <a:t>6. </a:t>
            </a:r>
            <a:r>
              <a:rPr lang="en-US" sz="1400" b="1" dirty="0"/>
              <a:t>Initiative/Problem </a:t>
            </a:r>
            <a:r>
              <a:rPr lang="en-US" sz="1400" b="1" dirty="0" smtClean="0"/>
              <a:t>Solving </a:t>
            </a:r>
            <a:r>
              <a:rPr lang="en-US" sz="1400" dirty="0" smtClean="0"/>
              <a:t>– </a:t>
            </a:r>
            <a:r>
              <a:rPr lang="en-US" sz="1200" dirty="0" smtClean="0"/>
              <a:t>Performs with minimal supervision, acts promptly, and seeks solutions to resolve </a:t>
            </a:r>
          </a:p>
          <a:p>
            <a:pPr lvl="0"/>
            <a:r>
              <a:rPr lang="en-US" sz="1200" dirty="0" smtClean="0"/>
              <a:t>situations that arise…</a:t>
            </a:r>
            <a:endParaRPr lang="en-US" sz="1200" b="1" dirty="0"/>
          </a:p>
          <a:p>
            <a:r>
              <a:rPr lang="en-US" sz="1400" b="1" dirty="0" smtClean="0"/>
              <a:t> </a:t>
            </a:r>
            <a:endParaRPr lang="en-US" sz="1400" b="1" dirty="0"/>
          </a:p>
        </p:txBody>
      </p:sp>
      <p:sp>
        <p:nvSpPr>
          <p:cNvPr id="48" name="TextBox 47"/>
          <p:cNvSpPr txBox="1"/>
          <p:nvPr/>
        </p:nvSpPr>
        <p:spPr>
          <a:xfrm>
            <a:off x="389858" y="5181600"/>
            <a:ext cx="7572967" cy="1015663"/>
          </a:xfrm>
          <a:prstGeom prst="rect">
            <a:avLst/>
          </a:prstGeom>
          <a:noFill/>
          <a:ln>
            <a:solidFill>
              <a:schemeClr val="tx1"/>
            </a:solidFill>
          </a:ln>
        </p:spPr>
        <p:txBody>
          <a:bodyPr wrap="square" rtlCol="0">
            <a:spAutoFit/>
          </a:bodyPr>
          <a:lstStyle/>
          <a:p>
            <a:r>
              <a:rPr lang="en-US" sz="1200" dirty="0" smtClean="0">
                <a:solidFill>
                  <a:sysClr val="windowText" lastClr="000000"/>
                </a:solidFill>
              </a:rPr>
              <a:t>Comments:</a:t>
            </a:r>
          </a:p>
          <a:p>
            <a:r>
              <a:rPr lang="en-US" sz="1200" dirty="0" smtClean="0">
                <a:solidFill>
                  <a:sysClr val="windowText" lastClr="000000"/>
                </a:solidFill>
              </a:rPr>
              <a:t>(Required)</a:t>
            </a:r>
          </a:p>
          <a:p>
            <a:endParaRPr lang="en-US" sz="1200" dirty="0" smtClean="0">
              <a:solidFill>
                <a:sysClr val="windowText" lastClr="000000"/>
              </a:solidFill>
            </a:endParaRPr>
          </a:p>
          <a:p>
            <a:r>
              <a:rPr lang="en-US" sz="1200" dirty="0" smtClean="0">
                <a:solidFill>
                  <a:sysClr val="windowText" lastClr="000000"/>
                </a:solidFill>
              </a:rPr>
              <a:t>Development Plan:</a:t>
            </a:r>
          </a:p>
          <a:p>
            <a:r>
              <a:rPr lang="en-US" sz="1200" dirty="0" smtClean="0">
                <a:solidFill>
                  <a:sysClr val="windowText" lastClr="000000"/>
                </a:solidFill>
              </a:rPr>
              <a:t>(If Relevant)</a:t>
            </a:r>
            <a:endParaRPr lang="en-US" sz="1200" dirty="0">
              <a:solidFill>
                <a:sysClr val="windowText" lastClr="000000"/>
              </a:solidFill>
            </a:endParaRPr>
          </a:p>
        </p:txBody>
      </p:sp>
      <p:grpSp>
        <p:nvGrpSpPr>
          <p:cNvPr id="49" name="Group 48"/>
          <p:cNvGrpSpPr/>
          <p:nvPr/>
        </p:nvGrpSpPr>
        <p:grpSpPr>
          <a:xfrm>
            <a:off x="838200" y="4114800"/>
            <a:ext cx="783264" cy="228600"/>
            <a:chOff x="1066800" y="6563380"/>
            <a:chExt cx="783264" cy="228600"/>
          </a:xfrm>
        </p:grpSpPr>
        <p:sp>
          <p:nvSpPr>
            <p:cNvPr id="50" name="Rectangle 49"/>
            <p:cNvSpPr/>
            <p:nvPr/>
          </p:nvSpPr>
          <p:spPr>
            <a:xfrm>
              <a:off x="1066800" y="656338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5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90145" b="86469"/>
            <a:stretch/>
          </p:blipFill>
          <p:spPr bwMode="auto">
            <a:xfrm>
              <a:off x="1634654" y="656338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cxnSp>
        <p:nvCxnSpPr>
          <p:cNvPr id="52" name="Straight Connector 51"/>
          <p:cNvCxnSpPr/>
          <p:nvPr/>
        </p:nvCxnSpPr>
        <p:spPr>
          <a:xfrm>
            <a:off x="3276600" y="5181600"/>
            <a:ext cx="914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52"/>
          <p:cNvGrpSpPr/>
          <p:nvPr/>
        </p:nvGrpSpPr>
        <p:grpSpPr>
          <a:xfrm>
            <a:off x="816936" y="6324600"/>
            <a:ext cx="783264" cy="228600"/>
            <a:chOff x="1066800" y="6553200"/>
            <a:chExt cx="783264" cy="228600"/>
          </a:xfrm>
        </p:grpSpPr>
        <p:sp>
          <p:nvSpPr>
            <p:cNvPr id="54" name="Rectangle 53"/>
            <p:cNvSpPr/>
            <p:nvPr/>
          </p:nvSpPr>
          <p:spPr>
            <a:xfrm>
              <a:off x="1066800" y="655320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5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90145" b="86469"/>
            <a:stretch/>
          </p:blipFill>
          <p:spPr bwMode="auto">
            <a:xfrm>
              <a:off x="1634654" y="655320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 name="Group 21"/>
          <p:cNvGrpSpPr/>
          <p:nvPr/>
        </p:nvGrpSpPr>
        <p:grpSpPr>
          <a:xfrm>
            <a:off x="1828800" y="6276201"/>
            <a:ext cx="3924300" cy="276999"/>
            <a:chOff x="2781300" y="3990201"/>
            <a:chExt cx="3924300" cy="276999"/>
          </a:xfrm>
        </p:grpSpPr>
        <p:cxnSp>
          <p:nvCxnSpPr>
            <p:cNvPr id="24" name="Straight Arrow Connector 23"/>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grpSp>
        <p:nvGrpSpPr>
          <p:cNvPr id="26" name="Group 25"/>
          <p:cNvGrpSpPr/>
          <p:nvPr/>
        </p:nvGrpSpPr>
        <p:grpSpPr>
          <a:xfrm>
            <a:off x="1828800" y="4114800"/>
            <a:ext cx="3924300" cy="276999"/>
            <a:chOff x="2781300" y="3990201"/>
            <a:chExt cx="3924300" cy="276999"/>
          </a:xfrm>
        </p:grpSpPr>
        <p:cxnSp>
          <p:nvCxnSpPr>
            <p:cNvPr id="27" name="Straight Arrow Connector 26"/>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grpSp>
        <p:nvGrpSpPr>
          <p:cNvPr id="29" name="Group 28"/>
          <p:cNvGrpSpPr/>
          <p:nvPr/>
        </p:nvGrpSpPr>
        <p:grpSpPr>
          <a:xfrm>
            <a:off x="1905000" y="2161401"/>
            <a:ext cx="3924300" cy="276999"/>
            <a:chOff x="2781300" y="3990201"/>
            <a:chExt cx="3924300" cy="276999"/>
          </a:xfrm>
        </p:grpSpPr>
        <p:cxnSp>
          <p:nvCxnSpPr>
            <p:cNvPr id="30" name="Straight Arrow Connector 29"/>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sp>
        <p:nvSpPr>
          <p:cNvPr id="57" name="Folded Corner 56"/>
          <p:cNvSpPr/>
          <p:nvPr/>
        </p:nvSpPr>
        <p:spPr>
          <a:xfrm>
            <a:off x="6172200" y="3156288"/>
            <a:ext cx="2552700" cy="118711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smtClean="0">
              <a:solidFill>
                <a:srgbClr val="0000FF"/>
              </a:solidFill>
            </a:endParaRPr>
          </a:p>
          <a:p>
            <a:r>
              <a:rPr lang="en-US" sz="1100" dirty="0" smtClean="0">
                <a:solidFill>
                  <a:srgbClr val="0000FF"/>
                </a:solidFill>
              </a:rPr>
              <a:t>Supervisors will continue to describe the employee’s performance and accomplishment of goals by adding actual examples of performance and behaviors in </a:t>
            </a:r>
            <a:r>
              <a:rPr lang="en-US" sz="1100" dirty="0" smtClean="0">
                <a:solidFill>
                  <a:srgbClr val="0000FF"/>
                </a:solidFill>
              </a:rPr>
              <a:t>each comment section.  This should be done for all 6 categories</a:t>
            </a:r>
            <a:endParaRPr lang="en-US" sz="1100" dirty="0">
              <a:solidFill>
                <a:srgbClr val="0000FF"/>
              </a:solidFill>
            </a:endParaRPr>
          </a:p>
        </p:txBody>
      </p:sp>
    </p:spTree>
    <p:extLst>
      <p:ext uri="{BB962C8B-B14F-4D97-AF65-F5344CB8AC3E}">
        <p14:creationId xmlns:p14="http://schemas.microsoft.com/office/powerpoint/2010/main" val="1279747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a:xfrm>
            <a:off x="6790048" y="6492875"/>
            <a:ext cx="2133600" cy="365125"/>
          </a:xfrm>
        </p:spPr>
        <p:txBody>
          <a:bodyPr/>
          <a:lstStyle/>
          <a:p>
            <a:fld id="{E0AE6A28-64FB-4AF0-A84E-D703570B02F6}" type="slidenum">
              <a:rPr lang="en-US" smtClean="0"/>
              <a:t>13</a:t>
            </a:fld>
            <a:endParaRPr lang="en-US" dirty="0"/>
          </a:p>
        </p:txBody>
      </p:sp>
      <p:sp>
        <p:nvSpPr>
          <p:cNvPr id="23" name="Rectangle 22"/>
          <p:cNvSpPr/>
          <p:nvPr/>
        </p:nvSpPr>
        <p:spPr>
          <a:xfrm>
            <a:off x="367614" y="691515"/>
            <a:ext cx="8395386" cy="984885"/>
          </a:xfrm>
          <a:prstGeom prst="rect">
            <a:avLst/>
          </a:prstGeom>
        </p:spPr>
        <p:txBody>
          <a:bodyPr wrap="square">
            <a:spAutoFit/>
          </a:bodyPr>
          <a:lstStyle/>
          <a:p>
            <a:r>
              <a:rPr lang="en-US" b="1" dirty="0"/>
              <a:t>Section 2: </a:t>
            </a:r>
            <a:r>
              <a:rPr lang="en-US" b="1" u="sng" dirty="0"/>
              <a:t>PERFORMANCE </a:t>
            </a:r>
            <a:r>
              <a:rPr lang="en-US" b="1" u="sng" dirty="0" smtClean="0"/>
              <a:t>GOALS </a:t>
            </a:r>
            <a:r>
              <a:rPr lang="en-US" dirty="0" smtClean="0"/>
              <a:t> -  </a:t>
            </a:r>
            <a:r>
              <a:rPr lang="en-US" sz="1600" dirty="0"/>
              <a:t>List the agreed upon goals for the upcoming year</a:t>
            </a:r>
            <a:r>
              <a:rPr lang="en-US" sz="1600" dirty="0" smtClean="0"/>
              <a:t>.</a:t>
            </a:r>
          </a:p>
          <a:p>
            <a:r>
              <a:rPr lang="en-US" sz="1600" dirty="0" smtClean="0"/>
              <a:t> </a:t>
            </a:r>
            <a:r>
              <a:rPr lang="en-US" sz="1200" dirty="0">
                <a:solidFill>
                  <a:srgbClr val="0000FF"/>
                </a:solidFill>
              </a:rPr>
              <a:t>Performance goals should support the overall mission of the Department, Division, and the University. Individual goals may be included, which provide for the employee's development of skills, abilities, and knowledge. </a:t>
            </a:r>
          </a:p>
          <a:p>
            <a:endParaRPr lang="en-US" sz="1200" dirty="0"/>
          </a:p>
        </p:txBody>
      </p:sp>
      <p:sp>
        <p:nvSpPr>
          <p:cNvPr id="31" name="TextBox 30"/>
          <p:cNvSpPr txBox="1"/>
          <p:nvPr/>
        </p:nvSpPr>
        <p:spPr>
          <a:xfrm>
            <a:off x="460743" y="1600200"/>
            <a:ext cx="8073657" cy="2492990"/>
          </a:xfrm>
          <a:prstGeom prst="rect">
            <a:avLst/>
          </a:prstGeom>
          <a:noFill/>
          <a:ln>
            <a:solidFill>
              <a:schemeClr val="tx1"/>
            </a:solidFill>
          </a:ln>
        </p:spPr>
        <p:txBody>
          <a:bodyPr wrap="square" rtlCol="0">
            <a:spAutoFit/>
          </a:bodyPr>
          <a:lstStyle/>
          <a:p>
            <a:endParaRPr lang="en-US" sz="1600" dirty="0" smtClean="0">
              <a:solidFill>
                <a:sysClr val="windowText" lastClr="000000"/>
              </a:solidFill>
              <a:latin typeface="Arial" pitchFamily="34" charset="0"/>
              <a:cs typeface="Arial" pitchFamily="34" charset="0"/>
            </a:endParaRPr>
          </a:p>
          <a:p>
            <a:endParaRPr lang="en-US" sz="1600" dirty="0" smtClean="0">
              <a:solidFill>
                <a:sysClr val="windowText" lastClr="000000"/>
              </a:solidFill>
              <a:latin typeface="Arial" pitchFamily="34" charset="0"/>
              <a:cs typeface="Arial" pitchFamily="34" charset="0"/>
            </a:endParaRPr>
          </a:p>
          <a:p>
            <a:endParaRPr lang="en-US" sz="1600" dirty="0" smtClean="0">
              <a:solidFill>
                <a:sysClr val="windowText" lastClr="000000"/>
              </a:solidFill>
              <a:latin typeface="Arial" pitchFamily="34" charset="0"/>
              <a:cs typeface="Arial" pitchFamily="34" charset="0"/>
            </a:endParaRPr>
          </a:p>
          <a:p>
            <a:endParaRPr lang="en-US" sz="1600" dirty="0" smtClean="0">
              <a:solidFill>
                <a:sysClr val="windowText" lastClr="000000"/>
              </a:solidFill>
              <a:latin typeface="Arial" pitchFamily="34" charset="0"/>
              <a:cs typeface="Arial" pitchFamily="34" charset="0"/>
            </a:endParaRPr>
          </a:p>
          <a:p>
            <a:r>
              <a:rPr lang="en-US" sz="1600" dirty="0" smtClean="0">
                <a:solidFill>
                  <a:sysClr val="windowText" lastClr="000000"/>
                </a:solidFill>
                <a:latin typeface="Arial" pitchFamily="34" charset="0"/>
                <a:cs typeface="Arial" pitchFamily="34" charset="0"/>
              </a:rPr>
              <a:t>Performance </a:t>
            </a:r>
          </a:p>
          <a:p>
            <a:r>
              <a:rPr lang="en-US" sz="1600" dirty="0" smtClean="0">
                <a:solidFill>
                  <a:sysClr val="windowText" lastClr="000000"/>
                </a:solidFill>
                <a:latin typeface="Arial" pitchFamily="34" charset="0"/>
                <a:cs typeface="Arial" pitchFamily="34" charset="0"/>
              </a:rPr>
              <a:t>    Goals</a:t>
            </a:r>
          </a:p>
          <a:p>
            <a:endParaRPr lang="en-US" sz="2000" dirty="0" smtClean="0">
              <a:solidFill>
                <a:sysClr val="windowText" lastClr="000000"/>
              </a:solidFill>
            </a:endParaRPr>
          </a:p>
          <a:p>
            <a:endParaRPr lang="en-US" sz="2000" dirty="0" smtClean="0">
              <a:solidFill>
                <a:sysClr val="windowText" lastClr="000000"/>
              </a:solidFill>
            </a:endParaRPr>
          </a:p>
          <a:p>
            <a:endParaRPr lang="en-US" sz="2000" dirty="0">
              <a:solidFill>
                <a:sysClr val="windowText" lastClr="000000"/>
              </a:solidFill>
            </a:endParaRPr>
          </a:p>
        </p:txBody>
      </p:sp>
      <p:cxnSp>
        <p:nvCxnSpPr>
          <p:cNvPr id="32" name="Straight Connector 31"/>
          <p:cNvCxnSpPr/>
          <p:nvPr/>
        </p:nvCxnSpPr>
        <p:spPr>
          <a:xfrm>
            <a:off x="1981200" y="1600200"/>
            <a:ext cx="0" cy="24929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Folded Corner 13"/>
          <p:cNvSpPr/>
          <p:nvPr/>
        </p:nvSpPr>
        <p:spPr>
          <a:xfrm>
            <a:off x="3886200" y="1981200"/>
            <a:ext cx="1752600" cy="16002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a:buFont typeface="Arial" pitchFamily="34" charset="0"/>
              <a:buChar char="•"/>
            </a:pPr>
            <a:endParaRPr lang="en-US" sz="1200" dirty="0" smtClean="0">
              <a:solidFill>
                <a:srgbClr val="0000FF"/>
              </a:solidFill>
            </a:endParaRPr>
          </a:p>
          <a:p>
            <a:pPr marL="171450" lvl="0" indent="-171450">
              <a:buFont typeface="Arial" pitchFamily="34" charset="0"/>
              <a:buChar char="•"/>
            </a:pPr>
            <a:endParaRPr lang="en-US" sz="1200" dirty="0">
              <a:solidFill>
                <a:srgbClr val="0000FF"/>
              </a:solidFill>
            </a:endParaRPr>
          </a:p>
          <a:p>
            <a:pPr marL="171450" lvl="0" indent="-171450">
              <a:buFont typeface="Arial" pitchFamily="34" charset="0"/>
              <a:buChar char="•"/>
            </a:pPr>
            <a:endParaRPr lang="en-US" sz="1200" dirty="0" smtClean="0">
              <a:solidFill>
                <a:srgbClr val="0000FF"/>
              </a:solidFill>
            </a:endParaRPr>
          </a:p>
          <a:p>
            <a:pPr lvl="0"/>
            <a:r>
              <a:rPr lang="en-US" sz="1200" dirty="0" smtClean="0">
                <a:solidFill>
                  <a:srgbClr val="0000FF"/>
                </a:solidFill>
              </a:rPr>
              <a:t>Use S.M.A.R.T. Goals:</a:t>
            </a:r>
            <a:endParaRPr lang="en-US" sz="1200" dirty="0">
              <a:solidFill>
                <a:srgbClr val="0000FF"/>
              </a:solidFill>
            </a:endParaRPr>
          </a:p>
          <a:p>
            <a:pPr marL="171450" lvl="0" indent="-171450">
              <a:buFont typeface="Arial" pitchFamily="34" charset="0"/>
              <a:buChar char="•"/>
            </a:pPr>
            <a:endParaRPr lang="en-US" sz="1200" dirty="0" smtClean="0">
              <a:solidFill>
                <a:srgbClr val="0000FF"/>
              </a:solidFill>
            </a:endParaRPr>
          </a:p>
          <a:p>
            <a:pPr marL="171450" lvl="0" indent="-171450">
              <a:buFont typeface="Arial" pitchFamily="34" charset="0"/>
              <a:buChar char="•"/>
            </a:pPr>
            <a:r>
              <a:rPr lang="en-US" sz="1200" dirty="0" smtClean="0">
                <a:solidFill>
                  <a:srgbClr val="0000FF"/>
                </a:solidFill>
              </a:rPr>
              <a:t>Specific </a:t>
            </a:r>
            <a:r>
              <a:rPr lang="en-US" sz="1200" dirty="0">
                <a:solidFill>
                  <a:srgbClr val="0000FF"/>
                </a:solidFill>
              </a:rPr>
              <a:t>	</a:t>
            </a:r>
          </a:p>
          <a:p>
            <a:pPr marL="171450" lvl="0" indent="-171450">
              <a:buFont typeface="Arial" pitchFamily="34" charset="0"/>
              <a:buChar char="•"/>
            </a:pPr>
            <a:r>
              <a:rPr lang="en-US" sz="1200" dirty="0">
                <a:solidFill>
                  <a:srgbClr val="0000FF"/>
                </a:solidFill>
              </a:rPr>
              <a:t>Measurable </a:t>
            </a:r>
          </a:p>
          <a:p>
            <a:pPr marL="171450" lvl="0" indent="-171450">
              <a:buFont typeface="Arial" pitchFamily="34" charset="0"/>
              <a:buChar char="•"/>
            </a:pPr>
            <a:r>
              <a:rPr lang="en-US" sz="1200" dirty="0">
                <a:solidFill>
                  <a:srgbClr val="0000FF"/>
                </a:solidFill>
              </a:rPr>
              <a:t>Attainable </a:t>
            </a:r>
          </a:p>
          <a:p>
            <a:pPr marL="171450" lvl="0" indent="-171450">
              <a:buFont typeface="Arial" pitchFamily="34" charset="0"/>
              <a:buChar char="•"/>
            </a:pPr>
            <a:r>
              <a:rPr lang="en-US" sz="1200" dirty="0">
                <a:solidFill>
                  <a:srgbClr val="0000FF"/>
                </a:solidFill>
              </a:rPr>
              <a:t>Relevant</a:t>
            </a:r>
          </a:p>
          <a:p>
            <a:pPr marL="171450" lvl="0" indent="-171450">
              <a:buFont typeface="Arial" pitchFamily="34" charset="0"/>
              <a:buChar char="•"/>
            </a:pPr>
            <a:r>
              <a:rPr lang="en-US" sz="1200" dirty="0">
                <a:solidFill>
                  <a:srgbClr val="0000FF"/>
                </a:solidFill>
              </a:rPr>
              <a:t>Timely</a:t>
            </a:r>
          </a:p>
          <a:p>
            <a:endParaRPr lang="en-US" sz="1200" dirty="0">
              <a:solidFill>
                <a:srgbClr val="0000FF"/>
              </a:solidFill>
            </a:endParaRPr>
          </a:p>
        </p:txBody>
      </p:sp>
      <p:sp>
        <p:nvSpPr>
          <p:cNvPr id="18" name="Folded Corner 17"/>
          <p:cNvSpPr/>
          <p:nvPr/>
        </p:nvSpPr>
        <p:spPr>
          <a:xfrm>
            <a:off x="2286000" y="4114800"/>
            <a:ext cx="4572000" cy="23622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Rectangle 6"/>
          <p:cNvSpPr/>
          <p:nvPr/>
        </p:nvSpPr>
        <p:spPr>
          <a:xfrm>
            <a:off x="2286000" y="3886200"/>
            <a:ext cx="4572000" cy="2746906"/>
          </a:xfrm>
          <a:prstGeom prst="rect">
            <a:avLst/>
          </a:prstGeom>
        </p:spPr>
        <p:txBody>
          <a:bodyPr>
            <a:spAutoFit/>
          </a:bodyPr>
          <a:lstStyle/>
          <a:p>
            <a:endParaRPr lang="en-US" sz="1050" b="1" u="sng" dirty="0" smtClean="0">
              <a:solidFill>
                <a:srgbClr val="0000FF"/>
              </a:solidFill>
              <a:ea typeface="Times New Roman"/>
              <a:cs typeface="Times New Roman"/>
            </a:endParaRPr>
          </a:p>
          <a:p>
            <a:endParaRPr lang="en-US" sz="1050" u="sng" dirty="0" smtClean="0">
              <a:solidFill>
                <a:srgbClr val="0000FF"/>
              </a:solidFill>
              <a:ea typeface="Times New Roman"/>
              <a:cs typeface="Times New Roman"/>
            </a:endParaRPr>
          </a:p>
          <a:p>
            <a:r>
              <a:rPr lang="en-US" sz="1050" u="sng" dirty="0">
                <a:solidFill>
                  <a:srgbClr val="0000FF"/>
                </a:solidFill>
                <a:ea typeface="Times New Roman"/>
                <a:cs typeface="Times New Roman"/>
              </a:rPr>
              <a:t>Routine </a:t>
            </a:r>
            <a:r>
              <a:rPr lang="en-US" sz="1050" u="sng" dirty="0" smtClean="0">
                <a:solidFill>
                  <a:srgbClr val="0000FF"/>
                </a:solidFill>
                <a:ea typeface="Times New Roman"/>
                <a:cs typeface="Times New Roman"/>
              </a:rPr>
              <a:t>Goals</a:t>
            </a:r>
            <a:r>
              <a:rPr lang="en-US" sz="1050" dirty="0" smtClean="0">
                <a:solidFill>
                  <a:srgbClr val="0000FF"/>
                </a:solidFill>
                <a:ea typeface="Times New Roman"/>
                <a:cs typeface="Times New Roman"/>
              </a:rPr>
              <a:t>: Describe how to regular and ongoing activities</a:t>
            </a:r>
          </a:p>
          <a:p>
            <a:endParaRPr lang="en-US" sz="1050" u="sng" dirty="0">
              <a:solidFill>
                <a:srgbClr val="0000FF"/>
              </a:solidFill>
              <a:ea typeface="Times New Roman"/>
              <a:cs typeface="Times New Roman"/>
            </a:endParaRPr>
          </a:p>
          <a:p>
            <a:r>
              <a:rPr lang="en-US" sz="1050" u="sng" dirty="0" smtClean="0">
                <a:solidFill>
                  <a:srgbClr val="0000FF"/>
                </a:solidFill>
                <a:ea typeface="Times New Roman"/>
                <a:cs typeface="Times New Roman"/>
              </a:rPr>
              <a:t>Problem </a:t>
            </a:r>
            <a:r>
              <a:rPr lang="en-US" sz="1050" u="sng" dirty="0">
                <a:solidFill>
                  <a:srgbClr val="0000FF"/>
                </a:solidFill>
                <a:ea typeface="Times New Roman"/>
                <a:cs typeface="Times New Roman"/>
              </a:rPr>
              <a:t>Solving Goals</a:t>
            </a:r>
            <a:r>
              <a:rPr lang="en-US" sz="1050" dirty="0">
                <a:solidFill>
                  <a:srgbClr val="0000FF"/>
                </a:solidFill>
                <a:ea typeface="Times New Roman"/>
                <a:cs typeface="Times New Roman"/>
              </a:rPr>
              <a:t>: Describe activities designed to remedy problem situations that arise </a:t>
            </a:r>
            <a:r>
              <a:rPr lang="en-US" sz="1050" dirty="0" smtClean="0">
                <a:solidFill>
                  <a:srgbClr val="0000FF"/>
                </a:solidFill>
                <a:ea typeface="Times New Roman"/>
                <a:cs typeface="Times New Roman"/>
              </a:rPr>
              <a:t>regularly</a:t>
            </a:r>
          </a:p>
          <a:p>
            <a:endParaRPr lang="en-US" sz="1050" u="sng" dirty="0">
              <a:solidFill>
                <a:srgbClr val="0000FF"/>
              </a:solidFill>
              <a:ea typeface="Times New Roman"/>
              <a:cs typeface="Times New Roman"/>
            </a:endParaRPr>
          </a:p>
          <a:p>
            <a:r>
              <a:rPr lang="en-US" sz="1100" u="sng" dirty="0" smtClean="0">
                <a:solidFill>
                  <a:srgbClr val="0000FF"/>
                </a:solidFill>
                <a:ea typeface="Times New Roman"/>
                <a:cs typeface="Times New Roman"/>
              </a:rPr>
              <a:t>Problem </a:t>
            </a:r>
            <a:r>
              <a:rPr lang="en-US" sz="1100" u="sng" dirty="0">
                <a:solidFill>
                  <a:srgbClr val="0000FF"/>
                </a:solidFill>
                <a:ea typeface="Times New Roman"/>
                <a:cs typeface="Times New Roman"/>
              </a:rPr>
              <a:t>Solving Goals</a:t>
            </a:r>
            <a:r>
              <a:rPr lang="en-US" sz="1100" dirty="0">
                <a:solidFill>
                  <a:srgbClr val="0000FF"/>
                </a:solidFill>
                <a:ea typeface="Times New Roman"/>
                <a:cs typeface="Times New Roman"/>
              </a:rPr>
              <a:t>: Describe activities designed to remedy problem situations that arise regularly</a:t>
            </a:r>
            <a:endParaRPr lang="en-US" sz="1200" dirty="0">
              <a:solidFill>
                <a:srgbClr val="0000FF"/>
              </a:solidFill>
              <a:latin typeface="Times New Roman"/>
              <a:ea typeface="Times New Roman"/>
            </a:endParaRPr>
          </a:p>
          <a:p>
            <a:r>
              <a:rPr lang="en-US" sz="1100" dirty="0">
                <a:solidFill>
                  <a:srgbClr val="0000FF"/>
                </a:solidFill>
                <a:ea typeface="Times New Roman"/>
                <a:cs typeface="Times New Roman"/>
              </a:rPr>
              <a:t> </a:t>
            </a:r>
            <a:endParaRPr lang="en-US" sz="1200" dirty="0">
              <a:solidFill>
                <a:srgbClr val="0000FF"/>
              </a:solidFill>
              <a:latin typeface="Times New Roman"/>
              <a:ea typeface="Times New Roman"/>
            </a:endParaRPr>
          </a:p>
          <a:p>
            <a:r>
              <a:rPr lang="en-US" sz="1100" u="sng" dirty="0">
                <a:solidFill>
                  <a:srgbClr val="0000FF"/>
                </a:solidFill>
                <a:ea typeface="Times New Roman"/>
                <a:cs typeface="Times New Roman"/>
              </a:rPr>
              <a:t>Innovative Goals</a:t>
            </a:r>
            <a:r>
              <a:rPr lang="en-US" sz="1100" dirty="0">
                <a:solidFill>
                  <a:srgbClr val="0000FF"/>
                </a:solidFill>
                <a:ea typeface="Times New Roman"/>
                <a:cs typeface="Times New Roman"/>
              </a:rPr>
              <a:t>:  Describe activities that initiate or expand capabilities</a:t>
            </a:r>
            <a:endParaRPr lang="en-US" sz="1200" dirty="0">
              <a:solidFill>
                <a:srgbClr val="0000FF"/>
              </a:solidFill>
              <a:latin typeface="Times New Roman"/>
              <a:ea typeface="Times New Roman"/>
            </a:endParaRPr>
          </a:p>
          <a:p>
            <a:r>
              <a:rPr lang="en-US" sz="1100" dirty="0">
                <a:solidFill>
                  <a:srgbClr val="0000FF"/>
                </a:solidFill>
                <a:ea typeface="Times New Roman"/>
                <a:cs typeface="Times New Roman"/>
              </a:rPr>
              <a:t> </a:t>
            </a:r>
            <a:endParaRPr lang="en-US" sz="1200" dirty="0">
              <a:solidFill>
                <a:srgbClr val="0000FF"/>
              </a:solidFill>
              <a:latin typeface="Times New Roman"/>
              <a:ea typeface="Times New Roman"/>
            </a:endParaRPr>
          </a:p>
          <a:p>
            <a:r>
              <a:rPr lang="en-US" sz="1100" u="sng" dirty="0">
                <a:solidFill>
                  <a:srgbClr val="0000FF"/>
                </a:solidFill>
                <a:ea typeface="Times New Roman"/>
                <a:cs typeface="Times New Roman"/>
              </a:rPr>
              <a:t>Professional Growth Goals</a:t>
            </a:r>
            <a:r>
              <a:rPr lang="en-US" sz="1100" dirty="0">
                <a:solidFill>
                  <a:srgbClr val="0000FF"/>
                </a:solidFill>
                <a:ea typeface="Times New Roman"/>
                <a:cs typeface="Times New Roman"/>
              </a:rPr>
              <a:t>: Describe activities the employee can pursue for professional development that will enable them to perform the functions </a:t>
            </a:r>
            <a:endParaRPr lang="en-US" sz="1100" dirty="0" smtClean="0">
              <a:solidFill>
                <a:srgbClr val="0000FF"/>
              </a:solidFill>
              <a:ea typeface="Times New Roman"/>
              <a:cs typeface="Times New Roman"/>
            </a:endParaRPr>
          </a:p>
          <a:p>
            <a:r>
              <a:rPr lang="en-US" sz="1100" dirty="0" smtClean="0">
                <a:solidFill>
                  <a:srgbClr val="0000FF"/>
                </a:solidFill>
                <a:ea typeface="Times New Roman"/>
                <a:cs typeface="Times New Roman"/>
              </a:rPr>
              <a:t>of </a:t>
            </a:r>
            <a:r>
              <a:rPr lang="en-US" sz="1100" dirty="0">
                <a:solidFill>
                  <a:srgbClr val="0000FF"/>
                </a:solidFill>
                <a:ea typeface="Times New Roman"/>
                <a:cs typeface="Times New Roman"/>
              </a:rPr>
              <a:t>their position more effectively</a:t>
            </a:r>
            <a:endParaRPr lang="en-US" sz="1200" dirty="0">
              <a:solidFill>
                <a:srgbClr val="0000FF"/>
              </a:solidFill>
              <a:latin typeface="Times New Roman"/>
              <a:ea typeface="Times New Roman"/>
            </a:endParaRPr>
          </a:p>
          <a:p>
            <a:endParaRPr lang="en-US" sz="1100" dirty="0">
              <a:solidFill>
                <a:srgbClr val="0000FF"/>
              </a:solidFill>
              <a:latin typeface="Times New Roman"/>
              <a:ea typeface="Times New Roman"/>
            </a:endParaRPr>
          </a:p>
        </p:txBody>
      </p:sp>
    </p:spTree>
    <p:extLst>
      <p:ext uri="{BB962C8B-B14F-4D97-AF65-F5344CB8AC3E}">
        <p14:creationId xmlns:p14="http://schemas.microsoft.com/office/powerpoint/2010/main" val="33778762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a:xfrm>
            <a:off x="6790048" y="6492875"/>
            <a:ext cx="2133600" cy="365125"/>
          </a:xfrm>
        </p:spPr>
        <p:txBody>
          <a:bodyPr/>
          <a:lstStyle/>
          <a:p>
            <a:fld id="{E0AE6A28-64FB-4AF0-A84E-D703570B02F6}" type="slidenum">
              <a:rPr lang="en-US" smtClean="0"/>
              <a:t>14</a:t>
            </a:fld>
            <a:endParaRPr lang="en-US" dirty="0"/>
          </a:p>
        </p:txBody>
      </p:sp>
      <p:sp>
        <p:nvSpPr>
          <p:cNvPr id="10" name="Rectangle 9"/>
          <p:cNvSpPr/>
          <p:nvPr/>
        </p:nvSpPr>
        <p:spPr>
          <a:xfrm>
            <a:off x="381000" y="762000"/>
            <a:ext cx="4530792" cy="615553"/>
          </a:xfrm>
          <a:prstGeom prst="rect">
            <a:avLst/>
          </a:prstGeom>
        </p:spPr>
        <p:txBody>
          <a:bodyPr wrap="none">
            <a:spAutoFit/>
          </a:bodyPr>
          <a:lstStyle/>
          <a:p>
            <a:r>
              <a:rPr lang="en-US" b="1" dirty="0" smtClean="0"/>
              <a:t>Section 3: </a:t>
            </a:r>
            <a:r>
              <a:rPr lang="en-US" b="1" u="sng" dirty="0" smtClean="0"/>
              <a:t>OVERALL PERFORMANCE RATING </a:t>
            </a:r>
            <a:r>
              <a:rPr lang="en-US" dirty="0" smtClean="0"/>
              <a:t> </a:t>
            </a:r>
            <a:endParaRPr lang="en-US" sz="1600" dirty="0" smtClean="0"/>
          </a:p>
          <a:p>
            <a:r>
              <a:rPr lang="en-US" sz="1600" dirty="0" smtClean="0"/>
              <a:t> </a:t>
            </a:r>
            <a:endParaRPr lang="en-US" sz="1600" dirty="0"/>
          </a:p>
        </p:txBody>
      </p:sp>
      <p:cxnSp>
        <p:nvCxnSpPr>
          <p:cNvPr id="13" name="Straight Arrow Connector 12"/>
          <p:cNvCxnSpPr/>
          <p:nvPr/>
        </p:nvCxnSpPr>
        <p:spPr>
          <a:xfrm flipH="1">
            <a:off x="3434316" y="2819400"/>
            <a:ext cx="597172"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Folded Corner 21"/>
          <p:cNvSpPr/>
          <p:nvPr/>
        </p:nvSpPr>
        <p:spPr>
          <a:xfrm>
            <a:off x="4343399" y="2749660"/>
            <a:ext cx="3657601" cy="166994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noChangeArrowheads="1"/>
          </p:cNvPicPr>
          <p:nvPr/>
        </p:nvPicPr>
        <p:blipFill rotWithShape="1">
          <a:blip r:embed="rId3">
            <a:extLst>
              <a:ext uri="{28A0092B-C50C-407E-A947-70E740481C1C}">
                <a14:useLocalDpi xmlns:a14="http://schemas.microsoft.com/office/drawing/2010/main" val="0"/>
              </a:ext>
            </a:extLst>
          </a:blip>
          <a:srcRect l="5669" r="2984"/>
          <a:stretch/>
        </p:blipFill>
        <p:spPr bwMode="auto">
          <a:xfrm>
            <a:off x="914400" y="2667000"/>
            <a:ext cx="2342707" cy="1982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419600" y="2896850"/>
            <a:ext cx="3581401" cy="1554272"/>
          </a:xfrm>
          <a:prstGeom prst="rect">
            <a:avLst/>
          </a:prstGeom>
        </p:spPr>
        <p:txBody>
          <a:bodyPr wrap="square">
            <a:spAutoFit/>
          </a:bodyPr>
          <a:lstStyle/>
          <a:p>
            <a:r>
              <a:rPr lang="en-US" sz="1200" dirty="0" smtClean="0">
                <a:solidFill>
                  <a:srgbClr val="0000FF"/>
                </a:solidFill>
              </a:rPr>
              <a:t>Supervisor </a:t>
            </a:r>
            <a:r>
              <a:rPr lang="en-US" sz="1200" dirty="0">
                <a:solidFill>
                  <a:srgbClr val="0000FF"/>
                </a:solidFill>
              </a:rPr>
              <a:t>should review the individual ratings, </a:t>
            </a:r>
          </a:p>
          <a:p>
            <a:r>
              <a:rPr lang="en-US" sz="1200" dirty="0">
                <a:solidFill>
                  <a:srgbClr val="0000FF"/>
                </a:solidFill>
              </a:rPr>
              <a:t>look at each Job Performance/Professional Competency, and determine the relative importance of each. Then decide what is a fair overall rating.  The supervisor should be prepared to discuss the reasons for the ratings and be able to justify the decision for the overall rating</a:t>
            </a:r>
          </a:p>
          <a:p>
            <a:endParaRPr lang="en-US" sz="1100" dirty="0"/>
          </a:p>
        </p:txBody>
      </p:sp>
    </p:spTree>
    <p:extLst>
      <p:ext uri="{BB962C8B-B14F-4D97-AF65-F5344CB8AC3E}">
        <p14:creationId xmlns:p14="http://schemas.microsoft.com/office/powerpoint/2010/main" val="15060761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0AE6A28-64FB-4AF0-A84E-D703570B02F6}" type="slidenum">
              <a:rPr lang="en-US" smtClean="0"/>
              <a:t>15</a:t>
            </a:fld>
            <a:endParaRPr lang="en-US" dirty="0"/>
          </a:p>
        </p:txBody>
      </p:sp>
      <p:sp>
        <p:nvSpPr>
          <p:cNvPr id="4" name="Rectangle 3"/>
          <p:cNvSpPr/>
          <p:nvPr/>
        </p:nvSpPr>
        <p:spPr>
          <a:xfrm>
            <a:off x="914400" y="2209800"/>
            <a:ext cx="7086600" cy="646331"/>
          </a:xfrm>
          <a:prstGeom prst="rect">
            <a:avLst/>
          </a:prstGeom>
        </p:spPr>
        <p:txBody>
          <a:bodyPr wrap="square">
            <a:spAutoFit/>
          </a:bodyPr>
          <a:lstStyle/>
          <a:p>
            <a:pPr algn="ctr"/>
            <a:r>
              <a:rPr lang="en-US" sz="2000" dirty="0" smtClean="0">
                <a:solidFill>
                  <a:srgbClr val="FF0000"/>
                </a:solidFill>
              </a:rPr>
              <a:t>Call Employee Relations at 7-2554 </a:t>
            </a:r>
            <a:r>
              <a:rPr lang="en-US" sz="2000" b="1" u="sng" dirty="0" smtClean="0">
                <a:solidFill>
                  <a:srgbClr val="FF0000"/>
                </a:solidFill>
              </a:rPr>
              <a:t>before</a:t>
            </a:r>
            <a:r>
              <a:rPr lang="en-US" sz="2000" b="1" dirty="0" smtClean="0">
                <a:solidFill>
                  <a:srgbClr val="FF0000"/>
                </a:solidFill>
              </a:rPr>
              <a:t> </a:t>
            </a:r>
            <a:r>
              <a:rPr lang="en-US" sz="2000" dirty="0" smtClean="0">
                <a:solidFill>
                  <a:srgbClr val="FF0000"/>
                </a:solidFill>
              </a:rPr>
              <a:t>completing the process  </a:t>
            </a:r>
            <a:r>
              <a:rPr lang="en-US" sz="1600" dirty="0" smtClean="0">
                <a:solidFill>
                  <a:srgbClr val="FF0000"/>
                </a:solidFill>
              </a:rPr>
              <a:t>***********************************</a:t>
            </a:r>
            <a:endParaRPr lang="en-US" sz="1600" dirty="0">
              <a:solidFill>
                <a:srgbClr val="FF0000"/>
              </a:solidFill>
            </a:endParaRPr>
          </a:p>
        </p:txBody>
      </p:sp>
      <p:sp>
        <p:nvSpPr>
          <p:cNvPr id="14" name="TextBox 13"/>
          <p:cNvSpPr txBox="1"/>
          <p:nvPr/>
        </p:nvSpPr>
        <p:spPr>
          <a:xfrm>
            <a:off x="1761130" y="762000"/>
            <a:ext cx="5347746" cy="1200329"/>
          </a:xfrm>
          <a:prstGeom prst="rect">
            <a:avLst/>
          </a:prstGeom>
          <a:noFill/>
        </p:spPr>
        <p:txBody>
          <a:bodyPr wrap="none" rtlCol="0">
            <a:spAutoFit/>
          </a:bodyPr>
          <a:lstStyle/>
          <a:p>
            <a:pPr algn="ctr"/>
            <a:r>
              <a:rPr lang="en-US" sz="2400" dirty="0" smtClean="0"/>
              <a:t>For an </a:t>
            </a:r>
            <a:r>
              <a:rPr lang="en-US" sz="2400" b="1" dirty="0" smtClean="0"/>
              <a:t>Overall Rating </a:t>
            </a:r>
          </a:p>
          <a:p>
            <a:pPr algn="ctr"/>
            <a:r>
              <a:rPr lang="en-US" sz="2400" dirty="0" smtClean="0"/>
              <a:t>of</a:t>
            </a:r>
          </a:p>
          <a:p>
            <a:pPr algn="ctr"/>
            <a:r>
              <a:rPr lang="en-US" sz="2400" b="1" dirty="0" smtClean="0"/>
              <a:t>Needs Improvement</a:t>
            </a:r>
            <a:r>
              <a:rPr lang="en-US" sz="2400" dirty="0" smtClean="0"/>
              <a:t> or </a:t>
            </a:r>
            <a:r>
              <a:rPr lang="en-US" sz="2400" b="1" dirty="0" smtClean="0"/>
              <a:t>Below Standards</a:t>
            </a:r>
            <a:endParaRPr lang="en-US" sz="2400" b="1" dirty="0"/>
          </a:p>
        </p:txBody>
      </p:sp>
      <p:sp>
        <p:nvSpPr>
          <p:cNvPr id="10" name="TextBox 9"/>
          <p:cNvSpPr txBox="1"/>
          <p:nvPr/>
        </p:nvSpPr>
        <p:spPr>
          <a:xfrm>
            <a:off x="990600" y="1836003"/>
            <a:ext cx="7262071" cy="307777"/>
          </a:xfrm>
          <a:prstGeom prst="rect">
            <a:avLst/>
          </a:prstGeom>
          <a:noFill/>
        </p:spPr>
        <p:txBody>
          <a:bodyPr wrap="square" rtlCol="0">
            <a:spAutoFit/>
          </a:bodyPr>
          <a:lstStyle/>
          <a:p>
            <a:pPr algn="ctr"/>
            <a:r>
              <a:rPr lang="en-US" sz="1400" dirty="0" smtClean="0">
                <a:solidFill>
                  <a:srgbClr val="0000FF"/>
                </a:solidFill>
              </a:rPr>
              <a:t>  </a:t>
            </a:r>
            <a:endParaRPr lang="en-US" sz="1400" dirty="0">
              <a:solidFill>
                <a:srgbClr val="0000FF"/>
              </a:solidFill>
            </a:endParaRPr>
          </a:p>
        </p:txBody>
      </p:sp>
      <p:sp>
        <p:nvSpPr>
          <p:cNvPr id="16" name="Folded Corner 15"/>
          <p:cNvSpPr/>
          <p:nvPr/>
        </p:nvSpPr>
        <p:spPr>
          <a:xfrm>
            <a:off x="3962400" y="3237521"/>
            <a:ext cx="4800600" cy="2001229"/>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p:nvPr/>
        </p:nvGrpSpPr>
        <p:grpSpPr>
          <a:xfrm>
            <a:off x="228600" y="3352800"/>
            <a:ext cx="2819400" cy="1885950"/>
            <a:chOff x="228600" y="4286250"/>
            <a:chExt cx="2819400" cy="188595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286250"/>
              <a:ext cx="216217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Oval 8"/>
            <p:cNvSpPr/>
            <p:nvPr/>
          </p:nvSpPr>
          <p:spPr>
            <a:xfrm>
              <a:off x="228600" y="5486400"/>
              <a:ext cx="28194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ectangle 1"/>
          <p:cNvSpPr/>
          <p:nvPr/>
        </p:nvSpPr>
        <p:spPr>
          <a:xfrm>
            <a:off x="4038600" y="3242608"/>
            <a:ext cx="4572000" cy="1938992"/>
          </a:xfrm>
          <a:prstGeom prst="rect">
            <a:avLst/>
          </a:prstGeom>
        </p:spPr>
        <p:txBody>
          <a:bodyPr>
            <a:spAutoFit/>
          </a:bodyPr>
          <a:lstStyle/>
          <a:p>
            <a:pPr algn="ctr"/>
            <a:r>
              <a:rPr lang="en-US" sz="1200" dirty="0">
                <a:solidFill>
                  <a:srgbClr val="0000FF"/>
                </a:solidFill>
              </a:rPr>
              <a:t>It is very important supervisors </a:t>
            </a:r>
            <a:r>
              <a:rPr lang="en-US" sz="1200" b="1" dirty="0">
                <a:solidFill>
                  <a:srgbClr val="0000FF"/>
                </a:solidFill>
              </a:rPr>
              <a:t>work with  Human Resources </a:t>
            </a:r>
            <a:r>
              <a:rPr lang="en-US" sz="1200" dirty="0">
                <a:solidFill>
                  <a:srgbClr val="0000FF"/>
                </a:solidFill>
              </a:rPr>
              <a:t>on a </a:t>
            </a:r>
            <a:r>
              <a:rPr lang="en-US" sz="1200" b="1" dirty="0">
                <a:solidFill>
                  <a:srgbClr val="0000FF"/>
                </a:solidFill>
              </a:rPr>
              <a:t>Needs Improvement or Below Standards appraisal</a:t>
            </a:r>
            <a:r>
              <a:rPr lang="en-US" sz="1200" dirty="0">
                <a:solidFill>
                  <a:srgbClr val="0000FF"/>
                </a:solidFill>
              </a:rPr>
              <a:t>. A special appraisal is always used as a follow-up to an overall rating of “Below Performance Standards”. The Employee Relations Services team in Human Resources will work closely with the supervisor in preparing a detailed addendum to the appraisal and to establish a plan of action for correcting performance issues. </a:t>
            </a:r>
          </a:p>
          <a:p>
            <a:pPr algn="ctr"/>
            <a:endParaRPr lang="en-US" sz="1200" dirty="0">
              <a:solidFill>
                <a:srgbClr val="0000FF"/>
              </a:solidFill>
            </a:endParaRPr>
          </a:p>
          <a:p>
            <a:pPr algn="ctr"/>
            <a:r>
              <a:rPr lang="en-US" sz="1200" dirty="0">
                <a:solidFill>
                  <a:srgbClr val="0000FF"/>
                </a:solidFill>
              </a:rPr>
              <a:t>A follow up special appraisal should be completed 60 days from the date the “Below Standards” appraisal was issued.</a:t>
            </a:r>
            <a:endParaRPr lang="en-US" sz="1200" dirty="0">
              <a:solidFill>
                <a:srgbClr val="0000FF"/>
              </a:solidFill>
            </a:endParaRPr>
          </a:p>
        </p:txBody>
      </p:sp>
    </p:spTree>
    <p:extLst>
      <p:ext uri="{BB962C8B-B14F-4D97-AF65-F5344CB8AC3E}">
        <p14:creationId xmlns:p14="http://schemas.microsoft.com/office/powerpoint/2010/main" val="26649655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272893093"/>
              </p:ext>
            </p:extLst>
          </p:nvPr>
        </p:nvGraphicFramePr>
        <p:xfrm>
          <a:off x="318654" y="2672715"/>
          <a:ext cx="8604993" cy="9848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E0AE6A28-64FB-4AF0-A84E-D703570B02F6}" type="slidenum">
              <a:rPr lang="en-US" smtClean="0"/>
              <a:t>16</a:t>
            </a:fld>
            <a:endParaRPr lang="en-US" dirty="0"/>
          </a:p>
        </p:txBody>
      </p:sp>
    </p:spTree>
    <p:extLst>
      <p:ext uri="{BB962C8B-B14F-4D97-AF65-F5344CB8AC3E}">
        <p14:creationId xmlns:p14="http://schemas.microsoft.com/office/powerpoint/2010/main" val="27291984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0AE6A28-64FB-4AF0-A84E-D703570B02F6}" type="slidenum">
              <a:rPr lang="en-US" smtClean="0"/>
              <a:t>17</a:t>
            </a:fld>
            <a:endParaRPr lang="en-US" dirty="0"/>
          </a:p>
        </p:txBody>
      </p:sp>
      <p:sp>
        <p:nvSpPr>
          <p:cNvPr id="4" name="Rectangle 3"/>
          <p:cNvSpPr/>
          <p:nvPr/>
        </p:nvSpPr>
        <p:spPr>
          <a:xfrm>
            <a:off x="762000" y="914400"/>
            <a:ext cx="7010400" cy="3354765"/>
          </a:xfrm>
          <a:prstGeom prst="rect">
            <a:avLst/>
          </a:prstGeom>
        </p:spPr>
        <p:txBody>
          <a:bodyPr wrap="square">
            <a:spAutoFit/>
          </a:bodyPr>
          <a:lstStyle/>
          <a:p>
            <a:r>
              <a:rPr lang="en-US" sz="2400" b="1" u="sng" dirty="0" smtClean="0"/>
              <a:t/>
            </a:r>
            <a:br>
              <a:rPr lang="en-US" sz="2400" b="1" u="sng" dirty="0" smtClean="0"/>
            </a:br>
            <a:r>
              <a:rPr lang="en-US" sz="2400" b="1" u="sng" dirty="0" smtClean="0"/>
              <a:t>4  JOB PERFORMANCE COMPETENCIES</a:t>
            </a:r>
          </a:p>
          <a:p>
            <a:pPr lvl="2"/>
            <a:endParaRPr lang="en-US" sz="2000" dirty="0"/>
          </a:p>
          <a:p>
            <a:pPr marL="800100" lvl="1" indent="-342900">
              <a:buFont typeface="+mj-lt"/>
              <a:buAutoNum type="arabicPeriod"/>
            </a:pPr>
            <a:r>
              <a:rPr lang="en-US" sz="2000" dirty="0"/>
              <a:t>Job Knowledge/Job Skills/Quality of </a:t>
            </a:r>
            <a:r>
              <a:rPr lang="en-US" sz="2000" dirty="0" smtClean="0"/>
              <a:t>Work</a:t>
            </a:r>
          </a:p>
          <a:p>
            <a:pPr marL="800100" lvl="1" indent="-342900">
              <a:buFont typeface="+mj-lt"/>
              <a:buAutoNum type="arabicPeriod"/>
            </a:pPr>
            <a:endParaRPr lang="en-US" sz="2000" dirty="0"/>
          </a:p>
          <a:p>
            <a:pPr marL="800100" lvl="1" indent="-342900">
              <a:buFont typeface="+mj-lt"/>
              <a:buAutoNum type="arabicPeriod"/>
            </a:pPr>
            <a:r>
              <a:rPr lang="en-US" sz="2000" dirty="0"/>
              <a:t>Quantity of Work/ Organization/Time </a:t>
            </a:r>
            <a:r>
              <a:rPr lang="en-US" sz="2000" dirty="0" smtClean="0"/>
              <a:t>Management</a:t>
            </a:r>
          </a:p>
          <a:p>
            <a:pPr marL="800100" lvl="1" indent="-342900">
              <a:buFont typeface="+mj-lt"/>
              <a:buAutoNum type="arabicPeriod"/>
            </a:pPr>
            <a:endParaRPr lang="en-US" sz="2000" dirty="0"/>
          </a:p>
          <a:p>
            <a:pPr marL="800100" lvl="1" indent="-342900">
              <a:buFont typeface="+mj-lt"/>
              <a:buAutoNum type="arabicPeriod"/>
            </a:pPr>
            <a:r>
              <a:rPr lang="en-US" sz="2000" dirty="0"/>
              <a:t>Work </a:t>
            </a:r>
            <a:r>
              <a:rPr lang="en-US" sz="2000" dirty="0" smtClean="0"/>
              <a:t>Practices/Dependability</a:t>
            </a:r>
          </a:p>
          <a:p>
            <a:pPr marL="800100" lvl="1" indent="-342900">
              <a:buFont typeface="+mj-lt"/>
              <a:buAutoNum type="arabicPeriod"/>
            </a:pPr>
            <a:endParaRPr lang="en-US" sz="2000" dirty="0"/>
          </a:p>
          <a:p>
            <a:pPr marL="800100" lvl="1" indent="-342900">
              <a:buFont typeface="+mj-lt"/>
              <a:buAutoNum type="arabicPeriod"/>
            </a:pPr>
            <a:r>
              <a:rPr lang="en-US" sz="2000" dirty="0"/>
              <a:t>Customer Service/Teamwork/Interpersonal Skills/Diversity</a:t>
            </a:r>
          </a:p>
        </p:txBody>
      </p:sp>
      <p:grpSp>
        <p:nvGrpSpPr>
          <p:cNvPr id="5" name="Group 4"/>
          <p:cNvGrpSpPr/>
          <p:nvPr/>
        </p:nvGrpSpPr>
        <p:grpSpPr>
          <a:xfrm>
            <a:off x="3400034" y="4651268"/>
            <a:ext cx="2543566" cy="1901932"/>
            <a:chOff x="7380652" y="939792"/>
            <a:chExt cx="2016780" cy="1837706"/>
          </a:xfrm>
        </p:grpSpPr>
        <p:sp>
          <p:nvSpPr>
            <p:cNvPr id="6" name="Folded Corner 5"/>
            <p:cNvSpPr/>
            <p:nvPr/>
          </p:nvSpPr>
          <p:spPr>
            <a:xfrm>
              <a:off x="7403617" y="939792"/>
              <a:ext cx="1993814" cy="1825256"/>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7380652" y="995809"/>
              <a:ext cx="2016780" cy="1781689"/>
            </a:xfrm>
            <a:prstGeom prst="rect">
              <a:avLst/>
            </a:prstGeom>
            <a:noFill/>
          </p:spPr>
          <p:txBody>
            <a:bodyPr wrap="square" rtlCol="0">
              <a:spAutoFit/>
            </a:bodyPr>
            <a:lstStyle/>
            <a:p>
              <a:pPr algn="ctr"/>
              <a:r>
                <a:rPr lang="en-US" sz="1400" dirty="0">
                  <a:solidFill>
                    <a:srgbClr val="0000FF"/>
                  </a:solidFill>
                </a:rPr>
                <a:t>Each competency </a:t>
              </a:r>
              <a:endParaRPr lang="en-US" sz="1400" dirty="0" smtClean="0">
                <a:solidFill>
                  <a:srgbClr val="0000FF"/>
                </a:solidFill>
              </a:endParaRPr>
            </a:p>
            <a:p>
              <a:pPr algn="ctr"/>
              <a:r>
                <a:rPr lang="en-US" sz="1400" dirty="0" smtClean="0">
                  <a:solidFill>
                    <a:srgbClr val="0000FF"/>
                  </a:solidFill>
                </a:rPr>
                <a:t>reflects </a:t>
              </a:r>
              <a:r>
                <a:rPr lang="en-US" sz="1400" dirty="0">
                  <a:solidFill>
                    <a:srgbClr val="0000FF"/>
                  </a:solidFill>
                </a:rPr>
                <a:t>the</a:t>
              </a:r>
              <a:r>
                <a:rPr lang="en-US" sz="1400" b="1" dirty="0">
                  <a:solidFill>
                    <a:srgbClr val="0000FF"/>
                  </a:solidFill>
                </a:rPr>
                <a:t> skills, </a:t>
              </a:r>
              <a:r>
                <a:rPr lang="en-US" sz="1400" b="1" dirty="0" smtClean="0">
                  <a:solidFill>
                    <a:srgbClr val="0000FF"/>
                  </a:solidFill>
                </a:rPr>
                <a:t>knowledge</a:t>
              </a:r>
              <a:r>
                <a:rPr lang="en-US" sz="1400" b="1" dirty="0">
                  <a:solidFill>
                    <a:srgbClr val="0000FF"/>
                  </a:solidFill>
                </a:rPr>
                <a:t>, and </a:t>
              </a:r>
              <a:r>
                <a:rPr lang="en-US" sz="1400" b="1" dirty="0" smtClean="0">
                  <a:solidFill>
                    <a:srgbClr val="0000FF"/>
                  </a:solidFill>
                </a:rPr>
                <a:t>professional behavior </a:t>
              </a:r>
            </a:p>
            <a:p>
              <a:pPr algn="ctr"/>
              <a:r>
                <a:rPr lang="en-US" sz="1400" dirty="0" smtClean="0">
                  <a:solidFill>
                    <a:srgbClr val="0000FF"/>
                  </a:solidFill>
                </a:rPr>
                <a:t>necessary </a:t>
              </a:r>
              <a:r>
                <a:rPr lang="en-US" sz="1400" dirty="0">
                  <a:solidFill>
                    <a:srgbClr val="0000FF"/>
                  </a:solidFill>
                </a:rPr>
                <a:t>to </a:t>
              </a:r>
              <a:r>
                <a:rPr lang="en-US" sz="1400" dirty="0" smtClean="0">
                  <a:solidFill>
                    <a:srgbClr val="0000FF"/>
                  </a:solidFill>
                </a:rPr>
                <a:t>perform the </a:t>
              </a:r>
              <a:r>
                <a:rPr lang="en-US" sz="1400" dirty="0">
                  <a:solidFill>
                    <a:srgbClr val="0000FF"/>
                  </a:solidFill>
                </a:rPr>
                <a:t>job in a competent, </a:t>
              </a:r>
              <a:r>
                <a:rPr lang="en-US" sz="1400" dirty="0" smtClean="0">
                  <a:solidFill>
                    <a:srgbClr val="0000FF"/>
                  </a:solidFill>
                </a:rPr>
                <a:t>effective manner.  Competencies are grouped together by relevance </a:t>
              </a:r>
              <a:endParaRPr lang="en-US" sz="1400" dirty="0" smtClean="0">
                <a:solidFill>
                  <a:srgbClr val="0000FF"/>
                </a:solidFill>
              </a:endParaRPr>
            </a:p>
          </p:txBody>
        </p:sp>
      </p:grpSp>
      <p:sp>
        <p:nvSpPr>
          <p:cNvPr id="11" name="TextBox 10"/>
          <p:cNvSpPr txBox="1"/>
          <p:nvPr/>
        </p:nvSpPr>
        <p:spPr>
          <a:xfrm>
            <a:off x="228600" y="381000"/>
            <a:ext cx="409086" cy="369332"/>
          </a:xfrm>
          <a:prstGeom prst="rect">
            <a:avLst/>
          </a:prstGeom>
          <a:noFill/>
        </p:spPr>
        <p:txBody>
          <a:bodyPr wrap="none" rtlCol="0">
            <a:spAutoFit/>
          </a:bodyPr>
          <a:lstStyle/>
          <a:p>
            <a:r>
              <a:rPr lang="en-US" dirty="0" smtClean="0">
                <a:solidFill>
                  <a:srgbClr val="FF0000"/>
                </a:solidFill>
              </a:rPr>
              <a:t>SP</a:t>
            </a:r>
            <a:endParaRPr lang="en-US" dirty="0">
              <a:solidFill>
                <a:srgbClr val="FF0000"/>
              </a:solidFill>
            </a:endParaRPr>
          </a:p>
        </p:txBody>
      </p:sp>
    </p:spTree>
    <p:extLst>
      <p:ext uri="{BB962C8B-B14F-4D97-AF65-F5344CB8AC3E}">
        <p14:creationId xmlns:p14="http://schemas.microsoft.com/office/powerpoint/2010/main" val="35577647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p:txBody>
          <a:bodyPr/>
          <a:lstStyle/>
          <a:p>
            <a:fld id="{E0AE6A28-64FB-4AF0-A84E-D703570B02F6}" type="slidenum">
              <a:rPr lang="en-US" smtClean="0"/>
              <a:t>18</a:t>
            </a:fld>
            <a:endParaRPr lang="en-US" dirty="0"/>
          </a:p>
        </p:txBody>
      </p:sp>
      <p:sp>
        <p:nvSpPr>
          <p:cNvPr id="11" name="TextBox 10"/>
          <p:cNvSpPr txBox="1"/>
          <p:nvPr/>
        </p:nvSpPr>
        <p:spPr>
          <a:xfrm>
            <a:off x="76200" y="274558"/>
            <a:ext cx="8991600" cy="5909310"/>
          </a:xfrm>
          <a:prstGeom prst="rect">
            <a:avLst/>
          </a:prstGeom>
          <a:noFill/>
        </p:spPr>
        <p:txBody>
          <a:bodyPr wrap="square" rtlCol="0">
            <a:spAutoFit/>
          </a:bodyPr>
          <a:lstStyle/>
          <a:p>
            <a:endParaRPr lang="en-US" b="1" dirty="0" smtClean="0"/>
          </a:p>
          <a:p>
            <a:pPr marL="342900" indent="-342900">
              <a:buAutoNum type="arabicPeriod"/>
            </a:pPr>
            <a:endParaRPr lang="en-US" sz="1400" b="1" dirty="0"/>
          </a:p>
          <a:p>
            <a:pPr marL="342900" indent="-342900">
              <a:buAutoNum type="arabicPeriod"/>
            </a:pPr>
            <a:r>
              <a:rPr lang="en-US" sz="1400" b="1" dirty="0" smtClean="0"/>
              <a:t>Job </a:t>
            </a:r>
            <a:r>
              <a:rPr lang="en-US" sz="1400" b="1" dirty="0"/>
              <a:t>Knowledge/Job Skills/Quality of Work </a:t>
            </a:r>
            <a:r>
              <a:rPr lang="en-US" sz="1600" dirty="0"/>
              <a:t>– </a:t>
            </a:r>
            <a:r>
              <a:rPr lang="en-US" sz="1200" dirty="0"/>
              <a:t>Demonstrates the appropriate specialized knowledge </a:t>
            </a:r>
            <a:r>
              <a:rPr lang="en-US" sz="1200" dirty="0" smtClean="0"/>
              <a:t>required.  Exhibits the skills necessary to complete tasks using established techniques, materials, and equipment.  This includes learning and adapting to changing skill requirements…</a:t>
            </a:r>
          </a:p>
          <a:p>
            <a:pPr marL="228600" indent="-228600">
              <a:buAutoNum type="arabicPeriod"/>
            </a:pPr>
            <a:endParaRPr lang="en-US" sz="1200" dirty="0" smtClean="0"/>
          </a:p>
          <a:p>
            <a:pPr lvl="1"/>
            <a:endParaRPr lang="en-US" sz="1400" b="1" u="sng" dirty="0" smtClean="0"/>
          </a:p>
          <a:p>
            <a:pPr lvl="1"/>
            <a:endParaRPr lang="en-US" sz="1400" b="1" u="sng" dirty="0"/>
          </a:p>
          <a:p>
            <a:pPr lvl="1"/>
            <a:r>
              <a:rPr lang="en-US" sz="1400" b="1" u="sng" dirty="0" smtClean="0"/>
              <a:t>CRITICAL ELEMENTS:</a:t>
            </a:r>
          </a:p>
          <a:p>
            <a:pPr lvl="1"/>
            <a:r>
              <a:rPr lang="en-US" sz="1200" dirty="0" smtClean="0"/>
              <a:t>CRITICAL ELEMENTS are those tasks which the supervisor determined were most important to the overall job performance during the appraisal period.  Summarize up to FIVE Critical Elements.  Put </a:t>
            </a:r>
            <a:r>
              <a:rPr lang="en-US" sz="1200" dirty="0"/>
              <a:t>them in priority order keeping in mind their level of importance and the amount of time spent on each.  For each element, comment on the employee’s job knowledge, job skills and quality of work, as described </a:t>
            </a:r>
            <a:r>
              <a:rPr lang="en-US" sz="1200" dirty="0" smtClean="0"/>
              <a:t>above.</a:t>
            </a:r>
          </a:p>
          <a:p>
            <a:pPr lvl="1"/>
            <a:endParaRPr lang="en-US" sz="1200" b="1" i="1" dirty="0" smtClean="0">
              <a:solidFill>
                <a:srgbClr val="0000FF"/>
              </a:solidFill>
            </a:endParaRPr>
          </a:p>
          <a:p>
            <a:endParaRPr lang="en-US" sz="1200" b="1" i="1" dirty="0" smtClean="0">
              <a:solidFill>
                <a:srgbClr val="0000FF"/>
              </a:solidFill>
            </a:endParaRPr>
          </a:p>
          <a:p>
            <a:pPr lvl="1"/>
            <a:r>
              <a:rPr lang="en-US" sz="1200" dirty="0" smtClean="0"/>
              <a:t> 1.  </a:t>
            </a:r>
            <a:endParaRPr lang="en-US" sz="1200" b="1" dirty="0">
              <a:solidFill>
                <a:srgbClr val="0000FF"/>
              </a:solidFill>
            </a:endParaRPr>
          </a:p>
          <a:p>
            <a:pPr lvl="1"/>
            <a:r>
              <a:rPr lang="en-US" sz="1200" dirty="0" smtClean="0"/>
              <a:t>Comments:</a:t>
            </a:r>
            <a:endParaRPr lang="en-US" sz="1200" b="1" dirty="0" smtClean="0">
              <a:solidFill>
                <a:srgbClr val="0000FF"/>
              </a:solidFill>
            </a:endParaRPr>
          </a:p>
          <a:p>
            <a:pPr lvl="1"/>
            <a:endParaRPr lang="en-US" sz="1200" b="1" dirty="0" smtClean="0"/>
          </a:p>
          <a:p>
            <a:pPr lvl="1"/>
            <a:r>
              <a:rPr lang="en-US" sz="1200" dirty="0" smtClean="0"/>
              <a:t>2. </a:t>
            </a:r>
          </a:p>
          <a:p>
            <a:pPr lvl="1"/>
            <a:r>
              <a:rPr lang="en-US" sz="1200" dirty="0" smtClean="0"/>
              <a:t>Comments:</a:t>
            </a:r>
          </a:p>
          <a:p>
            <a:pPr lvl="1"/>
            <a:endParaRPr lang="en-US" sz="1200" dirty="0"/>
          </a:p>
          <a:p>
            <a:pPr lvl="1"/>
            <a:r>
              <a:rPr lang="en-US" sz="1200" dirty="0" smtClean="0"/>
              <a:t>3.</a:t>
            </a:r>
          </a:p>
          <a:p>
            <a:pPr lvl="1"/>
            <a:r>
              <a:rPr lang="en-US" sz="1200" dirty="0" smtClean="0"/>
              <a:t>Comments:</a:t>
            </a:r>
          </a:p>
          <a:p>
            <a:pPr lvl="1"/>
            <a:endParaRPr lang="en-US" sz="1200" dirty="0"/>
          </a:p>
          <a:p>
            <a:pPr lvl="1"/>
            <a:r>
              <a:rPr lang="en-US" sz="1200" dirty="0"/>
              <a:t>4.</a:t>
            </a:r>
          </a:p>
          <a:p>
            <a:pPr lvl="1"/>
            <a:r>
              <a:rPr lang="en-US" sz="1200" dirty="0"/>
              <a:t>Comments</a:t>
            </a:r>
            <a:r>
              <a:rPr lang="en-US" sz="1200" dirty="0" smtClean="0"/>
              <a:t>:</a:t>
            </a:r>
          </a:p>
          <a:p>
            <a:pPr lvl="1"/>
            <a:endParaRPr lang="en-US" sz="1200" dirty="0"/>
          </a:p>
          <a:p>
            <a:pPr lvl="1"/>
            <a:r>
              <a:rPr lang="en-US" sz="1200" dirty="0" smtClean="0"/>
              <a:t>5.</a:t>
            </a:r>
          </a:p>
          <a:p>
            <a:pPr lvl="1"/>
            <a:r>
              <a:rPr lang="en-US" sz="1200" dirty="0" smtClean="0"/>
              <a:t>Comments:</a:t>
            </a:r>
            <a:endParaRPr lang="en-US" sz="1200" dirty="0"/>
          </a:p>
          <a:p>
            <a:pPr lvl="1"/>
            <a:endParaRPr lang="en-US" sz="1200" dirty="0"/>
          </a:p>
        </p:txBody>
      </p:sp>
      <p:sp>
        <p:nvSpPr>
          <p:cNvPr id="4" name="TextBox 3"/>
          <p:cNvSpPr txBox="1"/>
          <p:nvPr/>
        </p:nvSpPr>
        <p:spPr>
          <a:xfrm>
            <a:off x="3733799" y="4191000"/>
            <a:ext cx="2209801" cy="1169551"/>
          </a:xfrm>
          <a:prstGeom prst="rect">
            <a:avLst/>
          </a:prstGeom>
          <a:noFill/>
        </p:spPr>
        <p:txBody>
          <a:bodyPr wrap="square" rtlCol="0">
            <a:spAutoFit/>
          </a:bodyPr>
          <a:lstStyle/>
          <a:p>
            <a:pPr algn="ctr"/>
            <a:r>
              <a:rPr lang="en-US" sz="1400" dirty="0" smtClean="0">
                <a:solidFill>
                  <a:srgbClr val="0000FF"/>
                </a:solidFill>
              </a:rPr>
              <a:t>Similar to the previous SP format, Supervisors will list up to 5 Critical Elements under the first Job Competency</a:t>
            </a:r>
          </a:p>
        </p:txBody>
      </p:sp>
      <p:sp>
        <p:nvSpPr>
          <p:cNvPr id="7" name="Folded Corner 6"/>
          <p:cNvSpPr/>
          <p:nvPr/>
        </p:nvSpPr>
        <p:spPr>
          <a:xfrm>
            <a:off x="3733800" y="4197459"/>
            <a:ext cx="2209800" cy="1212741"/>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838200" y="6477000"/>
            <a:ext cx="783264" cy="228600"/>
            <a:chOff x="1066800" y="6477000"/>
            <a:chExt cx="783264" cy="228600"/>
          </a:xfrm>
        </p:grpSpPr>
        <p:sp>
          <p:nvSpPr>
            <p:cNvPr id="12" name="Rectangle 11"/>
            <p:cNvSpPr/>
            <p:nvPr/>
          </p:nvSpPr>
          <p:spPr>
            <a:xfrm>
              <a:off x="1066800" y="647700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13"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90145" b="86469"/>
            <a:stretch/>
          </p:blipFill>
          <p:spPr bwMode="auto">
            <a:xfrm>
              <a:off x="1634654" y="647700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4" name="Group 13"/>
          <p:cNvGrpSpPr/>
          <p:nvPr/>
        </p:nvGrpSpPr>
        <p:grpSpPr>
          <a:xfrm>
            <a:off x="1905000" y="6477000"/>
            <a:ext cx="3924300" cy="276999"/>
            <a:chOff x="2781300" y="3990201"/>
            <a:chExt cx="3924300" cy="276999"/>
          </a:xfrm>
        </p:grpSpPr>
        <p:cxnSp>
          <p:nvCxnSpPr>
            <p:cNvPr id="15" name="Straight Arrow Connector 14"/>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spTree>
    <p:extLst>
      <p:ext uri="{BB962C8B-B14F-4D97-AF65-F5344CB8AC3E}">
        <p14:creationId xmlns:p14="http://schemas.microsoft.com/office/powerpoint/2010/main" val="22708039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07894" y="2233154"/>
            <a:ext cx="7687169" cy="2311078"/>
            <a:chOff x="533570" y="1972876"/>
            <a:chExt cx="7687169" cy="2311078"/>
          </a:xfrm>
        </p:grpSpPr>
        <p:sp>
          <p:nvSpPr>
            <p:cNvPr id="12" name="TextBox 11"/>
            <p:cNvSpPr txBox="1"/>
            <p:nvPr/>
          </p:nvSpPr>
          <p:spPr>
            <a:xfrm>
              <a:off x="533570" y="1975630"/>
              <a:ext cx="7687169" cy="2308324"/>
            </a:xfrm>
            <a:prstGeom prst="rect">
              <a:avLst/>
            </a:prstGeom>
            <a:noFill/>
            <a:ln>
              <a:solidFill>
                <a:schemeClr val="tx1"/>
              </a:solidFill>
            </a:ln>
          </p:spPr>
          <p:txBody>
            <a:bodyPr wrap="square" rtlCol="0">
              <a:spAutoFit/>
            </a:bodyPr>
            <a:lstStyle/>
            <a:p>
              <a:endParaRPr lang="en-US" sz="1200" dirty="0" smtClean="0">
                <a:solidFill>
                  <a:sysClr val="windowText" lastClr="000000"/>
                </a:solidFill>
              </a:endParaRPr>
            </a:p>
            <a:p>
              <a:r>
                <a:rPr lang="en-US" sz="1200" dirty="0" smtClean="0">
                  <a:solidFill>
                    <a:sysClr val="windowText" lastClr="000000"/>
                  </a:solidFill>
                </a:rPr>
                <a:t>Comments:</a:t>
              </a:r>
            </a:p>
            <a:p>
              <a:r>
                <a:rPr lang="en-US" sz="1200" dirty="0" smtClean="0">
                  <a:solidFill>
                    <a:sysClr val="windowText" lastClr="000000"/>
                  </a:solidFill>
                </a:rPr>
                <a:t>(Required)</a:t>
              </a:r>
            </a:p>
            <a:p>
              <a:endParaRPr lang="en-US" sz="1200" dirty="0">
                <a:solidFill>
                  <a:sysClr val="windowText" lastClr="000000"/>
                </a:solidFill>
              </a:endParaRPr>
            </a:p>
            <a:p>
              <a:endParaRPr lang="en-US" sz="1200" dirty="0" smtClean="0">
                <a:solidFill>
                  <a:sysClr val="windowText" lastClr="000000"/>
                </a:solidFill>
              </a:endParaRPr>
            </a:p>
            <a:p>
              <a:endParaRPr lang="en-US" sz="1200" dirty="0" smtClean="0">
                <a:solidFill>
                  <a:sysClr val="windowText" lastClr="000000"/>
                </a:solidFill>
              </a:endParaRPr>
            </a:p>
            <a:p>
              <a:endParaRPr lang="en-US" sz="1200" dirty="0">
                <a:solidFill>
                  <a:sysClr val="windowText" lastClr="000000"/>
                </a:solidFill>
              </a:endParaRPr>
            </a:p>
            <a:p>
              <a:endParaRPr lang="en-US" sz="1200" dirty="0">
                <a:solidFill>
                  <a:sysClr val="windowText" lastClr="000000"/>
                </a:solidFill>
              </a:endParaRPr>
            </a:p>
            <a:p>
              <a:r>
                <a:rPr lang="en-US" sz="1200" dirty="0" smtClean="0">
                  <a:solidFill>
                    <a:sysClr val="windowText" lastClr="000000"/>
                  </a:solidFill>
                </a:rPr>
                <a:t>Development Plan:</a:t>
              </a:r>
            </a:p>
            <a:p>
              <a:r>
                <a:rPr lang="en-US" sz="1200" dirty="0" smtClean="0">
                  <a:solidFill>
                    <a:sysClr val="windowText" lastClr="000000"/>
                  </a:solidFill>
                </a:rPr>
                <a:t>(If Relevant)</a:t>
              </a:r>
            </a:p>
            <a:p>
              <a:endParaRPr lang="en-US" sz="1200" dirty="0">
                <a:solidFill>
                  <a:sysClr val="windowText" lastClr="000000"/>
                </a:solidFill>
              </a:endParaRPr>
            </a:p>
            <a:p>
              <a:endParaRPr lang="en-US" sz="1200" dirty="0">
                <a:solidFill>
                  <a:sysClr val="windowText" lastClr="000000"/>
                </a:solidFill>
              </a:endParaRPr>
            </a:p>
          </p:txBody>
        </p:sp>
        <p:cxnSp>
          <p:nvCxnSpPr>
            <p:cNvPr id="14" name="Straight Connector 13"/>
            <p:cNvCxnSpPr/>
            <p:nvPr/>
          </p:nvCxnSpPr>
          <p:spPr>
            <a:xfrm>
              <a:off x="1905000" y="1972876"/>
              <a:ext cx="0" cy="23110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Slide Number Placeholder 7"/>
          <p:cNvSpPr>
            <a:spLocks noGrp="1"/>
          </p:cNvSpPr>
          <p:nvPr>
            <p:ph type="sldNum" sz="quarter" idx="12"/>
          </p:nvPr>
        </p:nvSpPr>
        <p:spPr/>
        <p:txBody>
          <a:bodyPr/>
          <a:lstStyle/>
          <a:p>
            <a:fld id="{E0AE6A28-64FB-4AF0-A84E-D703570B02F6}" type="slidenum">
              <a:rPr lang="en-US" smtClean="0"/>
              <a:t>19</a:t>
            </a:fld>
            <a:endParaRPr lang="en-US"/>
          </a:p>
        </p:txBody>
      </p:sp>
      <p:sp>
        <p:nvSpPr>
          <p:cNvPr id="27" name="TextBox 26"/>
          <p:cNvSpPr txBox="1"/>
          <p:nvPr/>
        </p:nvSpPr>
        <p:spPr>
          <a:xfrm>
            <a:off x="228600" y="1143000"/>
            <a:ext cx="8936666" cy="492443"/>
          </a:xfrm>
          <a:prstGeom prst="rect">
            <a:avLst/>
          </a:prstGeom>
          <a:noFill/>
        </p:spPr>
        <p:txBody>
          <a:bodyPr wrap="square" rtlCol="0">
            <a:spAutoFit/>
          </a:bodyPr>
          <a:lstStyle/>
          <a:p>
            <a:r>
              <a:rPr lang="en-US" sz="1400" b="1" dirty="0" smtClean="0"/>
              <a:t>2. Quantity of Work/Organization/Time Management </a:t>
            </a:r>
            <a:r>
              <a:rPr lang="en-US" sz="1400" dirty="0" smtClean="0"/>
              <a:t>– </a:t>
            </a:r>
            <a:r>
              <a:rPr lang="en-US" sz="1200" dirty="0"/>
              <a:t>Completes assignments in a thorough, accurate, and timely manner that meet established and expected standards and enhance the Department's ability to meet its </a:t>
            </a:r>
            <a:r>
              <a:rPr lang="en-US" sz="1200" dirty="0" smtClean="0"/>
              <a:t>goals…</a:t>
            </a:r>
            <a:endParaRPr lang="en-US" sz="1200" dirty="0"/>
          </a:p>
        </p:txBody>
      </p:sp>
      <p:sp>
        <p:nvSpPr>
          <p:cNvPr id="5" name="Rectangle 4"/>
          <p:cNvSpPr/>
          <p:nvPr/>
        </p:nvSpPr>
        <p:spPr>
          <a:xfrm>
            <a:off x="457200" y="381000"/>
            <a:ext cx="6172199" cy="369332"/>
          </a:xfrm>
          <a:prstGeom prst="rect">
            <a:avLst/>
          </a:prstGeom>
        </p:spPr>
        <p:txBody>
          <a:bodyPr wrap="square">
            <a:spAutoFit/>
          </a:bodyPr>
          <a:lstStyle/>
          <a:p>
            <a:r>
              <a:rPr lang="en-US" b="1" u="sng" dirty="0" smtClean="0"/>
              <a:t>Continued  -  Section </a:t>
            </a:r>
            <a:r>
              <a:rPr lang="en-US" b="1" u="sng" dirty="0"/>
              <a:t>1:  JOB PERFORMANCE/COMPETENCIES</a:t>
            </a:r>
            <a:r>
              <a:rPr lang="en-US" b="1" dirty="0"/>
              <a:t> -</a:t>
            </a:r>
            <a:r>
              <a:rPr lang="en-US" sz="1600" dirty="0">
                <a:solidFill>
                  <a:srgbClr val="0000FF"/>
                </a:solidFill>
              </a:rPr>
              <a:t> </a:t>
            </a:r>
            <a:endParaRPr lang="en-US" dirty="0"/>
          </a:p>
        </p:txBody>
      </p:sp>
      <p:grpSp>
        <p:nvGrpSpPr>
          <p:cNvPr id="32" name="Group 31"/>
          <p:cNvGrpSpPr/>
          <p:nvPr/>
        </p:nvGrpSpPr>
        <p:grpSpPr>
          <a:xfrm>
            <a:off x="2781300" y="4903510"/>
            <a:ext cx="3924300" cy="276999"/>
            <a:chOff x="2781300" y="3990201"/>
            <a:chExt cx="3924300" cy="276999"/>
          </a:xfrm>
        </p:grpSpPr>
        <p:cxnSp>
          <p:nvCxnSpPr>
            <p:cNvPr id="33" name="Straight Arrow Connector 32"/>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sp>
        <p:nvSpPr>
          <p:cNvPr id="19" name="Folded Corner 18"/>
          <p:cNvSpPr/>
          <p:nvPr/>
        </p:nvSpPr>
        <p:spPr>
          <a:xfrm>
            <a:off x="3962400" y="1971518"/>
            <a:ext cx="3352800" cy="2219482"/>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4962525"/>
            <a:ext cx="1543050"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7" name="Group 16"/>
          <p:cNvGrpSpPr/>
          <p:nvPr/>
        </p:nvGrpSpPr>
        <p:grpSpPr>
          <a:xfrm>
            <a:off x="1959936" y="4810125"/>
            <a:ext cx="783264" cy="228600"/>
            <a:chOff x="1066800" y="6477000"/>
            <a:chExt cx="783264" cy="228600"/>
          </a:xfrm>
        </p:grpSpPr>
        <p:sp>
          <p:nvSpPr>
            <p:cNvPr id="18" name="Rectangle 17"/>
            <p:cNvSpPr/>
            <p:nvPr/>
          </p:nvSpPr>
          <p:spPr>
            <a:xfrm>
              <a:off x="1066800" y="647700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21"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90145" b="86469"/>
            <a:stretch/>
          </p:blipFill>
          <p:spPr bwMode="auto">
            <a:xfrm>
              <a:off x="1634654" y="647700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6" name="Rectangle 5"/>
          <p:cNvSpPr/>
          <p:nvPr/>
        </p:nvSpPr>
        <p:spPr>
          <a:xfrm>
            <a:off x="4038600" y="2057400"/>
            <a:ext cx="2895600" cy="1938992"/>
          </a:xfrm>
          <a:prstGeom prst="rect">
            <a:avLst/>
          </a:prstGeom>
          <a:solidFill>
            <a:schemeClr val="bg1"/>
          </a:solidFill>
        </p:spPr>
        <p:txBody>
          <a:bodyPr wrap="square">
            <a:spAutoFit/>
          </a:bodyPr>
          <a:lstStyle/>
          <a:p>
            <a:pPr algn="ctr"/>
            <a:r>
              <a:rPr lang="en-US" sz="1200" dirty="0">
                <a:solidFill>
                  <a:srgbClr val="0000FF"/>
                </a:solidFill>
              </a:rPr>
              <a:t> Supervisors will describe the employee's</a:t>
            </a:r>
          </a:p>
          <a:p>
            <a:pPr algn="ctr"/>
            <a:r>
              <a:rPr lang="en-US" sz="1200" dirty="0">
                <a:solidFill>
                  <a:srgbClr val="0000FF"/>
                </a:solidFill>
              </a:rPr>
              <a:t>performance, accomplishment of goals, and the impact on the Department and/or the University specific comments using actual examples of performance and behaviors</a:t>
            </a:r>
          </a:p>
          <a:p>
            <a:pPr algn="ctr"/>
            <a:endParaRPr lang="en-US" sz="1200" dirty="0">
              <a:solidFill>
                <a:srgbClr val="0000FF"/>
              </a:solidFill>
            </a:endParaRPr>
          </a:p>
          <a:p>
            <a:pPr algn="ctr"/>
            <a:r>
              <a:rPr lang="en-US" sz="1200" dirty="0">
                <a:solidFill>
                  <a:srgbClr val="0000FF"/>
                </a:solidFill>
              </a:rPr>
              <a:t>If there are specific things the employee needs to improve upon, a brief development plan should be included here</a:t>
            </a:r>
            <a:endParaRPr lang="en-US" sz="1200" dirty="0">
              <a:solidFill>
                <a:srgbClr val="0000FF"/>
              </a:solidFill>
            </a:endParaRPr>
          </a:p>
        </p:txBody>
      </p:sp>
    </p:spTree>
    <p:extLst>
      <p:ext uri="{BB962C8B-B14F-4D97-AF65-F5344CB8AC3E}">
        <p14:creationId xmlns:p14="http://schemas.microsoft.com/office/powerpoint/2010/main" val="2036400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18654" y="1066800"/>
            <a:ext cx="8604993" cy="4585871"/>
          </a:xfrm>
          <a:prstGeom prst="rect">
            <a:avLst/>
          </a:prstGeom>
        </p:spPr>
        <p:txBody>
          <a:bodyPr wrap="square">
            <a:spAutoFit/>
          </a:bodyPr>
          <a:lstStyle/>
          <a:p>
            <a:pPr hangingPunct="0"/>
            <a:endParaRPr lang="en-US" sz="1600" b="1" dirty="0" smtClean="0"/>
          </a:p>
          <a:p>
            <a:pPr hangingPunct="0"/>
            <a:r>
              <a:rPr lang="en-US" sz="1600" b="1" dirty="0" smtClean="0"/>
              <a:t>Purpose</a:t>
            </a:r>
            <a:endParaRPr lang="en-US" sz="1600" b="1" dirty="0"/>
          </a:p>
          <a:p>
            <a:pPr hangingPunct="0"/>
            <a:r>
              <a:rPr lang="en-US" sz="1600" dirty="0" smtClean="0"/>
              <a:t>The </a:t>
            </a:r>
            <a:r>
              <a:rPr lang="en-US" sz="1600" dirty="0"/>
              <a:t>purpose of this </a:t>
            </a:r>
            <a:r>
              <a:rPr lang="en-US" sz="1600" dirty="0" smtClean="0"/>
              <a:t>tutorial is </a:t>
            </a:r>
            <a:r>
              <a:rPr lang="en-US" sz="1600" dirty="0"/>
              <a:t>to introduce the new Performance Appraisal format </a:t>
            </a:r>
            <a:r>
              <a:rPr lang="en-US" sz="1600" dirty="0" smtClean="0"/>
              <a:t>and how to understand it</a:t>
            </a:r>
            <a:endParaRPr lang="en-US" dirty="0"/>
          </a:p>
          <a:p>
            <a:pPr hangingPunct="0"/>
            <a:endParaRPr lang="en-US" sz="1600" b="1" dirty="0"/>
          </a:p>
          <a:p>
            <a:pPr hangingPunct="0"/>
            <a:endParaRPr lang="en-US" sz="1600" dirty="0" smtClean="0"/>
          </a:p>
          <a:p>
            <a:pPr hangingPunct="0"/>
            <a:r>
              <a:rPr lang="en-US" sz="1600" b="1" dirty="0" smtClean="0"/>
              <a:t>Why </a:t>
            </a:r>
            <a:r>
              <a:rPr lang="en-US" sz="1600" b="1" dirty="0"/>
              <a:t>are we changing </a:t>
            </a:r>
            <a:r>
              <a:rPr lang="en-US" sz="1600" b="1" dirty="0" smtClean="0"/>
              <a:t>them?</a:t>
            </a:r>
            <a:endParaRPr lang="en-US" sz="1600" b="1" dirty="0"/>
          </a:p>
          <a:p>
            <a:pPr hangingPunct="0"/>
            <a:r>
              <a:rPr lang="en-US" sz="1600" dirty="0" smtClean="0"/>
              <a:t>The Department of Human Resources periodically reviews our performance management process to ensure the appraisal process is streamlined and impactful.  We conducted a pilot program with a variety of departments, and made final changes based on their feedback</a:t>
            </a:r>
          </a:p>
          <a:p>
            <a:pPr hangingPunct="0"/>
            <a:endParaRPr lang="en-US" sz="1600" dirty="0" smtClean="0"/>
          </a:p>
          <a:p>
            <a:pPr hangingPunct="0"/>
            <a:endParaRPr lang="en-US" sz="1600" dirty="0" smtClean="0"/>
          </a:p>
          <a:p>
            <a:pPr hangingPunct="0"/>
            <a:r>
              <a:rPr lang="en-US" sz="1600" b="1" dirty="0" smtClean="0"/>
              <a:t>Why do a Performance Appraisal?</a:t>
            </a:r>
          </a:p>
          <a:p>
            <a:r>
              <a:rPr lang="en-US" sz="1600" dirty="0" smtClean="0"/>
              <a:t>Help </a:t>
            </a:r>
            <a:r>
              <a:rPr lang="en-US" sz="1600" dirty="0"/>
              <a:t>employees clearly define and understand their responsibilities, provide criteria by which their performance will be evaluated and suggest ways in which they can improve </a:t>
            </a:r>
            <a:r>
              <a:rPr lang="en-US" sz="1600" dirty="0" smtClean="0"/>
              <a:t>performance.  Helps </a:t>
            </a:r>
            <a:r>
              <a:rPr lang="en-US" sz="1600" dirty="0"/>
              <a:t>managers distribute and achieve departmental </a:t>
            </a:r>
            <a:r>
              <a:rPr lang="en-US" sz="1600" dirty="0" smtClean="0"/>
              <a:t>goals</a:t>
            </a:r>
            <a:endParaRPr lang="en-US" sz="1600" dirty="0"/>
          </a:p>
          <a:p>
            <a:pPr hangingPunct="0"/>
            <a:endParaRPr lang="en-US" dirty="0"/>
          </a:p>
          <a:p>
            <a:pPr hangingPunct="0"/>
            <a:endParaRPr lang="en-US" dirty="0"/>
          </a:p>
        </p:txBody>
      </p:sp>
      <p:sp>
        <p:nvSpPr>
          <p:cNvPr id="3" name="Slide Number Placeholder 2"/>
          <p:cNvSpPr>
            <a:spLocks noGrp="1"/>
          </p:cNvSpPr>
          <p:nvPr>
            <p:ph type="sldNum" sz="quarter" idx="12"/>
          </p:nvPr>
        </p:nvSpPr>
        <p:spPr/>
        <p:txBody>
          <a:bodyPr/>
          <a:lstStyle/>
          <a:p>
            <a:fld id="{E0AE6A28-64FB-4AF0-A84E-D703570B02F6}" type="slidenum">
              <a:rPr lang="en-US" smtClean="0"/>
              <a:t>2</a:t>
            </a:fld>
            <a:endParaRPr lang="en-US" dirty="0"/>
          </a:p>
        </p:txBody>
      </p:sp>
      <p:sp>
        <p:nvSpPr>
          <p:cNvPr id="8" name="TextBox 7"/>
          <p:cNvSpPr txBox="1"/>
          <p:nvPr/>
        </p:nvSpPr>
        <p:spPr>
          <a:xfrm>
            <a:off x="685800" y="493693"/>
            <a:ext cx="7696201" cy="954107"/>
          </a:xfrm>
          <a:prstGeom prst="rect">
            <a:avLst/>
          </a:prstGeom>
          <a:noFill/>
        </p:spPr>
        <p:txBody>
          <a:bodyPr wrap="square" rtlCol="0">
            <a:spAutoFit/>
          </a:bodyPr>
          <a:lstStyle/>
          <a:p>
            <a:pPr algn="ctr"/>
            <a:r>
              <a:rPr lang="en-US" sz="2800" b="1" dirty="0" smtClean="0">
                <a:cs typeface="Aparajita" pitchFamily="34" charset="0"/>
              </a:rPr>
              <a:t>Introduction</a:t>
            </a:r>
          </a:p>
          <a:p>
            <a:endParaRPr lang="en-US" sz="2800" b="1" dirty="0">
              <a:cs typeface="Aparajita" pitchFamily="34" charset="0"/>
            </a:endParaRPr>
          </a:p>
        </p:txBody>
      </p:sp>
    </p:spTree>
    <p:extLst>
      <p:ext uri="{BB962C8B-B14F-4D97-AF65-F5344CB8AC3E}">
        <p14:creationId xmlns:p14="http://schemas.microsoft.com/office/powerpoint/2010/main" val="4070531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p:txBody>
          <a:bodyPr/>
          <a:lstStyle/>
          <a:p>
            <a:fld id="{E0AE6A28-64FB-4AF0-A84E-D703570B02F6}" type="slidenum">
              <a:rPr lang="en-US" smtClean="0"/>
              <a:t>20</a:t>
            </a:fld>
            <a:endParaRPr lang="en-US" dirty="0"/>
          </a:p>
        </p:txBody>
      </p:sp>
      <p:grpSp>
        <p:nvGrpSpPr>
          <p:cNvPr id="4" name="Group 3"/>
          <p:cNvGrpSpPr/>
          <p:nvPr/>
        </p:nvGrpSpPr>
        <p:grpSpPr>
          <a:xfrm>
            <a:off x="400492" y="1632904"/>
            <a:ext cx="7687169" cy="1774034"/>
            <a:chOff x="402265" y="4546937"/>
            <a:chExt cx="7687169" cy="1774034"/>
          </a:xfrm>
        </p:grpSpPr>
        <p:sp>
          <p:nvSpPr>
            <p:cNvPr id="28" name="TextBox 27"/>
            <p:cNvSpPr txBox="1"/>
            <p:nvPr/>
          </p:nvSpPr>
          <p:spPr>
            <a:xfrm>
              <a:off x="402265" y="4566645"/>
              <a:ext cx="7687169" cy="1754326"/>
            </a:xfrm>
            <a:prstGeom prst="rect">
              <a:avLst/>
            </a:prstGeom>
            <a:noFill/>
            <a:ln>
              <a:solidFill>
                <a:schemeClr val="tx1"/>
              </a:solidFill>
            </a:ln>
          </p:spPr>
          <p:txBody>
            <a:bodyPr wrap="square" rtlCol="0">
              <a:spAutoFit/>
            </a:bodyPr>
            <a:lstStyle/>
            <a:p>
              <a:endParaRPr lang="en-US" sz="1200" dirty="0" smtClean="0">
                <a:solidFill>
                  <a:sysClr val="windowText" lastClr="000000"/>
                </a:solidFill>
              </a:endParaRPr>
            </a:p>
            <a:p>
              <a:r>
                <a:rPr lang="en-US" sz="1200" dirty="0" smtClean="0">
                  <a:solidFill>
                    <a:sysClr val="windowText" lastClr="000000"/>
                  </a:solidFill>
                </a:rPr>
                <a:t>Comments:</a:t>
              </a:r>
            </a:p>
            <a:p>
              <a:r>
                <a:rPr lang="en-US" sz="1200" dirty="0" smtClean="0">
                  <a:solidFill>
                    <a:sysClr val="windowText" lastClr="000000"/>
                  </a:solidFill>
                </a:rPr>
                <a:t>(Required)</a:t>
              </a:r>
            </a:p>
            <a:p>
              <a:endParaRPr lang="en-US" sz="1200" dirty="0">
                <a:solidFill>
                  <a:sysClr val="windowText" lastClr="000000"/>
                </a:solidFill>
              </a:endParaRPr>
            </a:p>
            <a:p>
              <a:endParaRPr lang="en-US" sz="1200" dirty="0" smtClean="0">
                <a:solidFill>
                  <a:sysClr val="windowText" lastClr="000000"/>
                </a:solidFill>
              </a:endParaRPr>
            </a:p>
            <a:p>
              <a:endParaRPr lang="en-US" sz="1200" dirty="0" smtClean="0">
                <a:solidFill>
                  <a:sysClr val="windowText" lastClr="000000"/>
                </a:solidFill>
              </a:endParaRPr>
            </a:p>
            <a:p>
              <a:r>
                <a:rPr lang="en-US" sz="1200" dirty="0" smtClean="0">
                  <a:solidFill>
                    <a:sysClr val="windowText" lastClr="000000"/>
                  </a:solidFill>
                </a:rPr>
                <a:t>Development Plan:</a:t>
              </a:r>
            </a:p>
            <a:p>
              <a:r>
                <a:rPr lang="en-US" sz="1200" dirty="0" smtClean="0">
                  <a:solidFill>
                    <a:sysClr val="windowText" lastClr="000000"/>
                  </a:solidFill>
                </a:rPr>
                <a:t>(If Relevant)</a:t>
              </a:r>
            </a:p>
            <a:p>
              <a:endParaRPr lang="en-US" sz="1200" dirty="0">
                <a:solidFill>
                  <a:sysClr val="windowText" lastClr="000000"/>
                </a:solidFill>
              </a:endParaRPr>
            </a:p>
          </p:txBody>
        </p:sp>
        <p:cxnSp>
          <p:nvCxnSpPr>
            <p:cNvPr id="29" name="Straight Connector 28"/>
            <p:cNvCxnSpPr/>
            <p:nvPr/>
          </p:nvCxnSpPr>
          <p:spPr>
            <a:xfrm>
              <a:off x="1828800" y="4546937"/>
              <a:ext cx="1" cy="174265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400493" y="4454843"/>
            <a:ext cx="7687169" cy="1795283"/>
            <a:chOff x="402265" y="4150043"/>
            <a:chExt cx="7687169" cy="1795283"/>
          </a:xfrm>
        </p:grpSpPr>
        <p:sp>
          <p:nvSpPr>
            <p:cNvPr id="16" name="TextBox 15"/>
            <p:cNvSpPr txBox="1"/>
            <p:nvPr/>
          </p:nvSpPr>
          <p:spPr>
            <a:xfrm>
              <a:off x="402265" y="4191000"/>
              <a:ext cx="7687169" cy="1754326"/>
            </a:xfrm>
            <a:prstGeom prst="rect">
              <a:avLst/>
            </a:prstGeom>
            <a:noFill/>
            <a:ln>
              <a:solidFill>
                <a:schemeClr val="tx1"/>
              </a:solidFill>
            </a:ln>
          </p:spPr>
          <p:txBody>
            <a:bodyPr wrap="square" rtlCol="0">
              <a:spAutoFit/>
            </a:bodyPr>
            <a:lstStyle/>
            <a:p>
              <a:endParaRPr lang="en-US" sz="1200" dirty="0" smtClean="0">
                <a:solidFill>
                  <a:sysClr val="windowText" lastClr="000000"/>
                </a:solidFill>
              </a:endParaRPr>
            </a:p>
            <a:p>
              <a:r>
                <a:rPr lang="en-US" sz="1200" dirty="0" smtClean="0">
                  <a:solidFill>
                    <a:sysClr val="windowText" lastClr="000000"/>
                  </a:solidFill>
                </a:rPr>
                <a:t>Comments:</a:t>
              </a:r>
            </a:p>
            <a:p>
              <a:r>
                <a:rPr lang="en-US" sz="1200" dirty="0" smtClean="0">
                  <a:solidFill>
                    <a:sysClr val="windowText" lastClr="000000"/>
                  </a:solidFill>
                </a:rPr>
                <a:t>(Required)</a:t>
              </a:r>
            </a:p>
            <a:p>
              <a:endParaRPr lang="en-US" sz="1200" dirty="0" smtClean="0">
                <a:solidFill>
                  <a:sysClr val="windowText" lastClr="000000"/>
                </a:solidFill>
              </a:endParaRPr>
            </a:p>
            <a:p>
              <a:endParaRPr lang="en-US" sz="1200" dirty="0">
                <a:solidFill>
                  <a:sysClr val="windowText" lastClr="000000"/>
                </a:solidFill>
              </a:endParaRPr>
            </a:p>
            <a:p>
              <a:endParaRPr lang="en-US" sz="1200" dirty="0">
                <a:solidFill>
                  <a:sysClr val="windowText" lastClr="000000"/>
                </a:solidFill>
              </a:endParaRPr>
            </a:p>
            <a:p>
              <a:r>
                <a:rPr lang="en-US" sz="1200" dirty="0" smtClean="0">
                  <a:solidFill>
                    <a:sysClr val="windowText" lastClr="000000"/>
                  </a:solidFill>
                </a:rPr>
                <a:t>Development Plan:</a:t>
              </a:r>
            </a:p>
            <a:p>
              <a:r>
                <a:rPr lang="en-US" sz="1200" dirty="0" smtClean="0">
                  <a:solidFill>
                    <a:sysClr val="windowText" lastClr="000000"/>
                  </a:solidFill>
                </a:rPr>
                <a:t>(If Relevant)</a:t>
              </a:r>
            </a:p>
            <a:p>
              <a:endParaRPr lang="en-US" sz="1200" dirty="0" smtClean="0">
                <a:solidFill>
                  <a:sysClr val="windowText" lastClr="000000"/>
                </a:solidFill>
              </a:endParaRPr>
            </a:p>
          </p:txBody>
        </p:sp>
        <p:cxnSp>
          <p:nvCxnSpPr>
            <p:cNvPr id="17" name="Straight Connector 16"/>
            <p:cNvCxnSpPr/>
            <p:nvPr/>
          </p:nvCxnSpPr>
          <p:spPr>
            <a:xfrm flipH="1">
              <a:off x="1828799" y="4150043"/>
              <a:ext cx="1" cy="17952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Rectangle 2"/>
          <p:cNvSpPr/>
          <p:nvPr/>
        </p:nvSpPr>
        <p:spPr>
          <a:xfrm>
            <a:off x="241617" y="1066800"/>
            <a:ext cx="8521383" cy="492443"/>
          </a:xfrm>
          <a:prstGeom prst="rect">
            <a:avLst/>
          </a:prstGeom>
        </p:spPr>
        <p:txBody>
          <a:bodyPr wrap="square">
            <a:spAutoFit/>
          </a:bodyPr>
          <a:lstStyle/>
          <a:p>
            <a:r>
              <a:rPr lang="en-US" sz="1400" b="1" dirty="0"/>
              <a:t>3. Work </a:t>
            </a:r>
            <a:r>
              <a:rPr lang="en-US" sz="1400" b="1" dirty="0" smtClean="0"/>
              <a:t>Practices/Dependability - </a:t>
            </a:r>
            <a:r>
              <a:rPr lang="en-US" sz="1200" dirty="0" smtClean="0"/>
              <a:t>Displays </a:t>
            </a:r>
            <a:r>
              <a:rPr lang="en-US" sz="1200" dirty="0"/>
              <a:t>a positive and cooperative attitude toward work assignments and requirements. </a:t>
            </a:r>
            <a:endParaRPr lang="en-US" sz="1200" dirty="0" smtClean="0"/>
          </a:p>
          <a:p>
            <a:r>
              <a:rPr lang="en-US" sz="1200" dirty="0" smtClean="0"/>
              <a:t>The </a:t>
            </a:r>
            <a:r>
              <a:rPr lang="en-US" sz="1200" dirty="0"/>
              <a:t>employee takes responsibility for assigned </a:t>
            </a:r>
            <a:r>
              <a:rPr lang="en-US" sz="1200" dirty="0" smtClean="0"/>
              <a:t>duties…</a:t>
            </a:r>
            <a:endParaRPr lang="en-US" sz="1200" dirty="0"/>
          </a:p>
        </p:txBody>
      </p:sp>
      <p:sp>
        <p:nvSpPr>
          <p:cNvPr id="22" name="Rectangle 21"/>
          <p:cNvSpPr/>
          <p:nvPr/>
        </p:nvSpPr>
        <p:spPr>
          <a:xfrm>
            <a:off x="241617" y="3962400"/>
            <a:ext cx="8521383" cy="492443"/>
          </a:xfrm>
          <a:prstGeom prst="rect">
            <a:avLst/>
          </a:prstGeom>
        </p:spPr>
        <p:txBody>
          <a:bodyPr wrap="square">
            <a:spAutoFit/>
          </a:bodyPr>
          <a:lstStyle/>
          <a:p>
            <a:r>
              <a:rPr lang="en-US" sz="1400" b="1" dirty="0"/>
              <a:t>4. Customer Service/Teamwork/Interpersonal </a:t>
            </a:r>
            <a:r>
              <a:rPr lang="en-US" sz="1400" b="1" dirty="0" smtClean="0"/>
              <a:t>Skills/Diversity - </a:t>
            </a:r>
            <a:r>
              <a:rPr lang="en-US" sz="1200" dirty="0" smtClean="0"/>
              <a:t>Exhibits </a:t>
            </a:r>
            <a:r>
              <a:rPr lang="en-US" sz="1200" dirty="0"/>
              <a:t>effective, consistent, and empathetic service to </a:t>
            </a:r>
            <a:endParaRPr lang="en-US" sz="1200" dirty="0" smtClean="0"/>
          </a:p>
          <a:p>
            <a:r>
              <a:rPr lang="en-US" sz="1200" dirty="0" smtClean="0"/>
              <a:t>all </a:t>
            </a:r>
            <a:r>
              <a:rPr lang="en-US" sz="1200" dirty="0"/>
              <a:t>FAU constituents, including students, parents, faculty, staff and all others serviced by the </a:t>
            </a:r>
            <a:r>
              <a:rPr lang="en-US" sz="1200" dirty="0" smtClean="0"/>
              <a:t>University… </a:t>
            </a:r>
            <a:endParaRPr lang="en-US" sz="1200" dirty="0"/>
          </a:p>
        </p:txBody>
      </p:sp>
      <p:sp>
        <p:nvSpPr>
          <p:cNvPr id="32" name="Rectangle 31"/>
          <p:cNvSpPr/>
          <p:nvPr/>
        </p:nvSpPr>
        <p:spPr>
          <a:xfrm>
            <a:off x="457200" y="381000"/>
            <a:ext cx="6172199" cy="369332"/>
          </a:xfrm>
          <a:prstGeom prst="rect">
            <a:avLst/>
          </a:prstGeom>
        </p:spPr>
        <p:txBody>
          <a:bodyPr wrap="square">
            <a:spAutoFit/>
          </a:bodyPr>
          <a:lstStyle/>
          <a:p>
            <a:r>
              <a:rPr lang="en-US" b="1" u="sng" dirty="0" smtClean="0"/>
              <a:t>Continued  -  Section </a:t>
            </a:r>
            <a:r>
              <a:rPr lang="en-US" b="1" u="sng" dirty="0"/>
              <a:t>1:  JOB PERFORMANCE/COMPETENCIES</a:t>
            </a:r>
            <a:r>
              <a:rPr lang="en-US" b="1" dirty="0"/>
              <a:t> -</a:t>
            </a:r>
            <a:r>
              <a:rPr lang="en-US" sz="1600" dirty="0">
                <a:solidFill>
                  <a:srgbClr val="0000FF"/>
                </a:solidFill>
              </a:rPr>
              <a:t> </a:t>
            </a:r>
            <a:endParaRPr lang="en-US" dirty="0"/>
          </a:p>
        </p:txBody>
      </p:sp>
      <p:grpSp>
        <p:nvGrpSpPr>
          <p:cNvPr id="33" name="Group 32"/>
          <p:cNvGrpSpPr/>
          <p:nvPr/>
        </p:nvGrpSpPr>
        <p:grpSpPr>
          <a:xfrm>
            <a:off x="952500" y="3629799"/>
            <a:ext cx="783264" cy="228600"/>
            <a:chOff x="1066800" y="6477000"/>
            <a:chExt cx="783264" cy="228600"/>
          </a:xfrm>
        </p:grpSpPr>
        <p:sp>
          <p:nvSpPr>
            <p:cNvPr id="34" name="Rectangle 33"/>
            <p:cNvSpPr/>
            <p:nvPr/>
          </p:nvSpPr>
          <p:spPr>
            <a:xfrm>
              <a:off x="1066800" y="647700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3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90145" b="86469"/>
            <a:stretch/>
          </p:blipFill>
          <p:spPr bwMode="auto">
            <a:xfrm>
              <a:off x="1634654" y="647700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6" name="Group 35"/>
          <p:cNvGrpSpPr/>
          <p:nvPr/>
        </p:nvGrpSpPr>
        <p:grpSpPr>
          <a:xfrm>
            <a:off x="2019300" y="3581400"/>
            <a:ext cx="3924300" cy="276999"/>
            <a:chOff x="2781300" y="3990201"/>
            <a:chExt cx="3924300" cy="276999"/>
          </a:xfrm>
        </p:grpSpPr>
        <p:cxnSp>
          <p:nvCxnSpPr>
            <p:cNvPr id="37" name="Straight Arrow Connector 36"/>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grpSp>
        <p:nvGrpSpPr>
          <p:cNvPr id="40" name="Group 39"/>
          <p:cNvGrpSpPr/>
          <p:nvPr/>
        </p:nvGrpSpPr>
        <p:grpSpPr>
          <a:xfrm>
            <a:off x="990600" y="6477000"/>
            <a:ext cx="783264" cy="228600"/>
            <a:chOff x="1066800" y="6477000"/>
            <a:chExt cx="783264" cy="228600"/>
          </a:xfrm>
        </p:grpSpPr>
        <p:sp>
          <p:nvSpPr>
            <p:cNvPr id="41" name="Rectangle 40"/>
            <p:cNvSpPr/>
            <p:nvPr/>
          </p:nvSpPr>
          <p:spPr>
            <a:xfrm>
              <a:off x="1066800" y="6477000"/>
              <a:ext cx="609600" cy="22860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RATING</a:t>
              </a:r>
              <a:endParaRPr lang="en-US" sz="1050" dirty="0">
                <a:solidFill>
                  <a:schemeClr val="tx1"/>
                </a:solidFill>
              </a:endParaRPr>
            </a:p>
          </p:txBody>
        </p:sp>
        <p:pic>
          <p:nvPicPr>
            <p:cNvPr id="42"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90145" b="86469"/>
            <a:stretch/>
          </p:blipFill>
          <p:spPr bwMode="auto">
            <a:xfrm>
              <a:off x="1634654" y="6477000"/>
              <a:ext cx="21541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3" name="Group 42"/>
          <p:cNvGrpSpPr/>
          <p:nvPr/>
        </p:nvGrpSpPr>
        <p:grpSpPr>
          <a:xfrm>
            <a:off x="2057400" y="6428601"/>
            <a:ext cx="3924300" cy="276999"/>
            <a:chOff x="2781300" y="3990201"/>
            <a:chExt cx="3924300" cy="276999"/>
          </a:xfrm>
        </p:grpSpPr>
        <p:cxnSp>
          <p:nvCxnSpPr>
            <p:cNvPr id="44" name="Straight Arrow Connector 43"/>
            <p:cNvCxnSpPr/>
            <p:nvPr/>
          </p:nvCxnSpPr>
          <p:spPr>
            <a:xfrm flipH="1">
              <a:off x="2781300" y="4114800"/>
              <a:ext cx="342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3190855" y="3990201"/>
              <a:ext cx="3514745" cy="276999"/>
            </a:xfrm>
            <a:prstGeom prst="rect">
              <a:avLst/>
            </a:prstGeom>
          </p:spPr>
          <p:txBody>
            <a:bodyPr wrap="none">
              <a:spAutoFit/>
            </a:bodyPr>
            <a:lstStyle/>
            <a:p>
              <a:pPr lvl="0"/>
              <a:r>
                <a:rPr lang="en-US" sz="1200" dirty="0" smtClean="0">
                  <a:solidFill>
                    <a:srgbClr val="FF0000"/>
                  </a:solidFill>
                </a:rPr>
                <a:t>Enter the appropriate rating from the scale provided</a:t>
              </a:r>
              <a:endParaRPr lang="en-US" sz="1200" dirty="0">
                <a:solidFill>
                  <a:srgbClr val="FF0000"/>
                </a:solidFill>
              </a:endParaRPr>
            </a:p>
          </p:txBody>
        </p:sp>
      </p:grpSp>
      <p:sp>
        <p:nvSpPr>
          <p:cNvPr id="25" name="Folded Corner 24"/>
          <p:cNvSpPr/>
          <p:nvPr/>
        </p:nvSpPr>
        <p:spPr>
          <a:xfrm>
            <a:off x="3962401" y="1971518"/>
            <a:ext cx="2286000" cy="1228882"/>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4038600" y="2133600"/>
            <a:ext cx="2133600" cy="1015663"/>
          </a:xfrm>
          <a:prstGeom prst="rect">
            <a:avLst/>
          </a:prstGeom>
        </p:spPr>
        <p:txBody>
          <a:bodyPr wrap="square">
            <a:spAutoFit/>
          </a:bodyPr>
          <a:lstStyle/>
          <a:p>
            <a:pPr algn="ctr"/>
            <a:r>
              <a:rPr lang="en-US" sz="1200" dirty="0">
                <a:solidFill>
                  <a:srgbClr val="0000FF"/>
                </a:solidFill>
              </a:rPr>
              <a:t>Supervisors will continue to describe </a:t>
            </a:r>
            <a:r>
              <a:rPr lang="en-US" sz="1200" dirty="0" smtClean="0">
                <a:solidFill>
                  <a:srgbClr val="0000FF"/>
                </a:solidFill>
              </a:rPr>
              <a:t>the </a:t>
            </a:r>
            <a:r>
              <a:rPr lang="en-US" sz="1200" dirty="0">
                <a:solidFill>
                  <a:srgbClr val="0000FF"/>
                </a:solidFill>
              </a:rPr>
              <a:t>employee's performance, and  any relevant development plan for all 4 competencies</a:t>
            </a:r>
          </a:p>
        </p:txBody>
      </p:sp>
    </p:spTree>
    <p:extLst>
      <p:ext uri="{BB962C8B-B14F-4D97-AF65-F5344CB8AC3E}">
        <p14:creationId xmlns:p14="http://schemas.microsoft.com/office/powerpoint/2010/main" val="26906075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a:xfrm>
            <a:off x="6790048" y="6492875"/>
            <a:ext cx="2133600" cy="365125"/>
          </a:xfrm>
        </p:spPr>
        <p:txBody>
          <a:bodyPr/>
          <a:lstStyle/>
          <a:p>
            <a:fld id="{E0AE6A28-64FB-4AF0-A84E-D703570B02F6}" type="slidenum">
              <a:rPr lang="en-US" smtClean="0"/>
              <a:t>21</a:t>
            </a:fld>
            <a:endParaRPr lang="en-US" dirty="0"/>
          </a:p>
        </p:txBody>
      </p:sp>
      <p:sp>
        <p:nvSpPr>
          <p:cNvPr id="23" name="Rectangle 22"/>
          <p:cNvSpPr/>
          <p:nvPr/>
        </p:nvSpPr>
        <p:spPr>
          <a:xfrm>
            <a:off x="367614" y="691515"/>
            <a:ext cx="8395386" cy="369332"/>
          </a:xfrm>
          <a:prstGeom prst="rect">
            <a:avLst/>
          </a:prstGeom>
        </p:spPr>
        <p:txBody>
          <a:bodyPr wrap="square">
            <a:spAutoFit/>
          </a:bodyPr>
          <a:lstStyle/>
          <a:p>
            <a:r>
              <a:rPr lang="en-US" b="1" dirty="0"/>
              <a:t>Section 2: </a:t>
            </a:r>
            <a:r>
              <a:rPr lang="en-US" b="1" u="sng" dirty="0"/>
              <a:t>PERFORMANCE </a:t>
            </a:r>
            <a:r>
              <a:rPr lang="en-US" b="1" u="sng" dirty="0" smtClean="0"/>
              <a:t>GOALS </a:t>
            </a:r>
            <a:r>
              <a:rPr lang="en-US" dirty="0" smtClean="0"/>
              <a:t> -  </a:t>
            </a:r>
            <a:r>
              <a:rPr lang="en-US" sz="1600" dirty="0" smtClean="0"/>
              <a:t>Optional</a:t>
            </a:r>
            <a:endParaRPr lang="en-US" sz="1200" dirty="0"/>
          </a:p>
        </p:txBody>
      </p:sp>
      <p:sp>
        <p:nvSpPr>
          <p:cNvPr id="31" name="TextBox 30"/>
          <p:cNvSpPr txBox="1"/>
          <p:nvPr/>
        </p:nvSpPr>
        <p:spPr>
          <a:xfrm>
            <a:off x="460743" y="1600200"/>
            <a:ext cx="8073657" cy="2492990"/>
          </a:xfrm>
          <a:prstGeom prst="rect">
            <a:avLst/>
          </a:prstGeom>
          <a:noFill/>
          <a:ln>
            <a:solidFill>
              <a:schemeClr val="tx1"/>
            </a:solidFill>
          </a:ln>
        </p:spPr>
        <p:txBody>
          <a:bodyPr wrap="square" rtlCol="0">
            <a:spAutoFit/>
          </a:bodyPr>
          <a:lstStyle/>
          <a:p>
            <a:endParaRPr lang="en-US" sz="1600" dirty="0" smtClean="0">
              <a:solidFill>
                <a:sysClr val="windowText" lastClr="000000"/>
              </a:solidFill>
              <a:latin typeface="Arial" pitchFamily="34" charset="0"/>
              <a:cs typeface="Arial" pitchFamily="34" charset="0"/>
            </a:endParaRPr>
          </a:p>
          <a:p>
            <a:endParaRPr lang="en-US" sz="1600" dirty="0" smtClean="0">
              <a:solidFill>
                <a:sysClr val="windowText" lastClr="000000"/>
              </a:solidFill>
              <a:latin typeface="Arial" pitchFamily="34" charset="0"/>
              <a:cs typeface="Arial" pitchFamily="34" charset="0"/>
            </a:endParaRPr>
          </a:p>
          <a:p>
            <a:endParaRPr lang="en-US" sz="1600" dirty="0" smtClean="0">
              <a:solidFill>
                <a:sysClr val="windowText" lastClr="000000"/>
              </a:solidFill>
              <a:latin typeface="Arial" pitchFamily="34" charset="0"/>
              <a:cs typeface="Arial" pitchFamily="34" charset="0"/>
            </a:endParaRPr>
          </a:p>
          <a:p>
            <a:endParaRPr lang="en-US" sz="1600" dirty="0">
              <a:solidFill>
                <a:sysClr val="windowText" lastClr="000000"/>
              </a:solidFill>
              <a:latin typeface="Arial" pitchFamily="34" charset="0"/>
              <a:cs typeface="Arial" pitchFamily="34" charset="0"/>
            </a:endParaRPr>
          </a:p>
          <a:p>
            <a:r>
              <a:rPr lang="en-US" sz="1600" dirty="0" smtClean="0">
                <a:solidFill>
                  <a:sysClr val="windowText" lastClr="000000"/>
                </a:solidFill>
                <a:latin typeface="Arial" pitchFamily="34" charset="0"/>
                <a:cs typeface="Arial" pitchFamily="34" charset="0"/>
              </a:rPr>
              <a:t>Performance </a:t>
            </a:r>
          </a:p>
          <a:p>
            <a:r>
              <a:rPr lang="en-US" sz="1600" dirty="0" smtClean="0">
                <a:solidFill>
                  <a:sysClr val="windowText" lastClr="000000"/>
                </a:solidFill>
                <a:latin typeface="Arial" pitchFamily="34" charset="0"/>
                <a:cs typeface="Arial" pitchFamily="34" charset="0"/>
              </a:rPr>
              <a:t>    Goals</a:t>
            </a:r>
          </a:p>
          <a:p>
            <a:endParaRPr lang="en-US" sz="2000" dirty="0">
              <a:solidFill>
                <a:sysClr val="windowText" lastClr="000000"/>
              </a:solidFill>
            </a:endParaRPr>
          </a:p>
          <a:p>
            <a:endParaRPr lang="en-US" sz="2000" dirty="0">
              <a:solidFill>
                <a:sysClr val="windowText" lastClr="000000"/>
              </a:solidFill>
            </a:endParaRPr>
          </a:p>
          <a:p>
            <a:endParaRPr lang="en-US" sz="2000" dirty="0">
              <a:solidFill>
                <a:sysClr val="windowText" lastClr="000000"/>
              </a:solidFill>
            </a:endParaRPr>
          </a:p>
        </p:txBody>
      </p:sp>
      <p:cxnSp>
        <p:nvCxnSpPr>
          <p:cNvPr id="32" name="Straight Connector 31"/>
          <p:cNvCxnSpPr/>
          <p:nvPr/>
        </p:nvCxnSpPr>
        <p:spPr>
          <a:xfrm>
            <a:off x="1981200" y="1600200"/>
            <a:ext cx="0" cy="24929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Folded Corner 11"/>
          <p:cNvSpPr/>
          <p:nvPr/>
        </p:nvSpPr>
        <p:spPr>
          <a:xfrm>
            <a:off x="3124200" y="2507664"/>
            <a:ext cx="5017526" cy="2597735"/>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smtClean="0">
              <a:solidFill>
                <a:srgbClr val="0000FF"/>
              </a:solidFill>
            </a:endParaRPr>
          </a:p>
          <a:p>
            <a:pPr algn="ctr"/>
            <a:endParaRPr lang="en-US" sz="1200" dirty="0">
              <a:solidFill>
                <a:srgbClr val="0000FF"/>
              </a:solidFill>
            </a:endParaRPr>
          </a:p>
          <a:p>
            <a:pPr algn="ctr"/>
            <a:r>
              <a:rPr lang="en-US" sz="1200" dirty="0" smtClean="0">
                <a:solidFill>
                  <a:srgbClr val="0000FF"/>
                </a:solidFill>
              </a:rPr>
              <a:t>If </a:t>
            </a:r>
            <a:r>
              <a:rPr lang="en-US" sz="1200" dirty="0">
                <a:solidFill>
                  <a:srgbClr val="0000FF"/>
                </a:solidFill>
              </a:rPr>
              <a:t>so, Supervisors and employees are encouraged to use S.M.A.R.T. Goals:</a:t>
            </a:r>
          </a:p>
          <a:p>
            <a:pPr algn="ctr"/>
            <a:r>
              <a:rPr lang="en-US" sz="1200" dirty="0">
                <a:solidFill>
                  <a:srgbClr val="0000FF"/>
                </a:solidFill>
              </a:rPr>
              <a:t>Goals that are </a:t>
            </a:r>
            <a:r>
              <a:rPr lang="en-US" sz="1200" b="1" dirty="0">
                <a:solidFill>
                  <a:srgbClr val="0000FF"/>
                </a:solidFill>
              </a:rPr>
              <a:t>S</a:t>
            </a:r>
            <a:r>
              <a:rPr lang="en-US" sz="1200" dirty="0">
                <a:solidFill>
                  <a:srgbClr val="0000FF"/>
                </a:solidFill>
              </a:rPr>
              <a:t>pecific, </a:t>
            </a:r>
            <a:r>
              <a:rPr lang="en-US" sz="1200" b="1" dirty="0">
                <a:solidFill>
                  <a:srgbClr val="0000FF"/>
                </a:solidFill>
              </a:rPr>
              <a:t>M</a:t>
            </a:r>
            <a:r>
              <a:rPr lang="en-US" sz="1200" dirty="0">
                <a:solidFill>
                  <a:srgbClr val="0000FF"/>
                </a:solidFill>
              </a:rPr>
              <a:t>easurable, </a:t>
            </a:r>
            <a:r>
              <a:rPr lang="en-US" sz="1200" b="1" dirty="0">
                <a:solidFill>
                  <a:srgbClr val="0000FF"/>
                </a:solidFill>
              </a:rPr>
              <a:t>A</a:t>
            </a:r>
            <a:r>
              <a:rPr lang="en-US" sz="1200" dirty="0">
                <a:solidFill>
                  <a:srgbClr val="0000FF"/>
                </a:solidFill>
              </a:rPr>
              <a:t>ttainable, </a:t>
            </a:r>
            <a:r>
              <a:rPr lang="en-US" sz="1200" b="1" dirty="0">
                <a:solidFill>
                  <a:srgbClr val="0000FF"/>
                </a:solidFill>
              </a:rPr>
              <a:t>R</a:t>
            </a:r>
            <a:r>
              <a:rPr lang="en-US" sz="1200" dirty="0">
                <a:solidFill>
                  <a:srgbClr val="0000FF"/>
                </a:solidFill>
              </a:rPr>
              <a:t>elevant, and </a:t>
            </a:r>
            <a:r>
              <a:rPr lang="en-US" sz="1200" b="1" dirty="0">
                <a:solidFill>
                  <a:srgbClr val="0000FF"/>
                </a:solidFill>
              </a:rPr>
              <a:t>T</a:t>
            </a:r>
            <a:r>
              <a:rPr lang="en-US" sz="1200" dirty="0">
                <a:solidFill>
                  <a:srgbClr val="0000FF"/>
                </a:solidFill>
              </a:rPr>
              <a:t>imely </a:t>
            </a:r>
          </a:p>
          <a:p>
            <a:endParaRPr lang="en-US" sz="1200" b="1" u="sng" dirty="0">
              <a:solidFill>
                <a:srgbClr val="0000FF"/>
              </a:solidFill>
            </a:endParaRPr>
          </a:p>
          <a:p>
            <a:r>
              <a:rPr lang="en-US" sz="1200" b="1" u="sng" dirty="0">
                <a:solidFill>
                  <a:srgbClr val="0000FF"/>
                </a:solidFill>
              </a:rPr>
              <a:t>Routine Goals</a:t>
            </a:r>
            <a:r>
              <a:rPr lang="en-US" sz="1200" dirty="0">
                <a:solidFill>
                  <a:srgbClr val="0000FF"/>
                </a:solidFill>
              </a:rPr>
              <a:t>: Describe how to enhance regular, ongoing activities</a:t>
            </a:r>
          </a:p>
          <a:p>
            <a:r>
              <a:rPr lang="en-US" sz="1200" dirty="0">
                <a:solidFill>
                  <a:srgbClr val="0000FF"/>
                </a:solidFill>
              </a:rPr>
              <a:t> </a:t>
            </a:r>
          </a:p>
          <a:p>
            <a:r>
              <a:rPr lang="en-US" sz="1200" b="1" u="sng" dirty="0">
                <a:solidFill>
                  <a:srgbClr val="0000FF"/>
                </a:solidFill>
              </a:rPr>
              <a:t>Problem Solving Goals</a:t>
            </a:r>
            <a:r>
              <a:rPr lang="en-US" sz="1200" dirty="0">
                <a:solidFill>
                  <a:srgbClr val="0000FF"/>
                </a:solidFill>
              </a:rPr>
              <a:t>: Describe activities designed to remedy problem situations that arise regularly</a:t>
            </a:r>
          </a:p>
          <a:p>
            <a:r>
              <a:rPr lang="en-US" sz="1200" dirty="0">
                <a:solidFill>
                  <a:srgbClr val="0000FF"/>
                </a:solidFill>
              </a:rPr>
              <a:t> </a:t>
            </a:r>
          </a:p>
          <a:p>
            <a:r>
              <a:rPr lang="en-US" sz="1200" b="1" u="sng" dirty="0">
                <a:solidFill>
                  <a:srgbClr val="0000FF"/>
                </a:solidFill>
              </a:rPr>
              <a:t>Innovative Goals</a:t>
            </a:r>
            <a:r>
              <a:rPr lang="en-US" sz="1200" dirty="0">
                <a:solidFill>
                  <a:srgbClr val="0000FF"/>
                </a:solidFill>
              </a:rPr>
              <a:t>:  Describe activities that initiate or expand capabilities</a:t>
            </a:r>
          </a:p>
          <a:p>
            <a:r>
              <a:rPr lang="en-US" sz="1200" dirty="0">
                <a:solidFill>
                  <a:srgbClr val="0000FF"/>
                </a:solidFill>
              </a:rPr>
              <a:t> </a:t>
            </a:r>
          </a:p>
          <a:p>
            <a:r>
              <a:rPr lang="en-US" sz="1200" b="1" u="sng" dirty="0">
                <a:solidFill>
                  <a:srgbClr val="0000FF"/>
                </a:solidFill>
              </a:rPr>
              <a:t>Professional Growth Goals</a:t>
            </a:r>
            <a:r>
              <a:rPr lang="en-US" sz="1200" dirty="0">
                <a:solidFill>
                  <a:srgbClr val="0000FF"/>
                </a:solidFill>
              </a:rPr>
              <a:t>: Describe activities the employee can pursue for professional development that will enable them to perform the functions of their position more effectively</a:t>
            </a:r>
            <a:endParaRPr lang="en-US" sz="1200" dirty="0">
              <a:solidFill>
                <a:srgbClr val="0000FF"/>
              </a:solidFill>
            </a:endParaRPr>
          </a:p>
        </p:txBody>
      </p:sp>
      <p:sp>
        <p:nvSpPr>
          <p:cNvPr id="14" name="TextBox 13"/>
          <p:cNvSpPr txBox="1"/>
          <p:nvPr/>
        </p:nvSpPr>
        <p:spPr>
          <a:xfrm>
            <a:off x="76200" y="1066800"/>
            <a:ext cx="9143999" cy="438582"/>
          </a:xfrm>
          <a:prstGeom prst="rect">
            <a:avLst/>
          </a:prstGeom>
          <a:noFill/>
        </p:spPr>
        <p:txBody>
          <a:bodyPr wrap="square" rtlCol="0">
            <a:spAutoFit/>
          </a:bodyPr>
          <a:lstStyle/>
          <a:p>
            <a:r>
              <a:rPr lang="en-US" sz="1200" dirty="0" smtClean="0">
                <a:solidFill>
                  <a:srgbClr val="0000FF"/>
                </a:solidFill>
              </a:rPr>
              <a:t>This section is OPTIONAL</a:t>
            </a:r>
            <a:r>
              <a:rPr lang="en-US" sz="1200" dirty="0">
                <a:solidFill>
                  <a:srgbClr val="0000FF"/>
                </a:solidFill>
              </a:rPr>
              <a:t>, however</a:t>
            </a:r>
            <a:r>
              <a:rPr lang="en-US" sz="1200" dirty="0" smtClean="0">
                <a:solidFill>
                  <a:srgbClr val="0000FF"/>
                </a:solidFill>
              </a:rPr>
              <a:t>, establishing written goals is  a </a:t>
            </a:r>
            <a:r>
              <a:rPr lang="en-US" sz="1200" dirty="0">
                <a:solidFill>
                  <a:srgbClr val="0000FF"/>
                </a:solidFill>
              </a:rPr>
              <a:t>good way to </a:t>
            </a:r>
            <a:r>
              <a:rPr lang="en-US" sz="1200" dirty="0" smtClean="0">
                <a:solidFill>
                  <a:srgbClr val="0000FF"/>
                </a:solidFill>
              </a:rPr>
              <a:t>involve the employee in </a:t>
            </a:r>
            <a:r>
              <a:rPr lang="en-US" sz="1200" dirty="0">
                <a:solidFill>
                  <a:srgbClr val="0000FF"/>
                </a:solidFill>
              </a:rPr>
              <a:t>what is expected for the upcoming </a:t>
            </a:r>
            <a:r>
              <a:rPr lang="en-US" sz="1200" dirty="0" smtClean="0">
                <a:solidFill>
                  <a:srgbClr val="0000FF"/>
                </a:solidFill>
              </a:rPr>
              <a:t>year</a:t>
            </a:r>
          </a:p>
          <a:p>
            <a:endParaRPr lang="en-US" sz="1050" dirty="0"/>
          </a:p>
        </p:txBody>
      </p:sp>
    </p:spTree>
    <p:extLst>
      <p:ext uri="{BB962C8B-B14F-4D97-AF65-F5344CB8AC3E}">
        <p14:creationId xmlns:p14="http://schemas.microsoft.com/office/powerpoint/2010/main" val="3478628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a:xfrm>
            <a:off x="6790048" y="6492875"/>
            <a:ext cx="2133600" cy="365125"/>
          </a:xfrm>
        </p:spPr>
        <p:txBody>
          <a:bodyPr/>
          <a:lstStyle/>
          <a:p>
            <a:fld id="{E0AE6A28-64FB-4AF0-A84E-D703570B02F6}" type="slidenum">
              <a:rPr lang="en-US" smtClean="0"/>
              <a:t>22</a:t>
            </a:fld>
            <a:endParaRPr lang="en-US" dirty="0"/>
          </a:p>
        </p:txBody>
      </p:sp>
      <p:sp>
        <p:nvSpPr>
          <p:cNvPr id="10" name="Rectangle 9"/>
          <p:cNvSpPr/>
          <p:nvPr/>
        </p:nvSpPr>
        <p:spPr>
          <a:xfrm>
            <a:off x="381000" y="762000"/>
            <a:ext cx="4530792" cy="615553"/>
          </a:xfrm>
          <a:prstGeom prst="rect">
            <a:avLst/>
          </a:prstGeom>
        </p:spPr>
        <p:txBody>
          <a:bodyPr wrap="none">
            <a:spAutoFit/>
          </a:bodyPr>
          <a:lstStyle/>
          <a:p>
            <a:r>
              <a:rPr lang="en-US" b="1" dirty="0" smtClean="0"/>
              <a:t>Section 3: </a:t>
            </a:r>
            <a:r>
              <a:rPr lang="en-US" b="1" u="sng" dirty="0" smtClean="0"/>
              <a:t>OVERALL PERFORMANCE RATING </a:t>
            </a:r>
            <a:r>
              <a:rPr lang="en-US" dirty="0" smtClean="0"/>
              <a:t> </a:t>
            </a:r>
            <a:endParaRPr lang="en-US" sz="1600" dirty="0" smtClean="0"/>
          </a:p>
          <a:p>
            <a:r>
              <a:rPr lang="en-US" sz="1600" dirty="0" smtClean="0"/>
              <a:t> </a:t>
            </a:r>
            <a:endParaRPr lang="en-US" sz="1600" dirty="0"/>
          </a:p>
        </p:txBody>
      </p:sp>
      <p:cxnSp>
        <p:nvCxnSpPr>
          <p:cNvPr id="13" name="Straight Arrow Connector 12"/>
          <p:cNvCxnSpPr/>
          <p:nvPr/>
        </p:nvCxnSpPr>
        <p:spPr>
          <a:xfrm flipH="1">
            <a:off x="3352800" y="2667000"/>
            <a:ext cx="597172"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24" name="Picture 23"/>
          <p:cNvPicPr>
            <a:picLocks noChangeAspect="1" noChangeArrowheads="1"/>
          </p:cNvPicPr>
          <p:nvPr/>
        </p:nvPicPr>
        <p:blipFill rotWithShape="1">
          <a:blip r:embed="rId3">
            <a:extLst>
              <a:ext uri="{28A0092B-C50C-407E-A947-70E740481C1C}">
                <a14:useLocalDpi xmlns:a14="http://schemas.microsoft.com/office/drawing/2010/main" val="0"/>
              </a:ext>
            </a:extLst>
          </a:blip>
          <a:srcRect l="5669" r="2984"/>
          <a:stretch/>
        </p:blipFill>
        <p:spPr bwMode="auto">
          <a:xfrm>
            <a:off x="685800" y="2514600"/>
            <a:ext cx="2495107" cy="2111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Group 2"/>
          <p:cNvGrpSpPr/>
          <p:nvPr/>
        </p:nvGrpSpPr>
        <p:grpSpPr>
          <a:xfrm>
            <a:off x="4343400" y="2590800"/>
            <a:ext cx="3810000" cy="1806562"/>
            <a:chOff x="4191000" y="2819400"/>
            <a:chExt cx="3810000" cy="1806562"/>
          </a:xfrm>
        </p:grpSpPr>
        <p:sp>
          <p:nvSpPr>
            <p:cNvPr id="2" name="Rectangle 1"/>
            <p:cNvSpPr/>
            <p:nvPr/>
          </p:nvSpPr>
          <p:spPr>
            <a:xfrm>
              <a:off x="4267200" y="2924293"/>
              <a:ext cx="3733800" cy="1569660"/>
            </a:xfrm>
            <a:prstGeom prst="rect">
              <a:avLst/>
            </a:prstGeom>
          </p:spPr>
          <p:txBody>
            <a:bodyPr wrap="square">
              <a:spAutoFit/>
            </a:bodyPr>
            <a:lstStyle/>
            <a:p>
              <a:r>
                <a:rPr lang="en-US" sz="1200" dirty="0">
                  <a:solidFill>
                    <a:srgbClr val="0000FF"/>
                  </a:solidFill>
                </a:rPr>
                <a:t>Supervisors should review the individual ratings, </a:t>
              </a:r>
            </a:p>
            <a:p>
              <a:r>
                <a:rPr lang="en-US" sz="1200" dirty="0">
                  <a:solidFill>
                    <a:srgbClr val="0000FF"/>
                  </a:solidFill>
                </a:rPr>
                <a:t>look at each Job Performance/Professional Competency, and determine the relative importance of each. Then decide what is a fair overall rating </a:t>
              </a:r>
            </a:p>
            <a:p>
              <a:endParaRPr lang="en-US" sz="1200" dirty="0">
                <a:solidFill>
                  <a:srgbClr val="0000FF"/>
                </a:solidFill>
              </a:endParaRPr>
            </a:p>
            <a:p>
              <a:r>
                <a:rPr lang="en-US" sz="1200" dirty="0">
                  <a:solidFill>
                    <a:srgbClr val="0000FF"/>
                  </a:solidFill>
                </a:rPr>
                <a:t>Supervisors should be prepared to discuss the reasons for the ratings and be able to justify the decision for the overall rating</a:t>
              </a:r>
              <a:endParaRPr lang="en-US" sz="1200" dirty="0">
                <a:solidFill>
                  <a:srgbClr val="0000FF"/>
                </a:solidFill>
              </a:endParaRPr>
            </a:p>
          </p:txBody>
        </p:sp>
        <p:sp>
          <p:nvSpPr>
            <p:cNvPr id="11" name="Folded Corner 10"/>
            <p:cNvSpPr/>
            <p:nvPr/>
          </p:nvSpPr>
          <p:spPr>
            <a:xfrm>
              <a:off x="4191000" y="2819400"/>
              <a:ext cx="3733800" cy="1806562"/>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432696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0AE6A28-64FB-4AF0-A84E-D703570B02F6}" type="slidenum">
              <a:rPr lang="en-US" smtClean="0"/>
              <a:t>23</a:t>
            </a:fld>
            <a:endParaRPr lang="en-US" dirty="0"/>
          </a:p>
        </p:txBody>
      </p:sp>
      <p:sp>
        <p:nvSpPr>
          <p:cNvPr id="4" name="Rectangle 3"/>
          <p:cNvSpPr/>
          <p:nvPr/>
        </p:nvSpPr>
        <p:spPr>
          <a:xfrm>
            <a:off x="914400" y="2209800"/>
            <a:ext cx="7086600" cy="707886"/>
          </a:xfrm>
          <a:prstGeom prst="rect">
            <a:avLst/>
          </a:prstGeom>
        </p:spPr>
        <p:txBody>
          <a:bodyPr wrap="square">
            <a:spAutoFit/>
          </a:bodyPr>
          <a:lstStyle/>
          <a:p>
            <a:pPr algn="ctr"/>
            <a:r>
              <a:rPr lang="en-US" sz="2000" dirty="0" smtClean="0">
                <a:solidFill>
                  <a:srgbClr val="FF0000"/>
                </a:solidFill>
              </a:rPr>
              <a:t>Call Employee Relations at 7-2554 </a:t>
            </a:r>
            <a:r>
              <a:rPr lang="en-US" sz="2000" b="1" u="sng" dirty="0" smtClean="0">
                <a:solidFill>
                  <a:srgbClr val="FF0000"/>
                </a:solidFill>
              </a:rPr>
              <a:t>before</a:t>
            </a:r>
            <a:r>
              <a:rPr lang="en-US" sz="2000" b="1" dirty="0" smtClean="0">
                <a:solidFill>
                  <a:srgbClr val="FF0000"/>
                </a:solidFill>
              </a:rPr>
              <a:t> </a:t>
            </a:r>
            <a:r>
              <a:rPr lang="en-US" sz="2000" dirty="0" smtClean="0">
                <a:solidFill>
                  <a:srgbClr val="FF0000"/>
                </a:solidFill>
              </a:rPr>
              <a:t>completing the process </a:t>
            </a:r>
            <a:endParaRPr lang="en-US" sz="2000" dirty="0" smtClean="0">
              <a:solidFill>
                <a:srgbClr val="FF0000"/>
              </a:solidFill>
            </a:endParaRPr>
          </a:p>
          <a:p>
            <a:pPr algn="ctr"/>
            <a:r>
              <a:rPr lang="en-US" sz="2000" dirty="0" smtClean="0">
                <a:solidFill>
                  <a:srgbClr val="FF0000"/>
                </a:solidFill>
              </a:rPr>
              <a:t> </a:t>
            </a:r>
            <a:r>
              <a:rPr lang="en-US" sz="1600" dirty="0" smtClean="0">
                <a:solidFill>
                  <a:srgbClr val="FF0000"/>
                </a:solidFill>
              </a:rPr>
              <a:t>***********************************</a:t>
            </a:r>
            <a:endParaRPr lang="en-US" sz="1600" dirty="0">
              <a:solidFill>
                <a:srgbClr val="FF0000"/>
              </a:solidFill>
            </a:endParaRPr>
          </a:p>
        </p:txBody>
      </p:sp>
      <p:sp>
        <p:nvSpPr>
          <p:cNvPr id="14" name="TextBox 13"/>
          <p:cNvSpPr txBox="1"/>
          <p:nvPr/>
        </p:nvSpPr>
        <p:spPr>
          <a:xfrm>
            <a:off x="1761130" y="762000"/>
            <a:ext cx="5347746" cy="1200329"/>
          </a:xfrm>
          <a:prstGeom prst="rect">
            <a:avLst/>
          </a:prstGeom>
          <a:noFill/>
        </p:spPr>
        <p:txBody>
          <a:bodyPr wrap="none" rtlCol="0">
            <a:spAutoFit/>
          </a:bodyPr>
          <a:lstStyle/>
          <a:p>
            <a:pPr algn="ctr"/>
            <a:r>
              <a:rPr lang="en-US" sz="2400" dirty="0" smtClean="0"/>
              <a:t>For an </a:t>
            </a:r>
            <a:r>
              <a:rPr lang="en-US" sz="2400" b="1" dirty="0" smtClean="0"/>
              <a:t>Overall Rating </a:t>
            </a:r>
          </a:p>
          <a:p>
            <a:pPr algn="ctr"/>
            <a:r>
              <a:rPr lang="en-US" sz="2400" dirty="0" smtClean="0"/>
              <a:t>of</a:t>
            </a:r>
          </a:p>
          <a:p>
            <a:pPr algn="ctr"/>
            <a:r>
              <a:rPr lang="en-US" sz="2400" b="1" dirty="0" smtClean="0"/>
              <a:t>Needs Improvement</a:t>
            </a:r>
            <a:r>
              <a:rPr lang="en-US" sz="2400" dirty="0" smtClean="0"/>
              <a:t> or </a:t>
            </a:r>
            <a:r>
              <a:rPr lang="en-US" sz="2400" b="1" dirty="0" smtClean="0"/>
              <a:t>Below Standards</a:t>
            </a:r>
            <a:endParaRPr lang="en-US" sz="2400" b="1" dirty="0"/>
          </a:p>
        </p:txBody>
      </p:sp>
      <p:sp>
        <p:nvSpPr>
          <p:cNvPr id="10" name="TextBox 9"/>
          <p:cNvSpPr txBox="1"/>
          <p:nvPr/>
        </p:nvSpPr>
        <p:spPr>
          <a:xfrm>
            <a:off x="990600" y="1836003"/>
            <a:ext cx="7262071" cy="307777"/>
          </a:xfrm>
          <a:prstGeom prst="rect">
            <a:avLst/>
          </a:prstGeom>
          <a:noFill/>
        </p:spPr>
        <p:txBody>
          <a:bodyPr wrap="square" rtlCol="0">
            <a:spAutoFit/>
          </a:bodyPr>
          <a:lstStyle/>
          <a:p>
            <a:pPr algn="ctr"/>
            <a:r>
              <a:rPr lang="en-US" sz="1400" dirty="0" smtClean="0">
                <a:solidFill>
                  <a:srgbClr val="0000FF"/>
                </a:solidFill>
              </a:rPr>
              <a:t>  </a:t>
            </a:r>
            <a:endParaRPr lang="en-US" sz="1400" dirty="0">
              <a:solidFill>
                <a:srgbClr val="0000FF"/>
              </a:solidFill>
            </a:endParaRPr>
          </a:p>
        </p:txBody>
      </p:sp>
      <p:sp>
        <p:nvSpPr>
          <p:cNvPr id="16" name="Folded Corner 15"/>
          <p:cNvSpPr/>
          <p:nvPr/>
        </p:nvSpPr>
        <p:spPr>
          <a:xfrm>
            <a:off x="3657599" y="3270902"/>
            <a:ext cx="4495801" cy="2139298"/>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p:nvPr/>
        </p:nvGrpSpPr>
        <p:grpSpPr>
          <a:xfrm>
            <a:off x="228600" y="3352800"/>
            <a:ext cx="2819400" cy="1885950"/>
            <a:chOff x="228600" y="4286250"/>
            <a:chExt cx="2819400" cy="188595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286250"/>
              <a:ext cx="216217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Oval 8"/>
            <p:cNvSpPr/>
            <p:nvPr/>
          </p:nvSpPr>
          <p:spPr>
            <a:xfrm>
              <a:off x="228600" y="5486400"/>
              <a:ext cx="28194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ectangle 1"/>
          <p:cNvSpPr/>
          <p:nvPr/>
        </p:nvSpPr>
        <p:spPr>
          <a:xfrm>
            <a:off x="3581400" y="3124200"/>
            <a:ext cx="4572000" cy="2123658"/>
          </a:xfrm>
          <a:prstGeom prst="rect">
            <a:avLst/>
          </a:prstGeom>
        </p:spPr>
        <p:txBody>
          <a:bodyPr>
            <a:spAutoFit/>
          </a:bodyPr>
          <a:lstStyle/>
          <a:p>
            <a:pPr algn="ctr"/>
            <a:endParaRPr lang="en-US" sz="1200" dirty="0">
              <a:solidFill>
                <a:srgbClr val="0000FF"/>
              </a:solidFill>
            </a:endParaRPr>
          </a:p>
          <a:p>
            <a:pPr algn="ctr"/>
            <a:endParaRPr lang="en-US" sz="1200" dirty="0">
              <a:solidFill>
                <a:srgbClr val="0000FF"/>
              </a:solidFill>
            </a:endParaRPr>
          </a:p>
          <a:p>
            <a:pPr algn="ctr"/>
            <a:r>
              <a:rPr lang="en-US" sz="1200" dirty="0">
                <a:solidFill>
                  <a:srgbClr val="0000FF"/>
                </a:solidFill>
              </a:rPr>
              <a:t>It is very important supervisors </a:t>
            </a:r>
            <a:r>
              <a:rPr lang="en-US" sz="1200" b="1" dirty="0">
                <a:solidFill>
                  <a:srgbClr val="0000FF"/>
                </a:solidFill>
              </a:rPr>
              <a:t>work with  Human Resources </a:t>
            </a:r>
            <a:r>
              <a:rPr lang="en-US" sz="1200" dirty="0">
                <a:solidFill>
                  <a:srgbClr val="0000FF"/>
                </a:solidFill>
              </a:rPr>
              <a:t>on a </a:t>
            </a:r>
            <a:r>
              <a:rPr lang="en-US" sz="1200" b="1" dirty="0">
                <a:solidFill>
                  <a:srgbClr val="0000FF"/>
                </a:solidFill>
              </a:rPr>
              <a:t>Needs Improvement or Below Standards appraisal</a:t>
            </a:r>
            <a:r>
              <a:rPr lang="en-US" sz="1200" dirty="0">
                <a:solidFill>
                  <a:srgbClr val="0000FF"/>
                </a:solidFill>
              </a:rPr>
              <a:t>. A special appraisal is always used as a follow-up to an overall rating of “Below Performance Standards”. The Employee Relations Services team in Human Resources will work closely with the supervisor in preparing a detailed addendum to the appraisal and to establish a plan of action for correcting performance issues. </a:t>
            </a:r>
          </a:p>
          <a:p>
            <a:pPr algn="ctr"/>
            <a:r>
              <a:rPr lang="en-US" sz="1200" dirty="0">
                <a:solidFill>
                  <a:srgbClr val="0000FF"/>
                </a:solidFill>
              </a:rPr>
              <a:t>A follow up special appraisal should be completed 60 days from the date the “Below Standards” appraisal was issued</a:t>
            </a:r>
            <a:endParaRPr lang="en-US" sz="1200" dirty="0">
              <a:solidFill>
                <a:srgbClr val="0000FF"/>
              </a:solidFill>
            </a:endParaRPr>
          </a:p>
        </p:txBody>
      </p:sp>
    </p:spTree>
    <p:extLst>
      <p:ext uri="{BB962C8B-B14F-4D97-AF65-F5344CB8AC3E}">
        <p14:creationId xmlns:p14="http://schemas.microsoft.com/office/powerpoint/2010/main" val="24821343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b="7739"/>
          <a:stretch/>
        </p:blipFill>
        <p:spPr bwMode="auto">
          <a:xfrm>
            <a:off x="3429000" y="838200"/>
            <a:ext cx="4876801" cy="5360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E0AE6A28-64FB-4AF0-A84E-D703570B02F6}" type="slidenum">
              <a:rPr lang="en-US" smtClean="0"/>
              <a:t>24</a:t>
            </a:fld>
            <a:endParaRPr lang="en-US" dirty="0"/>
          </a:p>
        </p:txBody>
      </p:sp>
      <p:sp>
        <p:nvSpPr>
          <p:cNvPr id="4" name="TextBox 3"/>
          <p:cNvSpPr txBox="1"/>
          <p:nvPr/>
        </p:nvSpPr>
        <p:spPr>
          <a:xfrm rot="20628360">
            <a:off x="-249172" y="509693"/>
            <a:ext cx="3077708" cy="646331"/>
          </a:xfrm>
          <a:prstGeom prst="rect">
            <a:avLst/>
          </a:prstGeom>
          <a:noFill/>
        </p:spPr>
        <p:txBody>
          <a:bodyPr wrap="square" rtlCol="0">
            <a:spAutoFit/>
          </a:bodyPr>
          <a:lstStyle/>
          <a:p>
            <a:pPr algn="ctr"/>
            <a:r>
              <a:rPr lang="en-US" b="1" dirty="0" smtClean="0">
                <a:solidFill>
                  <a:srgbClr val="FF0000"/>
                </a:solidFill>
              </a:rPr>
              <a:t>New forms available</a:t>
            </a:r>
          </a:p>
          <a:p>
            <a:pPr algn="ctr"/>
            <a:r>
              <a:rPr lang="en-US" b="1" dirty="0" smtClean="0">
                <a:solidFill>
                  <a:srgbClr val="FF0000"/>
                </a:solidFill>
              </a:rPr>
              <a:t>January 2013</a:t>
            </a:r>
          </a:p>
        </p:txBody>
      </p:sp>
      <p:sp>
        <p:nvSpPr>
          <p:cNvPr id="14" name="Folded Corner 13"/>
          <p:cNvSpPr/>
          <p:nvPr/>
        </p:nvSpPr>
        <p:spPr>
          <a:xfrm>
            <a:off x="304800" y="2286000"/>
            <a:ext cx="2590799" cy="25908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81000" y="3415605"/>
            <a:ext cx="2438400" cy="1384995"/>
          </a:xfrm>
          <a:prstGeom prst="rect">
            <a:avLst/>
          </a:prstGeom>
        </p:spPr>
        <p:txBody>
          <a:bodyPr wrap="square">
            <a:spAutoFit/>
          </a:bodyPr>
          <a:lstStyle/>
          <a:p>
            <a:pPr algn="ctr"/>
            <a:endParaRPr lang="en-US" sz="1200" dirty="0">
              <a:ln>
                <a:solidFill>
                  <a:schemeClr val="bg1"/>
                </a:solidFill>
              </a:ln>
              <a:solidFill>
                <a:srgbClr val="0000FF"/>
              </a:solidFill>
            </a:endParaRPr>
          </a:p>
          <a:p>
            <a:pPr algn="ctr"/>
            <a:r>
              <a:rPr lang="en-US" sz="1200" dirty="0">
                <a:solidFill>
                  <a:srgbClr val="0000FF"/>
                </a:solidFill>
              </a:rPr>
              <a:t>If you would like more information on </a:t>
            </a:r>
            <a:r>
              <a:rPr lang="en-US" sz="1200" b="1" dirty="0">
                <a:solidFill>
                  <a:srgbClr val="0000FF"/>
                </a:solidFill>
              </a:rPr>
              <a:t>Performance Management, </a:t>
            </a:r>
            <a:r>
              <a:rPr lang="en-US" sz="1200" dirty="0">
                <a:solidFill>
                  <a:srgbClr val="0000FF"/>
                </a:solidFill>
              </a:rPr>
              <a:t>please also visit the Performance Management Philosophy section, and watch for upcoming training sessions in March 2013 </a:t>
            </a:r>
            <a:endParaRPr lang="en-US" sz="1200" dirty="0"/>
          </a:p>
        </p:txBody>
      </p:sp>
      <p:sp>
        <p:nvSpPr>
          <p:cNvPr id="5" name="Rectangle 4"/>
          <p:cNvSpPr/>
          <p:nvPr/>
        </p:nvSpPr>
        <p:spPr>
          <a:xfrm>
            <a:off x="533400" y="2381071"/>
            <a:ext cx="2057400" cy="1200329"/>
          </a:xfrm>
          <a:prstGeom prst="rect">
            <a:avLst/>
          </a:prstGeom>
        </p:spPr>
        <p:txBody>
          <a:bodyPr wrap="square">
            <a:spAutoFit/>
          </a:bodyPr>
          <a:lstStyle/>
          <a:p>
            <a:pPr algn="ctr"/>
            <a:r>
              <a:rPr lang="en-US" sz="1200" dirty="0">
                <a:solidFill>
                  <a:srgbClr val="0000FF"/>
                </a:solidFill>
              </a:rPr>
              <a:t>Both the previous version and the new version will be available online, January 2013.  </a:t>
            </a:r>
            <a:r>
              <a:rPr lang="en-US" sz="1200" b="1" dirty="0">
                <a:solidFill>
                  <a:srgbClr val="0000FF"/>
                </a:solidFill>
              </a:rPr>
              <a:t>Old forms </a:t>
            </a:r>
            <a:r>
              <a:rPr lang="en-US" sz="1200" dirty="0">
                <a:solidFill>
                  <a:srgbClr val="0000FF"/>
                </a:solidFill>
              </a:rPr>
              <a:t>will be </a:t>
            </a:r>
            <a:r>
              <a:rPr lang="en-US" sz="1200" b="1" dirty="0">
                <a:solidFill>
                  <a:srgbClr val="0000FF"/>
                </a:solidFill>
              </a:rPr>
              <a:t>removed</a:t>
            </a:r>
            <a:r>
              <a:rPr lang="en-US" sz="1200" dirty="0">
                <a:solidFill>
                  <a:srgbClr val="0000FF"/>
                </a:solidFill>
              </a:rPr>
              <a:t> from the website on </a:t>
            </a:r>
            <a:r>
              <a:rPr lang="en-US" sz="1200" b="1" dirty="0">
                <a:solidFill>
                  <a:srgbClr val="0000FF"/>
                </a:solidFill>
              </a:rPr>
              <a:t>March 1, 2013 </a:t>
            </a:r>
            <a:endParaRPr lang="en-US" sz="1200" b="1" dirty="0">
              <a:solidFill>
                <a:srgbClr val="0000FF"/>
              </a:solidFill>
            </a:endParaRPr>
          </a:p>
        </p:txBody>
      </p:sp>
    </p:spTree>
    <p:extLst>
      <p:ext uri="{BB962C8B-B14F-4D97-AF65-F5344CB8AC3E}">
        <p14:creationId xmlns:p14="http://schemas.microsoft.com/office/powerpoint/2010/main" val="7831096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6553200" y="6346646"/>
            <a:ext cx="2133600" cy="365125"/>
          </a:xfrm>
        </p:spPr>
        <p:txBody>
          <a:bodyPr/>
          <a:lstStyle/>
          <a:p>
            <a:fld id="{E0AE6A28-64FB-4AF0-A84E-D703570B02F6}" type="slidenum">
              <a:rPr lang="en-US" smtClean="0"/>
              <a:t>25</a:t>
            </a:fld>
            <a:endParaRPr lang="en-US" dirty="0"/>
          </a:p>
        </p:txBody>
      </p:sp>
      <p:sp>
        <p:nvSpPr>
          <p:cNvPr id="4" name="TextBox 3"/>
          <p:cNvSpPr txBox="1"/>
          <p:nvPr/>
        </p:nvSpPr>
        <p:spPr>
          <a:xfrm>
            <a:off x="4800600" y="2895600"/>
            <a:ext cx="4114800" cy="1957459"/>
          </a:xfrm>
          <a:prstGeom prst="rect">
            <a:avLst/>
          </a:prstGeom>
          <a:noFill/>
        </p:spPr>
        <p:txBody>
          <a:bodyPr wrap="square" rtlCol="0">
            <a:spAutoFit/>
          </a:bodyPr>
          <a:lstStyle/>
          <a:p>
            <a:r>
              <a:rPr lang="en-US" b="1" i="1" dirty="0"/>
              <a:t/>
            </a:r>
            <a:br>
              <a:rPr lang="en-US" b="1" i="1" dirty="0"/>
            </a:br>
            <a:r>
              <a:rPr lang="en-US" sz="1600" b="1" i="1" dirty="0" smtClean="0"/>
              <a:t>Nancy </a:t>
            </a:r>
            <a:r>
              <a:rPr lang="en-US" sz="1600" b="1" i="1" dirty="0"/>
              <a:t>Vincenty, Broward HR Manager</a:t>
            </a:r>
            <a:br>
              <a:rPr lang="en-US" sz="1600" b="1" i="1" dirty="0"/>
            </a:br>
            <a:r>
              <a:rPr lang="en-US" sz="1600" b="1" i="1" dirty="0"/>
              <a:t>Davie: 954 236-1245</a:t>
            </a:r>
            <a:br>
              <a:rPr lang="en-US" sz="1600" b="1" i="1" dirty="0"/>
            </a:br>
            <a:r>
              <a:rPr lang="en-US" sz="1600" b="1" i="1" dirty="0"/>
              <a:t>Fort Lauderdale: 954 762-5686</a:t>
            </a:r>
            <a:br>
              <a:rPr lang="en-US" sz="1600" b="1" i="1" dirty="0"/>
            </a:br>
            <a:r>
              <a:rPr lang="en-US" sz="1600" b="1" i="1" u="sng" dirty="0">
                <a:hlinkClick r:id="rId3"/>
              </a:rPr>
              <a:t>nvincen6@fau.edu </a:t>
            </a:r>
            <a:endParaRPr lang="en-US" sz="1600" b="1" i="1" dirty="0"/>
          </a:p>
          <a:p>
            <a:pPr>
              <a:lnSpc>
                <a:spcPct val="80000"/>
              </a:lnSpc>
              <a:defRPr/>
            </a:pPr>
            <a:r>
              <a:rPr lang="en-US" sz="2000" dirty="0"/>
              <a:t>	</a:t>
            </a:r>
            <a:endParaRPr lang="en-US" sz="2000" dirty="0" smtClean="0"/>
          </a:p>
          <a:p>
            <a:endParaRPr lang="en-US" sz="2000" dirty="0"/>
          </a:p>
        </p:txBody>
      </p:sp>
      <p:sp>
        <p:nvSpPr>
          <p:cNvPr id="5" name="Rectangle 4"/>
          <p:cNvSpPr/>
          <p:nvPr/>
        </p:nvSpPr>
        <p:spPr>
          <a:xfrm>
            <a:off x="2895600" y="1219200"/>
            <a:ext cx="3437038" cy="830997"/>
          </a:xfrm>
          <a:prstGeom prst="rect">
            <a:avLst/>
          </a:prstGeom>
        </p:spPr>
        <p:txBody>
          <a:bodyPr wrap="square">
            <a:spAutoFit/>
          </a:bodyPr>
          <a:lstStyle/>
          <a:p>
            <a:r>
              <a:rPr lang="en-US" sz="4800" dirty="0"/>
              <a:t>Questions?</a:t>
            </a:r>
          </a:p>
        </p:txBody>
      </p:sp>
      <p:sp>
        <p:nvSpPr>
          <p:cNvPr id="7" name="TextBox 6"/>
          <p:cNvSpPr txBox="1"/>
          <p:nvPr/>
        </p:nvSpPr>
        <p:spPr>
          <a:xfrm>
            <a:off x="433114" y="3204626"/>
            <a:ext cx="5635582" cy="3354765"/>
          </a:xfrm>
          <a:prstGeom prst="rect">
            <a:avLst/>
          </a:prstGeom>
          <a:noFill/>
        </p:spPr>
        <p:txBody>
          <a:bodyPr wrap="none" rtlCol="0">
            <a:spAutoFit/>
          </a:bodyPr>
          <a:lstStyle/>
          <a:p>
            <a:pPr lvl="1"/>
            <a:r>
              <a:rPr lang="en-US" sz="1600" b="1" i="1" dirty="0"/>
              <a:t>Donna Newman, Employee Relations </a:t>
            </a:r>
          </a:p>
          <a:p>
            <a:pPr lvl="1"/>
            <a:r>
              <a:rPr lang="en-US" sz="1600" b="1" i="1" dirty="0"/>
              <a:t>&amp; Development Manager</a:t>
            </a:r>
            <a:br>
              <a:rPr lang="en-US" sz="1600" b="1" i="1" dirty="0"/>
            </a:br>
            <a:r>
              <a:rPr lang="en-US" sz="1600" b="1" i="1" dirty="0"/>
              <a:t>561 297-2554</a:t>
            </a:r>
          </a:p>
          <a:p>
            <a:pPr lvl="1"/>
            <a:r>
              <a:rPr lang="en-US" sz="1600" b="1" i="1" u="sng" dirty="0" smtClean="0">
                <a:hlinkClick r:id="rId4"/>
              </a:rPr>
              <a:t>newmand@fau.edu</a:t>
            </a:r>
            <a:endParaRPr lang="en-US" sz="1600" b="1" i="1" u="sng" dirty="0" smtClean="0"/>
          </a:p>
          <a:p>
            <a:pPr lvl="1"/>
            <a:endParaRPr lang="en-US" sz="1600" b="1" i="1" u="sng" dirty="0" smtClean="0"/>
          </a:p>
          <a:p>
            <a:endParaRPr lang="en-US" sz="1600" b="1" i="1" u="sng" dirty="0"/>
          </a:p>
          <a:p>
            <a:endParaRPr lang="en-US" sz="1600" b="1" i="1" u="sng" dirty="0" smtClean="0"/>
          </a:p>
          <a:p>
            <a:endParaRPr lang="en-US" sz="1600" b="1" i="1" u="sng" dirty="0" smtClean="0"/>
          </a:p>
          <a:p>
            <a:pPr lvl="6"/>
            <a:r>
              <a:rPr lang="en-US" sz="1600" b="1" i="1" dirty="0" smtClean="0"/>
              <a:t>Robin </a:t>
            </a:r>
            <a:r>
              <a:rPr lang="en-US" sz="1600" b="1" i="1" dirty="0"/>
              <a:t>Kabat, Associate Director</a:t>
            </a:r>
            <a:br>
              <a:rPr lang="en-US" sz="1600" b="1" i="1" dirty="0"/>
            </a:br>
            <a:r>
              <a:rPr lang="en-US" sz="1600" b="1" i="1" dirty="0"/>
              <a:t>561 297-3072</a:t>
            </a:r>
            <a:br>
              <a:rPr lang="en-US" sz="1600" b="1" i="1" dirty="0"/>
            </a:br>
            <a:r>
              <a:rPr lang="en-US" sz="1600" b="1" i="1" u="sng" dirty="0">
                <a:hlinkClick r:id="rId5"/>
              </a:rPr>
              <a:t>kabat@fau.edu </a:t>
            </a:r>
            <a:endParaRPr lang="en-US" sz="1600" b="1" i="1" dirty="0"/>
          </a:p>
          <a:p>
            <a:endParaRPr lang="en-US" b="1" i="1" dirty="0"/>
          </a:p>
          <a:p>
            <a:endParaRPr lang="en-US" dirty="0"/>
          </a:p>
        </p:txBody>
      </p:sp>
    </p:spTree>
    <p:extLst>
      <p:ext uri="{BB962C8B-B14F-4D97-AF65-F5344CB8AC3E}">
        <p14:creationId xmlns:p14="http://schemas.microsoft.com/office/powerpoint/2010/main" val="1282539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098938150"/>
              </p:ext>
            </p:extLst>
          </p:nvPr>
        </p:nvGraphicFramePr>
        <p:xfrm>
          <a:off x="318654" y="2672715"/>
          <a:ext cx="8604993" cy="9848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E0AE6A28-64FB-4AF0-A84E-D703570B02F6}" type="slidenum">
              <a:rPr lang="en-US" smtClean="0"/>
              <a:t>3</a:t>
            </a:fld>
            <a:endParaRPr lang="en-US" dirty="0"/>
          </a:p>
        </p:txBody>
      </p:sp>
    </p:spTree>
    <p:extLst>
      <p:ext uri="{BB962C8B-B14F-4D97-AF65-F5344CB8AC3E}">
        <p14:creationId xmlns:p14="http://schemas.microsoft.com/office/powerpoint/2010/main" val="31572635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idx="1"/>
          </p:nvPr>
        </p:nvSpPr>
        <p:spPr>
          <a:xfrm>
            <a:off x="1598612" y="2057400"/>
            <a:ext cx="4040188" cy="639762"/>
          </a:xfrm>
        </p:spPr>
        <p:txBody>
          <a:bodyPr>
            <a:normAutofit/>
          </a:bodyPr>
          <a:lstStyle/>
          <a:p>
            <a:r>
              <a:rPr lang="en-US" sz="2800" dirty="0" smtClean="0">
                <a:solidFill>
                  <a:srgbClr val="FF0000"/>
                </a:solidFill>
              </a:rPr>
              <a:t>Old</a:t>
            </a:r>
            <a:endParaRPr lang="en-US" sz="2800" dirty="0">
              <a:solidFill>
                <a:srgbClr val="FF0000"/>
              </a:solidFill>
            </a:endParaRPr>
          </a:p>
        </p:txBody>
      </p:sp>
      <p:sp>
        <p:nvSpPr>
          <p:cNvPr id="7" name="Slide Number Placeholder 6"/>
          <p:cNvSpPr>
            <a:spLocks noGrp="1"/>
          </p:cNvSpPr>
          <p:nvPr>
            <p:ph type="sldNum" sz="quarter" idx="12"/>
          </p:nvPr>
        </p:nvSpPr>
        <p:spPr>
          <a:xfrm>
            <a:off x="6858000" y="6416675"/>
            <a:ext cx="2133600" cy="365125"/>
          </a:xfrm>
        </p:spPr>
        <p:txBody>
          <a:bodyPr/>
          <a:lstStyle/>
          <a:p>
            <a:fld id="{E0AE6A28-64FB-4AF0-A84E-D703570B02F6}" type="slidenum">
              <a:rPr lang="en-US" smtClean="0"/>
              <a:t>4</a:t>
            </a:fld>
            <a:endParaRPr lang="en-US" dirty="0"/>
          </a:p>
        </p:txBody>
      </p:sp>
      <p:sp>
        <p:nvSpPr>
          <p:cNvPr id="24" name="Text Placeholder 9"/>
          <p:cNvSpPr>
            <a:spLocks noGrp="1"/>
          </p:cNvSpPr>
          <p:nvPr>
            <p:ph type="body" idx="1"/>
          </p:nvPr>
        </p:nvSpPr>
        <p:spPr>
          <a:xfrm>
            <a:off x="6246812" y="2106260"/>
            <a:ext cx="4040188" cy="639762"/>
          </a:xfrm>
        </p:spPr>
        <p:txBody>
          <a:bodyPr>
            <a:normAutofit/>
          </a:bodyPr>
          <a:lstStyle/>
          <a:p>
            <a:r>
              <a:rPr lang="en-US" sz="2800" dirty="0" smtClean="0">
                <a:solidFill>
                  <a:srgbClr val="FF0000"/>
                </a:solidFill>
              </a:rPr>
              <a:t>New</a:t>
            </a:r>
            <a:endParaRPr lang="en-US" sz="2800" dirty="0">
              <a:solidFill>
                <a:srgbClr val="FF0000"/>
              </a:solidFill>
            </a:endParaRPr>
          </a:p>
        </p:txBody>
      </p:sp>
      <p:grpSp>
        <p:nvGrpSpPr>
          <p:cNvPr id="23" name="Group 22"/>
          <p:cNvGrpSpPr/>
          <p:nvPr/>
        </p:nvGrpSpPr>
        <p:grpSpPr>
          <a:xfrm>
            <a:off x="245684" y="2895601"/>
            <a:ext cx="4021516" cy="2156946"/>
            <a:chOff x="3505200" y="5183728"/>
            <a:chExt cx="1550271" cy="1615559"/>
          </a:xfrm>
        </p:grpSpPr>
        <p:grpSp>
          <p:nvGrpSpPr>
            <p:cNvPr id="27" name="Group 26"/>
            <p:cNvGrpSpPr/>
            <p:nvPr/>
          </p:nvGrpSpPr>
          <p:grpSpPr>
            <a:xfrm>
              <a:off x="3505200" y="5183728"/>
              <a:ext cx="1449604" cy="1598072"/>
              <a:chOff x="0" y="306"/>
              <a:chExt cx="1152569" cy="1197136"/>
            </a:xfrm>
          </p:grpSpPr>
          <p:sp>
            <p:nvSpPr>
              <p:cNvPr id="30" name="Rounded Rectangle 29"/>
              <p:cNvSpPr/>
              <p:nvPr/>
            </p:nvSpPr>
            <p:spPr>
              <a:xfrm>
                <a:off x="0" y="306"/>
                <a:ext cx="1152569" cy="1197136"/>
              </a:xfrm>
              <a:prstGeom prst="roundRect">
                <a:avLst/>
              </a:prstGeom>
            </p:spPr>
            <p:style>
              <a:lnRef idx="0">
                <a:schemeClr val="accent1"/>
              </a:lnRef>
              <a:fillRef idx="3">
                <a:schemeClr val="accent1"/>
              </a:fillRef>
              <a:effectRef idx="3">
                <a:schemeClr val="accent1"/>
              </a:effectRef>
              <a:fontRef idx="minor">
                <a:schemeClr val="lt1"/>
              </a:fontRef>
            </p:style>
          </p:sp>
          <p:sp>
            <p:nvSpPr>
              <p:cNvPr id="31" name="Rounded Rectangle 4"/>
              <p:cNvSpPr/>
              <p:nvPr/>
            </p:nvSpPr>
            <p:spPr>
              <a:xfrm>
                <a:off x="74033" y="56570"/>
                <a:ext cx="1040041" cy="1084608"/>
              </a:xfrm>
              <a:prstGeom prst="rect">
                <a:avLst/>
              </a:prstGeom>
            </p:spPr>
            <p:style>
              <a:lnRef idx="0">
                <a:schemeClr val="accent1"/>
              </a:lnRef>
              <a:fillRef idx="3">
                <a:schemeClr val="accent1"/>
              </a:fillRef>
              <a:effectRef idx="3">
                <a:schemeClr val="accent1"/>
              </a:effectRef>
              <a:fontRef idx="minor">
                <a:schemeClr val="lt1"/>
              </a:fontRef>
            </p:style>
            <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endParaRPr lang="en-US" sz="2800" kern="1200"/>
              </a:p>
            </p:txBody>
          </p:sp>
        </p:grpSp>
        <p:sp>
          <p:nvSpPr>
            <p:cNvPr id="29" name="TextBox 28"/>
            <p:cNvSpPr txBox="1"/>
            <p:nvPr/>
          </p:nvSpPr>
          <p:spPr>
            <a:xfrm>
              <a:off x="3571887" y="5254766"/>
              <a:ext cx="1483584" cy="1544521"/>
            </a:xfrm>
            <a:prstGeom prst="rect">
              <a:avLst/>
            </a:prstGeom>
            <a:noFill/>
          </p:spPr>
          <p:txBody>
            <a:bodyPr wrap="square" rtlCol="0">
              <a:spAutoFit/>
            </a:bodyPr>
            <a:lstStyle/>
            <a:p>
              <a:pPr marL="285750" indent="-285750">
                <a:buFont typeface="Arial" pitchFamily="34" charset="0"/>
                <a:buChar char="•"/>
              </a:pPr>
              <a:endParaRPr lang="en-US" sz="1400" b="1" dirty="0" smtClean="0">
                <a:solidFill>
                  <a:schemeClr val="bg1"/>
                </a:solidFill>
              </a:endParaRPr>
            </a:p>
            <a:p>
              <a:pPr marL="285750" indent="-285750">
                <a:lnSpc>
                  <a:spcPct val="150000"/>
                </a:lnSpc>
                <a:buFont typeface="Arial" pitchFamily="34" charset="0"/>
                <a:buChar char="•"/>
              </a:pPr>
              <a:r>
                <a:rPr lang="en-US" sz="1400" b="1" dirty="0" smtClean="0">
                  <a:solidFill>
                    <a:schemeClr val="bg1"/>
                  </a:solidFill>
                </a:rPr>
                <a:t>Unstructured  Format</a:t>
              </a:r>
            </a:p>
            <a:p>
              <a:pPr marL="285750" indent="-285750">
                <a:lnSpc>
                  <a:spcPct val="150000"/>
                </a:lnSpc>
                <a:buFont typeface="Arial" pitchFamily="34" charset="0"/>
                <a:buChar char="•"/>
              </a:pPr>
              <a:r>
                <a:rPr lang="en-US" sz="1400" b="1" dirty="0">
                  <a:solidFill>
                    <a:schemeClr val="bg1"/>
                  </a:solidFill>
                </a:rPr>
                <a:t>Narrative </a:t>
              </a:r>
              <a:r>
                <a:rPr lang="en-US" sz="1400" b="1" dirty="0" smtClean="0">
                  <a:solidFill>
                    <a:schemeClr val="bg1"/>
                  </a:solidFill>
                </a:rPr>
                <a:t> </a:t>
              </a:r>
              <a:endParaRPr lang="en-US" sz="1400" b="1" dirty="0">
                <a:solidFill>
                  <a:schemeClr val="bg1"/>
                </a:solidFill>
              </a:endParaRPr>
            </a:p>
            <a:p>
              <a:pPr marL="285750" indent="-285750">
                <a:lnSpc>
                  <a:spcPct val="200000"/>
                </a:lnSpc>
                <a:buFont typeface="Arial" pitchFamily="34" charset="0"/>
                <a:buChar char="•"/>
              </a:pPr>
              <a:r>
                <a:rPr lang="en-US" sz="1400" b="1" dirty="0" smtClean="0">
                  <a:solidFill>
                    <a:schemeClr val="bg1"/>
                  </a:solidFill>
                </a:rPr>
                <a:t>Cover Sheet</a:t>
              </a:r>
            </a:p>
            <a:p>
              <a:pPr marL="285750" indent="-285750">
                <a:buFont typeface="Arial" pitchFamily="34" charset="0"/>
                <a:buChar char="•"/>
              </a:pPr>
              <a:r>
                <a:rPr lang="en-US" sz="1400" b="1" dirty="0" smtClean="0">
                  <a:solidFill>
                    <a:schemeClr val="bg1"/>
                  </a:solidFill>
                </a:rPr>
                <a:t>Employee Submits </a:t>
              </a:r>
              <a:r>
                <a:rPr lang="en-US" sz="1400" b="1" dirty="0">
                  <a:solidFill>
                    <a:schemeClr val="bg1"/>
                  </a:solidFill>
                </a:rPr>
                <a:t>a </a:t>
              </a:r>
              <a:r>
                <a:rPr lang="en-US" sz="1400" b="1" dirty="0" smtClean="0">
                  <a:solidFill>
                    <a:schemeClr val="bg1"/>
                  </a:solidFill>
                </a:rPr>
                <a:t>Summary </a:t>
              </a:r>
              <a:r>
                <a:rPr lang="en-US" sz="1400" b="1" dirty="0">
                  <a:solidFill>
                    <a:schemeClr val="bg1"/>
                  </a:solidFill>
                </a:rPr>
                <a:t>of </a:t>
              </a:r>
            </a:p>
            <a:p>
              <a:r>
                <a:rPr lang="en-US" sz="1400" b="1" dirty="0" smtClean="0">
                  <a:solidFill>
                    <a:schemeClr val="bg1"/>
                  </a:solidFill>
                </a:rPr>
                <a:t>        Accomplishments</a:t>
              </a:r>
              <a:endParaRPr lang="en-US" sz="1600" b="1" dirty="0" smtClean="0">
                <a:solidFill>
                  <a:schemeClr val="bg1"/>
                </a:solidFill>
              </a:endParaRPr>
            </a:p>
            <a:p>
              <a:endParaRPr lang="en-US" sz="1600" b="1" dirty="0">
                <a:solidFill>
                  <a:schemeClr val="bg1"/>
                </a:solidFill>
              </a:endParaRPr>
            </a:p>
          </p:txBody>
        </p:sp>
      </p:grpSp>
      <p:grpSp>
        <p:nvGrpSpPr>
          <p:cNvPr id="44" name="Group 43"/>
          <p:cNvGrpSpPr/>
          <p:nvPr/>
        </p:nvGrpSpPr>
        <p:grpSpPr>
          <a:xfrm>
            <a:off x="5181600" y="2819401"/>
            <a:ext cx="3695700" cy="2286000"/>
            <a:chOff x="3505200" y="5173527"/>
            <a:chExt cx="1449604" cy="1608273"/>
          </a:xfrm>
        </p:grpSpPr>
        <p:grpSp>
          <p:nvGrpSpPr>
            <p:cNvPr id="45" name="Group 44"/>
            <p:cNvGrpSpPr/>
            <p:nvPr/>
          </p:nvGrpSpPr>
          <p:grpSpPr>
            <a:xfrm>
              <a:off x="3505200" y="5183728"/>
              <a:ext cx="1449604" cy="1598072"/>
              <a:chOff x="0" y="306"/>
              <a:chExt cx="1152569" cy="1197136"/>
            </a:xfrm>
          </p:grpSpPr>
          <p:sp>
            <p:nvSpPr>
              <p:cNvPr id="47" name="Rounded Rectangle 46"/>
              <p:cNvSpPr/>
              <p:nvPr/>
            </p:nvSpPr>
            <p:spPr>
              <a:xfrm>
                <a:off x="0" y="306"/>
                <a:ext cx="1152569" cy="1197136"/>
              </a:xfrm>
              <a:prstGeom prst="roundRect">
                <a:avLst/>
              </a:prstGeom>
            </p:spPr>
            <p:style>
              <a:lnRef idx="0">
                <a:schemeClr val="accent1"/>
              </a:lnRef>
              <a:fillRef idx="3">
                <a:schemeClr val="accent1"/>
              </a:fillRef>
              <a:effectRef idx="3">
                <a:schemeClr val="accent1"/>
              </a:effectRef>
              <a:fontRef idx="minor">
                <a:schemeClr val="lt1"/>
              </a:fontRef>
            </p:style>
          </p:sp>
          <p:sp>
            <p:nvSpPr>
              <p:cNvPr id="48" name="Rounded Rectangle 4"/>
              <p:cNvSpPr/>
              <p:nvPr/>
            </p:nvSpPr>
            <p:spPr>
              <a:xfrm>
                <a:off x="52389" y="56570"/>
                <a:ext cx="1040041" cy="1084608"/>
              </a:xfrm>
              <a:prstGeom prst="rect">
                <a:avLst/>
              </a:prstGeom>
            </p:spPr>
            <p:style>
              <a:lnRef idx="0">
                <a:schemeClr val="accent1"/>
              </a:lnRef>
              <a:fillRef idx="3">
                <a:schemeClr val="accent1"/>
              </a:fillRef>
              <a:effectRef idx="3">
                <a:schemeClr val="accent1"/>
              </a:effectRef>
              <a:fontRef idx="minor">
                <a:schemeClr val="lt1"/>
              </a:fontRef>
            </p:style>
            <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endParaRPr lang="en-US" sz="2800" kern="1200"/>
              </a:p>
            </p:txBody>
          </p:sp>
        </p:grpSp>
        <p:sp>
          <p:nvSpPr>
            <p:cNvPr id="46" name="TextBox 45"/>
            <p:cNvSpPr txBox="1"/>
            <p:nvPr/>
          </p:nvSpPr>
          <p:spPr>
            <a:xfrm>
              <a:off x="3568835" y="5173527"/>
              <a:ext cx="1353024" cy="1569846"/>
            </a:xfrm>
            <a:prstGeom prst="rect">
              <a:avLst/>
            </a:prstGeom>
            <a:noFill/>
          </p:spPr>
          <p:txBody>
            <a:bodyPr wrap="square" rtlCol="0">
              <a:spAutoFit/>
            </a:bodyPr>
            <a:lstStyle/>
            <a:p>
              <a:pPr marL="285750" indent="-285750">
                <a:lnSpc>
                  <a:spcPct val="150000"/>
                </a:lnSpc>
                <a:buFont typeface="Arial" pitchFamily="34" charset="0"/>
                <a:buChar char="•"/>
              </a:pPr>
              <a:endParaRPr lang="en-US" sz="1200" b="1" dirty="0" smtClean="0">
                <a:solidFill>
                  <a:schemeClr val="bg1"/>
                </a:solidFill>
              </a:endParaRPr>
            </a:p>
            <a:p>
              <a:pPr marL="285750" indent="-285750">
                <a:lnSpc>
                  <a:spcPct val="150000"/>
                </a:lnSpc>
                <a:buFont typeface="Arial" pitchFamily="34" charset="0"/>
                <a:buChar char="•"/>
              </a:pPr>
              <a:r>
                <a:rPr lang="en-US" sz="1400" b="1" dirty="0" smtClean="0">
                  <a:solidFill>
                    <a:schemeClr val="bg1"/>
                  </a:solidFill>
                </a:rPr>
                <a:t>Structured </a:t>
              </a:r>
              <a:r>
                <a:rPr lang="en-US" sz="1400" b="1" dirty="0">
                  <a:solidFill>
                    <a:schemeClr val="bg1"/>
                  </a:solidFill>
                </a:rPr>
                <a:t>Format </a:t>
              </a:r>
            </a:p>
            <a:p>
              <a:pPr marL="285750" indent="-285750">
                <a:buFont typeface="Arial" pitchFamily="34" charset="0"/>
                <a:buChar char="•"/>
              </a:pPr>
              <a:r>
                <a:rPr lang="en-US" sz="1400" b="1" dirty="0" smtClean="0">
                  <a:solidFill>
                    <a:schemeClr val="bg1"/>
                  </a:solidFill>
                </a:rPr>
                <a:t>Document Addresses 6 Specific Categories</a:t>
              </a:r>
              <a:endParaRPr lang="en-US" sz="1400" b="1" dirty="0">
                <a:solidFill>
                  <a:schemeClr val="bg1"/>
                </a:solidFill>
              </a:endParaRPr>
            </a:p>
            <a:p>
              <a:pPr marL="285750" indent="-285750">
                <a:lnSpc>
                  <a:spcPct val="150000"/>
                </a:lnSpc>
                <a:buFont typeface="Arial" pitchFamily="34" charset="0"/>
                <a:buChar char="•"/>
              </a:pPr>
              <a:r>
                <a:rPr lang="en-US" sz="1400" b="1" dirty="0" smtClean="0">
                  <a:solidFill>
                    <a:schemeClr val="bg1"/>
                  </a:solidFill>
                </a:rPr>
                <a:t>No Cover Sheet</a:t>
              </a:r>
            </a:p>
            <a:p>
              <a:pPr marL="285750" indent="-285750">
                <a:lnSpc>
                  <a:spcPct val="150000"/>
                </a:lnSpc>
                <a:buFont typeface="Arial" pitchFamily="34" charset="0"/>
                <a:buChar char="•"/>
              </a:pPr>
              <a:r>
                <a:rPr lang="en-US" sz="1400" b="1" dirty="0">
                  <a:solidFill>
                    <a:schemeClr val="bg1"/>
                  </a:solidFill>
                </a:rPr>
                <a:t>Employee </a:t>
              </a:r>
              <a:r>
                <a:rPr lang="en-US" sz="1400" b="1" dirty="0" smtClean="0">
                  <a:solidFill>
                    <a:schemeClr val="bg1"/>
                  </a:solidFill>
                </a:rPr>
                <a:t>Submits </a:t>
              </a:r>
              <a:r>
                <a:rPr lang="en-US" sz="1400" b="1" dirty="0">
                  <a:solidFill>
                    <a:schemeClr val="bg1"/>
                  </a:solidFill>
                </a:rPr>
                <a:t>a </a:t>
              </a:r>
              <a:r>
                <a:rPr lang="en-US" sz="1400" b="1" dirty="0" smtClean="0">
                  <a:solidFill>
                    <a:schemeClr val="bg1"/>
                  </a:solidFill>
                </a:rPr>
                <a:t>Summary </a:t>
              </a:r>
              <a:r>
                <a:rPr lang="en-US" sz="1400" b="1" dirty="0">
                  <a:solidFill>
                    <a:schemeClr val="bg1"/>
                  </a:solidFill>
                </a:rPr>
                <a:t>of </a:t>
              </a:r>
            </a:p>
            <a:p>
              <a:r>
                <a:rPr lang="en-US" sz="1400" b="1" dirty="0" smtClean="0">
                  <a:solidFill>
                    <a:schemeClr val="bg1"/>
                  </a:solidFill>
                </a:rPr>
                <a:t>        Accomplishments</a:t>
              </a:r>
              <a:endParaRPr lang="en-US" sz="1400" b="1" dirty="0">
                <a:solidFill>
                  <a:schemeClr val="bg1"/>
                </a:solidFill>
              </a:endParaRPr>
            </a:p>
            <a:p>
              <a:endParaRPr lang="en-US" sz="1600" b="1" dirty="0">
                <a:solidFill>
                  <a:schemeClr val="bg1"/>
                </a:solidFill>
              </a:endParaRPr>
            </a:p>
          </p:txBody>
        </p:sp>
      </p:grpSp>
      <p:sp>
        <p:nvSpPr>
          <p:cNvPr id="4" name="Right Arrow 3"/>
          <p:cNvSpPr/>
          <p:nvPr/>
        </p:nvSpPr>
        <p:spPr>
          <a:xfrm>
            <a:off x="4145224" y="3643208"/>
            <a:ext cx="929750" cy="4804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609600" y="646093"/>
            <a:ext cx="7696201" cy="954107"/>
          </a:xfrm>
          <a:prstGeom prst="rect">
            <a:avLst/>
          </a:prstGeom>
          <a:noFill/>
        </p:spPr>
        <p:txBody>
          <a:bodyPr wrap="square" rtlCol="0">
            <a:spAutoFit/>
          </a:bodyPr>
          <a:lstStyle/>
          <a:p>
            <a:pPr algn="ctr"/>
            <a:r>
              <a:rPr lang="en-US" sz="2800" b="1" dirty="0" smtClean="0">
                <a:cs typeface="Aparajita" pitchFamily="34" charset="0"/>
              </a:rPr>
              <a:t>AMP Appraisal</a:t>
            </a:r>
          </a:p>
          <a:p>
            <a:endParaRPr lang="en-US" sz="2800" b="1" dirty="0">
              <a:cs typeface="Aparajita" pitchFamily="34" charset="0"/>
            </a:endParaRPr>
          </a:p>
        </p:txBody>
      </p:sp>
    </p:spTree>
    <p:extLst>
      <p:ext uri="{BB962C8B-B14F-4D97-AF65-F5344CB8AC3E}">
        <p14:creationId xmlns:p14="http://schemas.microsoft.com/office/powerpoint/2010/main" val="4415891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idx="1"/>
          </p:nvPr>
        </p:nvSpPr>
        <p:spPr>
          <a:xfrm>
            <a:off x="1598612" y="2667000"/>
            <a:ext cx="4040188" cy="639762"/>
          </a:xfrm>
        </p:spPr>
        <p:txBody>
          <a:bodyPr>
            <a:normAutofit/>
          </a:bodyPr>
          <a:lstStyle/>
          <a:p>
            <a:r>
              <a:rPr lang="en-US" sz="2800" dirty="0" smtClean="0">
                <a:solidFill>
                  <a:srgbClr val="FF0000"/>
                </a:solidFill>
              </a:rPr>
              <a:t>Old</a:t>
            </a:r>
            <a:endParaRPr lang="en-US" sz="2800" dirty="0">
              <a:solidFill>
                <a:srgbClr val="FF0000"/>
              </a:solidFill>
            </a:endParaRPr>
          </a:p>
        </p:txBody>
      </p:sp>
      <p:sp>
        <p:nvSpPr>
          <p:cNvPr id="7" name="Slide Number Placeholder 6"/>
          <p:cNvSpPr>
            <a:spLocks noGrp="1"/>
          </p:cNvSpPr>
          <p:nvPr>
            <p:ph type="sldNum" sz="quarter" idx="12"/>
          </p:nvPr>
        </p:nvSpPr>
        <p:spPr>
          <a:xfrm>
            <a:off x="6858000" y="6416675"/>
            <a:ext cx="2133600" cy="365125"/>
          </a:xfrm>
        </p:spPr>
        <p:txBody>
          <a:bodyPr/>
          <a:lstStyle/>
          <a:p>
            <a:fld id="{E0AE6A28-64FB-4AF0-A84E-D703570B02F6}" type="slidenum">
              <a:rPr lang="en-US" smtClean="0"/>
              <a:t>5</a:t>
            </a:fld>
            <a:endParaRPr lang="en-US" dirty="0"/>
          </a:p>
        </p:txBody>
      </p:sp>
      <p:sp>
        <p:nvSpPr>
          <p:cNvPr id="24" name="Text Placeholder 9"/>
          <p:cNvSpPr>
            <a:spLocks noGrp="1"/>
          </p:cNvSpPr>
          <p:nvPr>
            <p:ph type="body" idx="1"/>
          </p:nvPr>
        </p:nvSpPr>
        <p:spPr>
          <a:xfrm>
            <a:off x="6246812" y="2636838"/>
            <a:ext cx="4040188" cy="639762"/>
          </a:xfrm>
        </p:spPr>
        <p:txBody>
          <a:bodyPr>
            <a:normAutofit/>
          </a:bodyPr>
          <a:lstStyle/>
          <a:p>
            <a:r>
              <a:rPr lang="en-US" sz="2800" dirty="0" smtClean="0">
                <a:solidFill>
                  <a:srgbClr val="FF0000"/>
                </a:solidFill>
              </a:rPr>
              <a:t> New</a:t>
            </a:r>
            <a:endParaRPr lang="en-US" sz="2800" dirty="0">
              <a:solidFill>
                <a:srgbClr val="FF0000"/>
              </a:solidFill>
            </a:endParaRPr>
          </a:p>
        </p:txBody>
      </p:sp>
      <p:grpSp>
        <p:nvGrpSpPr>
          <p:cNvPr id="23" name="Group 22"/>
          <p:cNvGrpSpPr/>
          <p:nvPr/>
        </p:nvGrpSpPr>
        <p:grpSpPr>
          <a:xfrm>
            <a:off x="245684" y="3505200"/>
            <a:ext cx="4021516" cy="2133599"/>
            <a:chOff x="3505200" y="5183728"/>
            <a:chExt cx="1550271" cy="1598072"/>
          </a:xfrm>
        </p:grpSpPr>
        <p:grpSp>
          <p:nvGrpSpPr>
            <p:cNvPr id="27" name="Group 26"/>
            <p:cNvGrpSpPr/>
            <p:nvPr/>
          </p:nvGrpSpPr>
          <p:grpSpPr>
            <a:xfrm>
              <a:off x="3505200" y="5183728"/>
              <a:ext cx="1449604" cy="1598072"/>
              <a:chOff x="0" y="306"/>
              <a:chExt cx="1152569" cy="1197136"/>
            </a:xfrm>
          </p:grpSpPr>
          <p:sp>
            <p:nvSpPr>
              <p:cNvPr id="30" name="Rounded Rectangle 29"/>
              <p:cNvSpPr/>
              <p:nvPr/>
            </p:nvSpPr>
            <p:spPr>
              <a:xfrm>
                <a:off x="0" y="306"/>
                <a:ext cx="1152569" cy="1197136"/>
              </a:xfrm>
              <a:prstGeom prst="roundRect">
                <a:avLst/>
              </a:prstGeom>
            </p:spPr>
            <p:style>
              <a:lnRef idx="0">
                <a:schemeClr val="accent1"/>
              </a:lnRef>
              <a:fillRef idx="3">
                <a:schemeClr val="accent1"/>
              </a:fillRef>
              <a:effectRef idx="3">
                <a:schemeClr val="accent1"/>
              </a:effectRef>
              <a:fontRef idx="minor">
                <a:schemeClr val="lt1"/>
              </a:fontRef>
            </p:style>
          </p:sp>
          <p:sp>
            <p:nvSpPr>
              <p:cNvPr id="31" name="Rounded Rectangle 4"/>
              <p:cNvSpPr/>
              <p:nvPr/>
            </p:nvSpPr>
            <p:spPr>
              <a:xfrm>
                <a:off x="74033" y="56570"/>
                <a:ext cx="1040041" cy="1084608"/>
              </a:xfrm>
              <a:prstGeom prst="rect">
                <a:avLst/>
              </a:prstGeom>
            </p:spPr>
            <p:style>
              <a:lnRef idx="0">
                <a:schemeClr val="accent1"/>
              </a:lnRef>
              <a:fillRef idx="3">
                <a:schemeClr val="accent1"/>
              </a:fillRef>
              <a:effectRef idx="3">
                <a:schemeClr val="accent1"/>
              </a:effectRef>
              <a:fontRef idx="minor">
                <a:schemeClr val="lt1"/>
              </a:fontRef>
            </p:style>
            <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endParaRPr lang="en-US" sz="2800" kern="1200"/>
              </a:p>
            </p:txBody>
          </p:sp>
        </p:grpSp>
        <p:sp>
          <p:nvSpPr>
            <p:cNvPr id="29" name="TextBox 28"/>
            <p:cNvSpPr txBox="1"/>
            <p:nvPr/>
          </p:nvSpPr>
          <p:spPr>
            <a:xfrm>
              <a:off x="3571887" y="5295108"/>
              <a:ext cx="1483584" cy="1383153"/>
            </a:xfrm>
            <a:prstGeom prst="rect">
              <a:avLst/>
            </a:prstGeom>
            <a:noFill/>
          </p:spPr>
          <p:txBody>
            <a:bodyPr wrap="square" rtlCol="0" anchor="ctr">
              <a:spAutoFit/>
            </a:bodyPr>
            <a:lstStyle/>
            <a:p>
              <a:pPr marL="285750" indent="-285750">
                <a:buFont typeface="Arial" pitchFamily="34" charset="0"/>
                <a:buChar char="•"/>
              </a:pPr>
              <a:endParaRPr lang="en-US" sz="1400" b="1" dirty="0" smtClean="0">
                <a:solidFill>
                  <a:schemeClr val="bg1"/>
                </a:solidFill>
              </a:endParaRPr>
            </a:p>
            <a:p>
              <a:pPr marL="285750" indent="-285750">
                <a:lnSpc>
                  <a:spcPct val="150000"/>
                </a:lnSpc>
                <a:buFont typeface="Arial" pitchFamily="34" charset="0"/>
                <a:buChar char="•"/>
              </a:pPr>
              <a:r>
                <a:rPr lang="en-US" sz="1400" b="1" dirty="0" smtClean="0">
                  <a:solidFill>
                    <a:schemeClr val="bg1"/>
                  </a:solidFill>
                </a:rPr>
                <a:t>SP Form </a:t>
              </a:r>
            </a:p>
            <a:p>
              <a:pPr marL="285750" indent="-285750">
                <a:lnSpc>
                  <a:spcPct val="150000"/>
                </a:lnSpc>
                <a:buFont typeface="Arial" pitchFamily="34" charset="0"/>
                <a:buChar char="•"/>
              </a:pPr>
              <a:r>
                <a:rPr lang="en-US" sz="1400" b="1" dirty="0" smtClean="0">
                  <a:solidFill>
                    <a:schemeClr val="bg1"/>
                  </a:solidFill>
                </a:rPr>
                <a:t>Evaluated on Critical Elements as </a:t>
              </a:r>
            </a:p>
            <a:p>
              <a:r>
                <a:rPr lang="en-US" sz="1400" b="1" dirty="0" smtClean="0">
                  <a:solidFill>
                    <a:schemeClr val="bg1"/>
                  </a:solidFill>
                </a:rPr>
                <a:t>       Determined by Supervisor</a:t>
              </a:r>
            </a:p>
            <a:p>
              <a:pPr marL="285750" indent="-285750">
                <a:buFont typeface="Arial" pitchFamily="34" charset="0"/>
                <a:buChar char="•"/>
              </a:pPr>
              <a:endParaRPr lang="en-US" sz="1400" b="1" dirty="0" smtClean="0">
                <a:solidFill>
                  <a:schemeClr val="bg1"/>
                </a:solidFill>
              </a:endParaRPr>
            </a:p>
            <a:p>
              <a:pPr marL="285750" indent="-285750">
                <a:buFont typeface="Arial" pitchFamily="34" charset="0"/>
                <a:buChar char="•"/>
              </a:pPr>
              <a:r>
                <a:rPr lang="en-US" sz="1400" b="1" dirty="0" smtClean="0">
                  <a:solidFill>
                    <a:schemeClr val="bg1"/>
                  </a:solidFill>
                </a:rPr>
                <a:t>No Self Review</a:t>
              </a:r>
              <a:endParaRPr lang="en-US" sz="1600" b="1" dirty="0" smtClean="0">
                <a:solidFill>
                  <a:schemeClr val="bg1"/>
                </a:solidFill>
              </a:endParaRPr>
            </a:p>
            <a:p>
              <a:endParaRPr lang="en-US" sz="1600" b="1" dirty="0">
                <a:solidFill>
                  <a:schemeClr val="bg1"/>
                </a:solidFill>
              </a:endParaRPr>
            </a:p>
          </p:txBody>
        </p:sp>
      </p:grpSp>
      <p:grpSp>
        <p:nvGrpSpPr>
          <p:cNvPr id="44" name="Group 43"/>
          <p:cNvGrpSpPr/>
          <p:nvPr/>
        </p:nvGrpSpPr>
        <p:grpSpPr>
          <a:xfrm>
            <a:off x="5181600" y="3443500"/>
            <a:ext cx="3695700" cy="2271500"/>
            <a:chOff x="3505200" y="5183728"/>
            <a:chExt cx="1449604" cy="1598072"/>
          </a:xfrm>
        </p:grpSpPr>
        <p:grpSp>
          <p:nvGrpSpPr>
            <p:cNvPr id="45" name="Group 44"/>
            <p:cNvGrpSpPr/>
            <p:nvPr/>
          </p:nvGrpSpPr>
          <p:grpSpPr>
            <a:xfrm>
              <a:off x="3505200" y="5183728"/>
              <a:ext cx="1449604" cy="1598072"/>
              <a:chOff x="0" y="306"/>
              <a:chExt cx="1152569" cy="1197136"/>
            </a:xfrm>
          </p:grpSpPr>
          <p:sp>
            <p:nvSpPr>
              <p:cNvPr id="47" name="Rounded Rectangle 46"/>
              <p:cNvSpPr/>
              <p:nvPr/>
            </p:nvSpPr>
            <p:spPr>
              <a:xfrm>
                <a:off x="0" y="306"/>
                <a:ext cx="1152569" cy="1197136"/>
              </a:xfrm>
              <a:prstGeom prst="roundRect">
                <a:avLst/>
              </a:prstGeom>
            </p:spPr>
            <p:style>
              <a:lnRef idx="0">
                <a:schemeClr val="accent1"/>
              </a:lnRef>
              <a:fillRef idx="3">
                <a:schemeClr val="accent1"/>
              </a:fillRef>
              <a:effectRef idx="3">
                <a:schemeClr val="accent1"/>
              </a:effectRef>
              <a:fontRef idx="minor">
                <a:schemeClr val="lt1"/>
              </a:fontRef>
            </p:style>
          </p:sp>
          <p:sp>
            <p:nvSpPr>
              <p:cNvPr id="48" name="Rounded Rectangle 4"/>
              <p:cNvSpPr/>
              <p:nvPr/>
            </p:nvSpPr>
            <p:spPr>
              <a:xfrm>
                <a:off x="52389" y="56570"/>
                <a:ext cx="1040041" cy="1084608"/>
              </a:xfrm>
              <a:prstGeom prst="rect">
                <a:avLst/>
              </a:prstGeom>
            </p:spPr>
            <p:style>
              <a:lnRef idx="0">
                <a:schemeClr val="accent1"/>
              </a:lnRef>
              <a:fillRef idx="3">
                <a:schemeClr val="accent1"/>
              </a:fillRef>
              <a:effectRef idx="3">
                <a:schemeClr val="accent1"/>
              </a:effectRef>
              <a:fontRef idx="minor">
                <a:schemeClr val="lt1"/>
              </a:fontRef>
            </p:style>
            <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endParaRPr lang="en-US" sz="2800" kern="1200"/>
              </a:p>
            </p:txBody>
          </p:sp>
        </p:grpSp>
        <p:sp>
          <p:nvSpPr>
            <p:cNvPr id="46" name="TextBox 45"/>
            <p:cNvSpPr txBox="1"/>
            <p:nvPr/>
          </p:nvSpPr>
          <p:spPr>
            <a:xfrm>
              <a:off x="3568835" y="5250846"/>
              <a:ext cx="1353024" cy="1342489"/>
            </a:xfrm>
            <a:prstGeom prst="rect">
              <a:avLst/>
            </a:prstGeom>
            <a:noFill/>
          </p:spPr>
          <p:txBody>
            <a:bodyPr wrap="square" rtlCol="0" anchor="ctr">
              <a:spAutoFit/>
            </a:bodyPr>
            <a:lstStyle/>
            <a:p>
              <a:pPr marL="285750" indent="-285750">
                <a:lnSpc>
                  <a:spcPct val="150000"/>
                </a:lnSpc>
                <a:buFont typeface="Arial" pitchFamily="34" charset="0"/>
                <a:buChar char="•"/>
              </a:pPr>
              <a:endParaRPr lang="en-US" sz="1200" b="1" dirty="0" smtClean="0">
                <a:solidFill>
                  <a:schemeClr val="bg1"/>
                </a:solidFill>
              </a:endParaRPr>
            </a:p>
            <a:p>
              <a:pPr marL="285750" indent="-285750">
                <a:lnSpc>
                  <a:spcPct val="150000"/>
                </a:lnSpc>
                <a:buFont typeface="Arial" pitchFamily="34" charset="0"/>
                <a:buChar char="•"/>
              </a:pPr>
              <a:r>
                <a:rPr lang="en-US" sz="1400" b="1" dirty="0" smtClean="0">
                  <a:solidFill>
                    <a:schemeClr val="bg1"/>
                  </a:solidFill>
                </a:rPr>
                <a:t>Same </a:t>
              </a:r>
              <a:r>
                <a:rPr lang="en-US" sz="1400" b="1" dirty="0">
                  <a:solidFill>
                    <a:schemeClr val="bg1"/>
                  </a:solidFill>
                </a:rPr>
                <a:t>Format </a:t>
              </a:r>
              <a:r>
                <a:rPr lang="en-US" sz="1400" b="1" dirty="0" smtClean="0">
                  <a:solidFill>
                    <a:schemeClr val="bg1"/>
                  </a:solidFill>
                </a:rPr>
                <a:t>as AMP</a:t>
              </a:r>
              <a:endParaRPr lang="en-US" sz="1400" b="1" dirty="0">
                <a:solidFill>
                  <a:schemeClr val="bg1"/>
                </a:solidFill>
              </a:endParaRPr>
            </a:p>
            <a:p>
              <a:pPr marL="285750" indent="-285750">
                <a:lnSpc>
                  <a:spcPct val="200000"/>
                </a:lnSpc>
                <a:buFont typeface="Arial" pitchFamily="34" charset="0"/>
                <a:buChar char="•"/>
              </a:pPr>
              <a:r>
                <a:rPr lang="en-US" sz="1400" b="1" dirty="0" smtClean="0">
                  <a:solidFill>
                    <a:schemeClr val="bg1"/>
                  </a:solidFill>
                </a:rPr>
                <a:t>Evaluated on 6 Specific Categories </a:t>
              </a:r>
            </a:p>
            <a:p>
              <a:pPr marL="285750" indent="-285750">
                <a:lnSpc>
                  <a:spcPct val="150000"/>
                </a:lnSpc>
                <a:buFont typeface="Arial" pitchFamily="34" charset="0"/>
                <a:buChar char="•"/>
              </a:pPr>
              <a:r>
                <a:rPr lang="en-US" sz="1400" b="1" dirty="0" smtClean="0">
                  <a:solidFill>
                    <a:schemeClr val="bg1"/>
                  </a:solidFill>
                </a:rPr>
                <a:t>Employee Submits </a:t>
              </a:r>
              <a:r>
                <a:rPr lang="en-US" sz="1400" b="1" dirty="0">
                  <a:solidFill>
                    <a:schemeClr val="bg1"/>
                  </a:solidFill>
                </a:rPr>
                <a:t>a </a:t>
              </a:r>
              <a:r>
                <a:rPr lang="en-US" sz="1400" b="1" dirty="0" smtClean="0">
                  <a:solidFill>
                    <a:schemeClr val="bg1"/>
                  </a:solidFill>
                </a:rPr>
                <a:t>Summary </a:t>
              </a:r>
              <a:r>
                <a:rPr lang="en-US" sz="1400" b="1" dirty="0">
                  <a:solidFill>
                    <a:schemeClr val="bg1"/>
                  </a:solidFill>
                </a:rPr>
                <a:t>of </a:t>
              </a:r>
            </a:p>
            <a:p>
              <a:r>
                <a:rPr lang="en-US" sz="1400" b="1" dirty="0" smtClean="0">
                  <a:solidFill>
                    <a:schemeClr val="bg1"/>
                  </a:solidFill>
                </a:rPr>
                <a:t>        Accomplishments</a:t>
              </a:r>
              <a:endParaRPr lang="en-US" sz="1400" b="1" dirty="0">
                <a:solidFill>
                  <a:schemeClr val="bg1"/>
                </a:solidFill>
              </a:endParaRPr>
            </a:p>
            <a:p>
              <a:endParaRPr lang="en-US" sz="1600" b="1" dirty="0">
                <a:solidFill>
                  <a:schemeClr val="bg1"/>
                </a:solidFill>
              </a:endParaRPr>
            </a:p>
          </p:txBody>
        </p:sp>
      </p:grpSp>
      <p:sp>
        <p:nvSpPr>
          <p:cNvPr id="4" name="Right Arrow 3"/>
          <p:cNvSpPr/>
          <p:nvPr/>
        </p:nvSpPr>
        <p:spPr>
          <a:xfrm>
            <a:off x="4145224" y="4252808"/>
            <a:ext cx="929750" cy="4804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61999" y="0"/>
            <a:ext cx="7696201" cy="1384995"/>
          </a:xfrm>
          <a:prstGeom prst="rect">
            <a:avLst/>
          </a:prstGeom>
          <a:noFill/>
        </p:spPr>
        <p:txBody>
          <a:bodyPr wrap="square" rtlCol="0">
            <a:spAutoFit/>
          </a:bodyPr>
          <a:lstStyle/>
          <a:p>
            <a:pPr algn="ctr"/>
            <a:endParaRPr lang="en-US" sz="2800" b="1" dirty="0" smtClean="0">
              <a:cs typeface="Aparajita" pitchFamily="34" charset="0"/>
            </a:endParaRPr>
          </a:p>
          <a:p>
            <a:pPr algn="ctr"/>
            <a:r>
              <a:rPr lang="en-US" sz="2800" b="1" dirty="0" smtClean="0">
                <a:cs typeface="Aparajita" pitchFamily="34" charset="0"/>
              </a:rPr>
              <a:t>SP in Supervisory Positions Appraisal</a:t>
            </a:r>
          </a:p>
          <a:p>
            <a:endParaRPr lang="en-US" sz="2800" b="1" dirty="0">
              <a:cs typeface="Aparajita" pitchFamily="34" charset="0"/>
            </a:endParaRPr>
          </a:p>
        </p:txBody>
      </p:sp>
      <p:sp>
        <p:nvSpPr>
          <p:cNvPr id="33" name="Folded Corner 32"/>
          <p:cNvSpPr/>
          <p:nvPr/>
        </p:nvSpPr>
        <p:spPr>
          <a:xfrm>
            <a:off x="3724275" y="1447800"/>
            <a:ext cx="1762126" cy="1142999"/>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3733800" y="1524000"/>
            <a:ext cx="1762126" cy="954107"/>
          </a:xfrm>
          <a:prstGeom prst="rect">
            <a:avLst/>
          </a:prstGeom>
          <a:noFill/>
        </p:spPr>
        <p:txBody>
          <a:bodyPr wrap="square" rtlCol="0">
            <a:spAutoFit/>
          </a:bodyPr>
          <a:lstStyle/>
          <a:p>
            <a:pPr algn="ctr"/>
            <a:r>
              <a:rPr lang="en-US" sz="1400" dirty="0">
                <a:solidFill>
                  <a:srgbClr val="0000FF"/>
                </a:solidFill>
              </a:rPr>
              <a:t>New!</a:t>
            </a:r>
          </a:p>
          <a:p>
            <a:pPr algn="ctr"/>
            <a:r>
              <a:rPr lang="en-US" sz="1400" dirty="0">
                <a:solidFill>
                  <a:srgbClr val="0000FF"/>
                </a:solidFill>
              </a:rPr>
              <a:t>Previously done on the SP Appraisal Form</a:t>
            </a:r>
          </a:p>
        </p:txBody>
      </p:sp>
    </p:spTree>
    <p:extLst>
      <p:ext uri="{BB962C8B-B14F-4D97-AF65-F5344CB8AC3E}">
        <p14:creationId xmlns:p14="http://schemas.microsoft.com/office/powerpoint/2010/main" val="1037981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6858000" y="6416675"/>
            <a:ext cx="2133600" cy="365125"/>
          </a:xfrm>
        </p:spPr>
        <p:txBody>
          <a:bodyPr/>
          <a:lstStyle/>
          <a:p>
            <a:fld id="{E0AE6A28-64FB-4AF0-A84E-D703570B02F6}" type="slidenum">
              <a:rPr lang="en-US" smtClean="0"/>
              <a:t>6</a:t>
            </a:fld>
            <a:endParaRPr lang="en-US" dirty="0"/>
          </a:p>
        </p:txBody>
      </p:sp>
      <p:sp>
        <p:nvSpPr>
          <p:cNvPr id="11" name="TextBox 10"/>
          <p:cNvSpPr txBox="1"/>
          <p:nvPr/>
        </p:nvSpPr>
        <p:spPr>
          <a:xfrm>
            <a:off x="761999" y="304800"/>
            <a:ext cx="7696201" cy="954107"/>
          </a:xfrm>
          <a:prstGeom prst="rect">
            <a:avLst/>
          </a:prstGeom>
          <a:noFill/>
        </p:spPr>
        <p:txBody>
          <a:bodyPr wrap="square" rtlCol="0">
            <a:spAutoFit/>
          </a:bodyPr>
          <a:lstStyle/>
          <a:p>
            <a:pPr algn="ctr"/>
            <a:r>
              <a:rPr lang="en-US" sz="2800" b="1" dirty="0" smtClean="0">
                <a:cs typeface="Aparajita" pitchFamily="34" charset="0"/>
              </a:rPr>
              <a:t>SP Appraisal Form</a:t>
            </a:r>
          </a:p>
          <a:p>
            <a:pPr algn="ctr"/>
            <a:r>
              <a:rPr lang="en-US" sz="2800" b="1" dirty="0" smtClean="0">
                <a:cs typeface="Aparajita" pitchFamily="34" charset="0"/>
              </a:rPr>
              <a:t>SP Probationary Appraisal Form</a:t>
            </a:r>
          </a:p>
        </p:txBody>
      </p:sp>
      <p:sp>
        <p:nvSpPr>
          <p:cNvPr id="25" name="Text Placeholder 9"/>
          <p:cNvSpPr>
            <a:spLocks noGrp="1"/>
          </p:cNvSpPr>
          <p:nvPr>
            <p:ph type="body" idx="1"/>
          </p:nvPr>
        </p:nvSpPr>
        <p:spPr>
          <a:xfrm>
            <a:off x="1598612" y="2209800"/>
            <a:ext cx="4040188" cy="639762"/>
          </a:xfrm>
        </p:spPr>
        <p:txBody>
          <a:bodyPr>
            <a:normAutofit/>
          </a:bodyPr>
          <a:lstStyle/>
          <a:p>
            <a:r>
              <a:rPr lang="en-US" sz="2800" dirty="0" smtClean="0">
                <a:solidFill>
                  <a:srgbClr val="FF0000"/>
                </a:solidFill>
              </a:rPr>
              <a:t>Old</a:t>
            </a:r>
            <a:endParaRPr lang="en-US" sz="2800" dirty="0">
              <a:solidFill>
                <a:srgbClr val="FF0000"/>
              </a:solidFill>
            </a:endParaRPr>
          </a:p>
        </p:txBody>
      </p:sp>
      <p:sp>
        <p:nvSpPr>
          <p:cNvPr id="26" name="Text Placeholder 9"/>
          <p:cNvSpPr>
            <a:spLocks noGrp="1"/>
          </p:cNvSpPr>
          <p:nvPr>
            <p:ph type="body" idx="1"/>
          </p:nvPr>
        </p:nvSpPr>
        <p:spPr>
          <a:xfrm>
            <a:off x="6324600" y="2209800"/>
            <a:ext cx="1068388" cy="639762"/>
          </a:xfrm>
        </p:spPr>
        <p:txBody>
          <a:bodyPr>
            <a:normAutofit/>
          </a:bodyPr>
          <a:lstStyle/>
          <a:p>
            <a:r>
              <a:rPr lang="en-US" sz="2800" dirty="0" smtClean="0">
                <a:solidFill>
                  <a:srgbClr val="FF0000"/>
                </a:solidFill>
              </a:rPr>
              <a:t>New</a:t>
            </a:r>
            <a:endParaRPr lang="en-US" sz="2800" dirty="0">
              <a:solidFill>
                <a:srgbClr val="FF0000"/>
              </a:solidFill>
            </a:endParaRPr>
          </a:p>
        </p:txBody>
      </p:sp>
      <p:grpSp>
        <p:nvGrpSpPr>
          <p:cNvPr id="28" name="Group 27"/>
          <p:cNvGrpSpPr/>
          <p:nvPr/>
        </p:nvGrpSpPr>
        <p:grpSpPr>
          <a:xfrm>
            <a:off x="321884" y="3048005"/>
            <a:ext cx="4021516" cy="2451553"/>
            <a:chOff x="3505200" y="5183728"/>
            <a:chExt cx="1550271" cy="1836220"/>
          </a:xfrm>
        </p:grpSpPr>
        <p:grpSp>
          <p:nvGrpSpPr>
            <p:cNvPr id="32" name="Group 31"/>
            <p:cNvGrpSpPr/>
            <p:nvPr/>
          </p:nvGrpSpPr>
          <p:grpSpPr>
            <a:xfrm>
              <a:off x="3505200" y="5183728"/>
              <a:ext cx="1449604" cy="1598072"/>
              <a:chOff x="0" y="306"/>
              <a:chExt cx="1152569" cy="1197136"/>
            </a:xfrm>
          </p:grpSpPr>
          <p:sp>
            <p:nvSpPr>
              <p:cNvPr id="34" name="Rounded Rectangle 33"/>
              <p:cNvSpPr/>
              <p:nvPr/>
            </p:nvSpPr>
            <p:spPr>
              <a:xfrm>
                <a:off x="0" y="306"/>
                <a:ext cx="1152569" cy="1197136"/>
              </a:xfrm>
              <a:prstGeom prst="roundRect">
                <a:avLst/>
              </a:prstGeom>
            </p:spPr>
            <p:style>
              <a:lnRef idx="0">
                <a:schemeClr val="accent1"/>
              </a:lnRef>
              <a:fillRef idx="3">
                <a:schemeClr val="accent1"/>
              </a:fillRef>
              <a:effectRef idx="3">
                <a:schemeClr val="accent1"/>
              </a:effectRef>
              <a:fontRef idx="minor">
                <a:schemeClr val="lt1"/>
              </a:fontRef>
            </p:style>
          </p:sp>
          <p:sp>
            <p:nvSpPr>
              <p:cNvPr id="35" name="Rounded Rectangle 4"/>
              <p:cNvSpPr/>
              <p:nvPr/>
            </p:nvSpPr>
            <p:spPr>
              <a:xfrm>
                <a:off x="74033" y="56570"/>
                <a:ext cx="1040041" cy="1084608"/>
              </a:xfrm>
              <a:prstGeom prst="rect">
                <a:avLst/>
              </a:prstGeom>
            </p:spPr>
            <p:style>
              <a:lnRef idx="0">
                <a:schemeClr val="accent1"/>
              </a:lnRef>
              <a:fillRef idx="3">
                <a:schemeClr val="accent1"/>
              </a:fillRef>
              <a:effectRef idx="3">
                <a:schemeClr val="accent1"/>
              </a:effectRef>
              <a:fontRef idx="minor">
                <a:schemeClr val="lt1"/>
              </a:fontRef>
            </p:style>
            <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endParaRPr lang="en-US" sz="2800" kern="1200"/>
              </a:p>
            </p:txBody>
          </p:sp>
        </p:grpSp>
        <p:sp>
          <p:nvSpPr>
            <p:cNvPr id="33" name="TextBox 32"/>
            <p:cNvSpPr txBox="1"/>
            <p:nvPr/>
          </p:nvSpPr>
          <p:spPr>
            <a:xfrm>
              <a:off x="3571887" y="5348638"/>
              <a:ext cx="1483584" cy="1671310"/>
            </a:xfrm>
            <a:prstGeom prst="rect">
              <a:avLst/>
            </a:prstGeom>
            <a:noFill/>
          </p:spPr>
          <p:txBody>
            <a:bodyPr wrap="square" rtlCol="0">
              <a:spAutoFit/>
            </a:bodyPr>
            <a:lstStyle/>
            <a:p>
              <a:pPr marL="285750" indent="-285750">
                <a:buFont typeface="Arial" pitchFamily="34" charset="0"/>
                <a:buChar char="•"/>
              </a:pPr>
              <a:r>
                <a:rPr lang="en-US" sz="1400" b="1" dirty="0" smtClean="0">
                  <a:solidFill>
                    <a:schemeClr val="bg1"/>
                  </a:solidFill>
                </a:rPr>
                <a:t>No Self Review</a:t>
              </a:r>
            </a:p>
            <a:p>
              <a:pPr marL="285750" indent="-285750">
                <a:buFont typeface="Arial" pitchFamily="34" charset="0"/>
                <a:buChar char="•"/>
              </a:pPr>
              <a:endParaRPr lang="en-US" sz="1400" b="1" dirty="0" smtClean="0">
                <a:solidFill>
                  <a:schemeClr val="bg1"/>
                </a:solidFill>
              </a:endParaRPr>
            </a:p>
            <a:p>
              <a:pPr marL="285750" indent="-285750">
                <a:buFont typeface="Arial" pitchFamily="34" charset="0"/>
                <a:buChar char="•"/>
              </a:pPr>
              <a:r>
                <a:rPr lang="en-US" sz="1400" b="1" dirty="0" smtClean="0">
                  <a:solidFill>
                    <a:schemeClr val="bg1"/>
                  </a:solidFill>
                </a:rPr>
                <a:t>Evaluated on Critical Elements as </a:t>
              </a:r>
            </a:p>
            <a:p>
              <a:r>
                <a:rPr lang="en-US" sz="1400" b="1" dirty="0">
                  <a:solidFill>
                    <a:schemeClr val="bg1"/>
                  </a:solidFill>
                </a:rPr>
                <a:t> </a:t>
              </a:r>
              <a:r>
                <a:rPr lang="en-US" sz="1400" b="1" dirty="0" smtClean="0">
                  <a:solidFill>
                    <a:schemeClr val="bg1"/>
                  </a:solidFill>
                </a:rPr>
                <a:t>      Determined </a:t>
              </a:r>
              <a:r>
                <a:rPr lang="en-US" sz="1400" b="1" dirty="0">
                  <a:solidFill>
                    <a:schemeClr val="bg1"/>
                  </a:solidFill>
                </a:rPr>
                <a:t>by </a:t>
              </a:r>
              <a:r>
                <a:rPr lang="en-US" sz="1400" b="1" dirty="0" smtClean="0">
                  <a:solidFill>
                    <a:schemeClr val="bg1"/>
                  </a:solidFill>
                </a:rPr>
                <a:t>Supervisor and </a:t>
              </a:r>
            </a:p>
            <a:p>
              <a:r>
                <a:rPr lang="en-US" sz="1400" b="1" dirty="0">
                  <a:solidFill>
                    <a:schemeClr val="bg1"/>
                  </a:solidFill>
                </a:rPr>
                <a:t> </a:t>
              </a:r>
              <a:r>
                <a:rPr lang="en-US" sz="1400" b="1" dirty="0" smtClean="0">
                  <a:solidFill>
                    <a:schemeClr val="bg1"/>
                  </a:solidFill>
                </a:rPr>
                <a:t>      Established  Performance Factors</a:t>
              </a:r>
              <a:endParaRPr lang="en-US" sz="1400" b="1" dirty="0">
                <a:solidFill>
                  <a:schemeClr val="bg1"/>
                </a:solidFill>
              </a:endParaRPr>
            </a:p>
            <a:p>
              <a:pPr marL="285750" indent="-285750">
                <a:lnSpc>
                  <a:spcPct val="150000"/>
                </a:lnSpc>
                <a:buFont typeface="Arial" pitchFamily="34" charset="0"/>
                <a:buChar char="•"/>
              </a:pPr>
              <a:r>
                <a:rPr lang="en-US" sz="1400" b="1" dirty="0" smtClean="0">
                  <a:solidFill>
                    <a:schemeClr val="bg1"/>
                  </a:solidFill>
                </a:rPr>
                <a:t>Simple Format with Areas for Comments</a:t>
              </a:r>
            </a:p>
            <a:p>
              <a:pPr marL="285750" indent="-285750">
                <a:lnSpc>
                  <a:spcPct val="150000"/>
                </a:lnSpc>
                <a:buFont typeface="Arial" pitchFamily="34" charset="0"/>
                <a:buChar char="•"/>
              </a:pPr>
              <a:endParaRPr lang="en-US" sz="1200" b="1" dirty="0" smtClean="0">
                <a:solidFill>
                  <a:schemeClr val="bg1"/>
                </a:solidFill>
              </a:endParaRPr>
            </a:p>
            <a:p>
              <a:pPr lvl="1"/>
              <a:r>
                <a:rPr lang="en-US" sz="1400" b="1" dirty="0" smtClean="0">
                  <a:solidFill>
                    <a:schemeClr val="bg1"/>
                  </a:solidFill>
                </a:rPr>
                <a:t> </a:t>
              </a:r>
            </a:p>
            <a:p>
              <a:endParaRPr lang="en-US" sz="1600" b="1" dirty="0">
                <a:solidFill>
                  <a:schemeClr val="bg1"/>
                </a:solidFill>
              </a:endParaRPr>
            </a:p>
          </p:txBody>
        </p:sp>
      </p:grpSp>
      <p:grpSp>
        <p:nvGrpSpPr>
          <p:cNvPr id="36" name="Group 35"/>
          <p:cNvGrpSpPr/>
          <p:nvPr/>
        </p:nvGrpSpPr>
        <p:grpSpPr>
          <a:xfrm>
            <a:off x="5105400" y="3021875"/>
            <a:ext cx="3695700" cy="2165419"/>
            <a:chOff x="3505200" y="5183728"/>
            <a:chExt cx="1449604" cy="1598072"/>
          </a:xfrm>
        </p:grpSpPr>
        <p:grpSp>
          <p:nvGrpSpPr>
            <p:cNvPr id="37" name="Group 36"/>
            <p:cNvGrpSpPr/>
            <p:nvPr/>
          </p:nvGrpSpPr>
          <p:grpSpPr>
            <a:xfrm>
              <a:off x="3505200" y="5183728"/>
              <a:ext cx="1449604" cy="1598072"/>
              <a:chOff x="0" y="306"/>
              <a:chExt cx="1152569" cy="1197136"/>
            </a:xfrm>
          </p:grpSpPr>
          <p:sp>
            <p:nvSpPr>
              <p:cNvPr id="39" name="Rounded Rectangle 38"/>
              <p:cNvSpPr/>
              <p:nvPr/>
            </p:nvSpPr>
            <p:spPr>
              <a:xfrm>
                <a:off x="0" y="306"/>
                <a:ext cx="1152569" cy="1197136"/>
              </a:xfrm>
              <a:prstGeom prst="roundRect">
                <a:avLst/>
              </a:prstGeom>
            </p:spPr>
            <p:style>
              <a:lnRef idx="0">
                <a:schemeClr val="accent1"/>
              </a:lnRef>
              <a:fillRef idx="3">
                <a:schemeClr val="accent1"/>
              </a:fillRef>
              <a:effectRef idx="3">
                <a:schemeClr val="accent1"/>
              </a:effectRef>
              <a:fontRef idx="minor">
                <a:schemeClr val="lt1"/>
              </a:fontRef>
            </p:style>
          </p:sp>
          <p:sp>
            <p:nvSpPr>
              <p:cNvPr id="40" name="Rounded Rectangle 4"/>
              <p:cNvSpPr/>
              <p:nvPr/>
            </p:nvSpPr>
            <p:spPr>
              <a:xfrm>
                <a:off x="52389" y="56570"/>
                <a:ext cx="1040041" cy="1084608"/>
              </a:xfrm>
              <a:prstGeom prst="rect">
                <a:avLst/>
              </a:prstGeom>
            </p:spPr>
            <p:style>
              <a:lnRef idx="0">
                <a:schemeClr val="accent1"/>
              </a:lnRef>
              <a:fillRef idx="3">
                <a:schemeClr val="accent1"/>
              </a:fillRef>
              <a:effectRef idx="3">
                <a:schemeClr val="accent1"/>
              </a:effectRef>
              <a:fontRef idx="minor">
                <a:schemeClr val="lt1"/>
              </a:fontRef>
            </p:style>
            <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endParaRPr lang="en-US" sz="2800" kern="1200"/>
              </a:p>
            </p:txBody>
          </p:sp>
        </p:grpSp>
        <p:sp>
          <p:nvSpPr>
            <p:cNvPr id="38" name="TextBox 37"/>
            <p:cNvSpPr txBox="1"/>
            <p:nvPr/>
          </p:nvSpPr>
          <p:spPr>
            <a:xfrm>
              <a:off x="3535089" y="5203013"/>
              <a:ext cx="1419715" cy="1544539"/>
            </a:xfrm>
            <a:prstGeom prst="rect">
              <a:avLst/>
            </a:prstGeom>
            <a:noFill/>
          </p:spPr>
          <p:txBody>
            <a:bodyPr wrap="square" rtlCol="0">
              <a:spAutoFit/>
            </a:bodyPr>
            <a:lstStyle/>
            <a:p>
              <a:pPr marL="285750" indent="-285750">
                <a:lnSpc>
                  <a:spcPct val="150000"/>
                </a:lnSpc>
                <a:buFont typeface="Arial" pitchFamily="34" charset="0"/>
                <a:buChar char="•"/>
              </a:pPr>
              <a:endParaRPr lang="en-US" sz="1200" b="1" dirty="0" smtClean="0">
                <a:solidFill>
                  <a:schemeClr val="bg1"/>
                </a:solidFill>
              </a:endParaRPr>
            </a:p>
            <a:p>
              <a:pPr marL="285750" indent="-285750">
                <a:buFont typeface="Arial" pitchFamily="34" charset="0"/>
                <a:buChar char="•"/>
              </a:pPr>
              <a:r>
                <a:rPr lang="en-US" sz="1400" b="1" dirty="0" smtClean="0">
                  <a:solidFill>
                    <a:schemeClr val="bg1"/>
                  </a:solidFill>
                </a:rPr>
                <a:t>Employee May Be Asked to Submit a Summary </a:t>
              </a:r>
              <a:r>
                <a:rPr lang="en-US" sz="1400" b="1" dirty="0">
                  <a:solidFill>
                    <a:schemeClr val="bg1"/>
                  </a:solidFill>
                </a:rPr>
                <a:t>of </a:t>
              </a:r>
              <a:r>
                <a:rPr lang="en-US" sz="1400" b="1" dirty="0" smtClean="0">
                  <a:solidFill>
                    <a:schemeClr val="bg1"/>
                  </a:solidFill>
                </a:rPr>
                <a:t>Accomplishments </a:t>
              </a:r>
            </a:p>
            <a:p>
              <a:pPr marL="285750" indent="-285750">
                <a:buFont typeface="Arial" pitchFamily="34" charset="0"/>
                <a:buChar char="•"/>
              </a:pPr>
              <a:endParaRPr lang="en-US" sz="1400" b="1" dirty="0">
                <a:solidFill>
                  <a:schemeClr val="bg1"/>
                </a:solidFill>
              </a:endParaRPr>
            </a:p>
            <a:p>
              <a:pPr marL="171450" indent="-171450">
                <a:buFont typeface="Arial" pitchFamily="34" charset="0"/>
                <a:buChar char="•"/>
              </a:pPr>
              <a:r>
                <a:rPr lang="en-US" sz="1400" b="1" dirty="0" smtClean="0">
                  <a:solidFill>
                    <a:schemeClr val="bg1"/>
                  </a:solidFill>
                </a:rPr>
                <a:t> Evaluated on </a:t>
              </a:r>
              <a:r>
                <a:rPr lang="en-US" sz="1400" b="1" dirty="0">
                  <a:solidFill>
                    <a:schemeClr val="bg1"/>
                  </a:solidFill>
                </a:rPr>
                <a:t>Critical Elements as </a:t>
              </a:r>
              <a:r>
                <a:rPr lang="en-US" sz="1400" b="1" dirty="0" smtClean="0">
                  <a:solidFill>
                    <a:schemeClr val="bg1"/>
                  </a:solidFill>
                </a:rPr>
                <a:t>      Determined </a:t>
              </a:r>
              <a:r>
                <a:rPr lang="en-US" sz="1400" b="1" dirty="0">
                  <a:solidFill>
                    <a:schemeClr val="bg1"/>
                  </a:solidFill>
                </a:rPr>
                <a:t>by the </a:t>
              </a:r>
              <a:r>
                <a:rPr lang="en-US" sz="1400" b="1" dirty="0" smtClean="0">
                  <a:solidFill>
                    <a:schemeClr val="bg1"/>
                  </a:solidFill>
                </a:rPr>
                <a:t>Supervisor and Established Performance Factors.      Competencies are grouped into 4 Specific Categories</a:t>
              </a:r>
              <a:endParaRPr lang="en-US" sz="1600" b="1" dirty="0">
                <a:solidFill>
                  <a:schemeClr val="bg1"/>
                </a:solidFill>
              </a:endParaRPr>
            </a:p>
          </p:txBody>
        </p:sp>
      </p:grpSp>
      <p:sp>
        <p:nvSpPr>
          <p:cNvPr id="41" name="Right Arrow 40"/>
          <p:cNvSpPr/>
          <p:nvPr/>
        </p:nvSpPr>
        <p:spPr>
          <a:xfrm>
            <a:off x="4145224" y="3795608"/>
            <a:ext cx="929750" cy="4804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900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560985347"/>
              </p:ext>
            </p:extLst>
          </p:nvPr>
        </p:nvGraphicFramePr>
        <p:xfrm>
          <a:off x="304800" y="2672715"/>
          <a:ext cx="8618847" cy="14420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E0AE6A28-64FB-4AF0-A84E-D703570B02F6}" type="slidenum">
              <a:rPr lang="en-US" smtClean="0"/>
              <a:t>7</a:t>
            </a:fld>
            <a:endParaRPr lang="en-US" dirty="0"/>
          </a:p>
        </p:txBody>
      </p:sp>
    </p:spTree>
    <p:extLst>
      <p:ext uri="{BB962C8B-B14F-4D97-AF65-F5344CB8AC3E}">
        <p14:creationId xmlns:p14="http://schemas.microsoft.com/office/powerpoint/2010/main" val="41280103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0AE6A28-64FB-4AF0-A84E-D703570B02F6}" type="slidenum">
              <a:rPr lang="en-US" smtClean="0"/>
              <a:t>8</a:t>
            </a:fld>
            <a:endParaRPr lang="en-US" dirty="0"/>
          </a:p>
        </p:txBody>
      </p:sp>
      <p:sp>
        <p:nvSpPr>
          <p:cNvPr id="4" name="Rectangle 3"/>
          <p:cNvSpPr/>
          <p:nvPr/>
        </p:nvSpPr>
        <p:spPr>
          <a:xfrm>
            <a:off x="457200" y="685800"/>
            <a:ext cx="8686800" cy="3724096"/>
          </a:xfrm>
          <a:prstGeom prst="rect">
            <a:avLst/>
          </a:prstGeom>
        </p:spPr>
        <p:txBody>
          <a:bodyPr wrap="square">
            <a:spAutoFit/>
          </a:bodyPr>
          <a:lstStyle/>
          <a:p>
            <a:r>
              <a:rPr lang="en-US" sz="2000" b="1" dirty="0" smtClean="0"/>
              <a:t>6 JOB PERFORMANCE/PROFESSIONAL COMPETENCIES: </a:t>
            </a:r>
          </a:p>
          <a:p>
            <a:endParaRPr lang="en-US" dirty="0"/>
          </a:p>
          <a:p>
            <a:pPr marL="800100" lvl="1" indent="-342900">
              <a:buFont typeface="+mj-lt"/>
              <a:buAutoNum type="arabicPeriod"/>
            </a:pPr>
            <a:r>
              <a:rPr lang="en-US" dirty="0"/>
              <a:t>Job Knowledge/Job Skills/Quality of Work </a:t>
            </a:r>
            <a:endParaRPr lang="en-US" dirty="0" smtClean="0"/>
          </a:p>
          <a:p>
            <a:pPr marL="800100" lvl="1" indent="-342900">
              <a:buFont typeface="+mj-lt"/>
              <a:buAutoNum type="arabicPeriod"/>
            </a:pPr>
            <a:endParaRPr lang="en-US" dirty="0"/>
          </a:p>
          <a:p>
            <a:pPr marL="800100" lvl="1" indent="-342900">
              <a:buFont typeface="+mj-lt"/>
              <a:buAutoNum type="arabicPeriod"/>
            </a:pPr>
            <a:r>
              <a:rPr lang="en-US" dirty="0"/>
              <a:t>Organization/Time Management </a:t>
            </a:r>
            <a:endParaRPr lang="en-US" dirty="0" smtClean="0"/>
          </a:p>
          <a:p>
            <a:pPr marL="800100" lvl="1" indent="-342900">
              <a:buFont typeface="+mj-lt"/>
              <a:buAutoNum type="arabicPeriod"/>
            </a:pPr>
            <a:endParaRPr lang="en-US" dirty="0"/>
          </a:p>
          <a:p>
            <a:pPr marL="800100" lvl="1" indent="-342900">
              <a:buFont typeface="+mj-lt"/>
              <a:buAutoNum type="arabicPeriod"/>
            </a:pPr>
            <a:r>
              <a:rPr lang="en-US" dirty="0"/>
              <a:t>Communication/Leadership/Performance </a:t>
            </a:r>
            <a:r>
              <a:rPr lang="en-US" dirty="0" smtClean="0"/>
              <a:t>Management</a:t>
            </a:r>
          </a:p>
          <a:p>
            <a:pPr marL="800100" lvl="1" indent="-342900">
              <a:buFont typeface="+mj-lt"/>
              <a:buAutoNum type="arabicPeriod"/>
            </a:pPr>
            <a:endParaRPr lang="en-US" dirty="0"/>
          </a:p>
          <a:p>
            <a:pPr marL="800100" lvl="1" indent="-342900">
              <a:buFont typeface="+mj-lt"/>
              <a:buAutoNum type="arabicPeriod"/>
            </a:pPr>
            <a:r>
              <a:rPr lang="en-US" dirty="0"/>
              <a:t>Customer Service/Team Work/Interpersonal </a:t>
            </a:r>
            <a:r>
              <a:rPr lang="en-US" dirty="0" smtClean="0"/>
              <a:t>Skills/Diversity</a:t>
            </a:r>
          </a:p>
          <a:p>
            <a:pPr marL="800100" lvl="1" indent="-342900">
              <a:buFont typeface="+mj-lt"/>
              <a:buAutoNum type="arabicPeriod"/>
            </a:pPr>
            <a:endParaRPr lang="en-US" dirty="0"/>
          </a:p>
          <a:p>
            <a:pPr marL="800100" lvl="1" indent="-342900">
              <a:buFont typeface="+mj-lt"/>
              <a:buAutoNum type="arabicPeriod"/>
            </a:pPr>
            <a:r>
              <a:rPr lang="en-US" dirty="0"/>
              <a:t>Work </a:t>
            </a:r>
            <a:r>
              <a:rPr lang="en-US" dirty="0" smtClean="0"/>
              <a:t>Practice/Dependability</a:t>
            </a:r>
          </a:p>
          <a:p>
            <a:pPr marL="800100" lvl="1" indent="-342900">
              <a:buFont typeface="+mj-lt"/>
              <a:buAutoNum type="arabicPeriod"/>
            </a:pPr>
            <a:endParaRPr lang="en-US" dirty="0"/>
          </a:p>
          <a:p>
            <a:pPr marL="800100" lvl="1" indent="-342900">
              <a:buFont typeface="+mj-lt"/>
              <a:buAutoNum type="arabicPeriod"/>
            </a:pPr>
            <a:r>
              <a:rPr lang="en-US" dirty="0"/>
              <a:t>Initiative/Problem Solving</a:t>
            </a:r>
          </a:p>
        </p:txBody>
      </p:sp>
      <p:grpSp>
        <p:nvGrpSpPr>
          <p:cNvPr id="8" name="Group 7"/>
          <p:cNvGrpSpPr/>
          <p:nvPr/>
        </p:nvGrpSpPr>
        <p:grpSpPr>
          <a:xfrm>
            <a:off x="4089400" y="3965468"/>
            <a:ext cx="4368800" cy="2435332"/>
            <a:chOff x="6267450" y="939792"/>
            <a:chExt cx="2647950" cy="2435332"/>
          </a:xfrm>
        </p:grpSpPr>
        <p:sp>
          <p:nvSpPr>
            <p:cNvPr id="5" name="Folded Corner 4"/>
            <p:cNvSpPr/>
            <p:nvPr/>
          </p:nvSpPr>
          <p:spPr>
            <a:xfrm>
              <a:off x="6267450" y="939792"/>
              <a:ext cx="2647950" cy="2435332"/>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267450" y="1115199"/>
              <a:ext cx="2568244" cy="2031325"/>
            </a:xfrm>
            <a:prstGeom prst="rect">
              <a:avLst/>
            </a:prstGeom>
            <a:noFill/>
          </p:spPr>
          <p:txBody>
            <a:bodyPr wrap="square" rtlCol="0">
              <a:spAutoFit/>
            </a:bodyPr>
            <a:lstStyle/>
            <a:p>
              <a:pPr algn="ctr"/>
              <a:r>
                <a:rPr lang="en-US" sz="1400" dirty="0">
                  <a:solidFill>
                    <a:srgbClr val="0000FF"/>
                  </a:solidFill>
                </a:rPr>
                <a:t>Each competency </a:t>
              </a:r>
              <a:r>
                <a:rPr lang="en-US" sz="1400" dirty="0" smtClean="0">
                  <a:solidFill>
                    <a:srgbClr val="0000FF"/>
                  </a:solidFill>
                </a:rPr>
                <a:t>reflects </a:t>
              </a:r>
              <a:r>
                <a:rPr lang="en-US" sz="1400" dirty="0">
                  <a:solidFill>
                    <a:srgbClr val="0000FF"/>
                  </a:solidFill>
                </a:rPr>
                <a:t>the</a:t>
              </a:r>
              <a:r>
                <a:rPr lang="en-US" sz="1400" b="1" dirty="0">
                  <a:solidFill>
                    <a:srgbClr val="0000FF"/>
                  </a:solidFill>
                </a:rPr>
                <a:t> skills, </a:t>
              </a:r>
              <a:r>
                <a:rPr lang="en-US" sz="1400" b="1" dirty="0" smtClean="0">
                  <a:solidFill>
                    <a:srgbClr val="0000FF"/>
                  </a:solidFill>
                </a:rPr>
                <a:t>knowledge</a:t>
              </a:r>
              <a:r>
                <a:rPr lang="en-US" sz="1400" b="1" dirty="0">
                  <a:solidFill>
                    <a:srgbClr val="0000FF"/>
                  </a:solidFill>
                </a:rPr>
                <a:t>, and </a:t>
              </a:r>
              <a:r>
                <a:rPr lang="en-US" sz="1400" b="1" dirty="0" smtClean="0">
                  <a:solidFill>
                    <a:srgbClr val="0000FF"/>
                  </a:solidFill>
                </a:rPr>
                <a:t>professional behavior </a:t>
              </a:r>
              <a:r>
                <a:rPr lang="en-US" sz="1400" dirty="0" smtClean="0">
                  <a:solidFill>
                    <a:srgbClr val="0000FF"/>
                  </a:solidFill>
                </a:rPr>
                <a:t>necessary </a:t>
              </a:r>
              <a:r>
                <a:rPr lang="en-US" sz="1400" dirty="0">
                  <a:solidFill>
                    <a:srgbClr val="0000FF"/>
                  </a:solidFill>
                </a:rPr>
                <a:t>to </a:t>
              </a:r>
              <a:r>
                <a:rPr lang="en-US" sz="1400" dirty="0" smtClean="0">
                  <a:solidFill>
                    <a:srgbClr val="0000FF"/>
                  </a:solidFill>
                </a:rPr>
                <a:t>perform the </a:t>
              </a:r>
              <a:r>
                <a:rPr lang="en-US" sz="1400" dirty="0">
                  <a:solidFill>
                    <a:srgbClr val="0000FF"/>
                  </a:solidFill>
                </a:rPr>
                <a:t>job in a competent, </a:t>
              </a:r>
              <a:r>
                <a:rPr lang="en-US" sz="1400" dirty="0" smtClean="0">
                  <a:solidFill>
                    <a:srgbClr val="0000FF"/>
                  </a:solidFill>
                </a:rPr>
                <a:t>effective manner.  Competencies were grouped together by </a:t>
              </a:r>
              <a:r>
                <a:rPr lang="en-US" sz="1400" dirty="0">
                  <a:solidFill>
                    <a:srgbClr val="0000FF"/>
                  </a:solidFill>
                </a:rPr>
                <a:t>relevance. </a:t>
              </a:r>
              <a:endParaRPr lang="en-US" sz="1400" dirty="0" smtClean="0">
                <a:solidFill>
                  <a:srgbClr val="0000FF"/>
                </a:solidFill>
              </a:endParaRPr>
            </a:p>
            <a:p>
              <a:pPr algn="ctr"/>
              <a:endParaRPr lang="en-US" sz="1400" dirty="0">
                <a:solidFill>
                  <a:srgbClr val="0000FF"/>
                </a:solidFill>
              </a:endParaRPr>
            </a:p>
            <a:p>
              <a:pPr algn="ctr"/>
              <a:r>
                <a:rPr lang="en-US" sz="1400" dirty="0" smtClean="0">
                  <a:solidFill>
                    <a:srgbClr val="0000FF"/>
                  </a:solidFill>
                </a:rPr>
                <a:t>Don’t </a:t>
              </a:r>
              <a:r>
                <a:rPr lang="en-US" sz="1400" dirty="0">
                  <a:solidFill>
                    <a:srgbClr val="0000FF"/>
                  </a:solidFill>
                </a:rPr>
                <a:t>forget to review the approved goals from the previous year, discuss how effectively they were accomplished,  &amp; incorporate into the comments of each applicable job performance competency</a:t>
              </a:r>
              <a:r>
                <a:rPr lang="en-US" sz="1400" dirty="0" smtClean="0">
                  <a:solidFill>
                    <a:srgbClr val="0000FF"/>
                  </a:solidFill>
                </a:rPr>
                <a:t>.</a:t>
              </a:r>
              <a:endParaRPr lang="en-US" sz="1400" dirty="0">
                <a:solidFill>
                  <a:srgbClr val="0000FF"/>
                </a:solidFill>
              </a:endParaRPr>
            </a:p>
          </p:txBody>
        </p:sp>
      </p:grpSp>
    </p:spTree>
    <p:extLst>
      <p:ext uri="{BB962C8B-B14F-4D97-AF65-F5344CB8AC3E}">
        <p14:creationId xmlns:p14="http://schemas.microsoft.com/office/powerpoint/2010/main" val="19911528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0AE6A28-64FB-4AF0-A84E-D703570B02F6}" type="slidenum">
              <a:rPr lang="en-US" smtClean="0"/>
              <a:t>9</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37342359"/>
              </p:ext>
            </p:extLst>
          </p:nvPr>
        </p:nvGraphicFramePr>
        <p:xfrm>
          <a:off x="457200" y="1143000"/>
          <a:ext cx="8077200" cy="5369616"/>
        </p:xfrm>
        <a:graphic>
          <a:graphicData uri="http://schemas.openxmlformats.org/drawingml/2006/table">
            <a:tbl>
              <a:tblPr firstRow="1" firstCol="1" bandRow="1">
                <a:tableStyleId>{5C22544A-7EE6-4342-B048-85BDC9FD1C3A}</a:tableStyleId>
              </a:tblPr>
              <a:tblGrid>
                <a:gridCol w="2099238"/>
                <a:gridCol w="5977962"/>
              </a:tblGrid>
              <a:tr h="400372">
                <a:tc>
                  <a:txBody>
                    <a:bodyPr/>
                    <a:lstStyle/>
                    <a:p>
                      <a:pPr marL="0" marR="0" algn="ctr">
                        <a:lnSpc>
                          <a:spcPct val="115000"/>
                        </a:lnSpc>
                        <a:spcBef>
                          <a:spcPts val="0"/>
                        </a:spcBef>
                        <a:spcAft>
                          <a:spcPts val="0"/>
                        </a:spcAft>
                      </a:pPr>
                      <a:r>
                        <a:rPr lang="en-US" sz="1400" dirty="0">
                          <a:effectLst/>
                        </a:rPr>
                        <a:t>Performance Level</a:t>
                      </a:r>
                      <a:endParaRPr lang="en-US" sz="1400" dirty="0">
                        <a:solidFill>
                          <a:srgbClr val="000000"/>
                        </a:solidFill>
                        <a:effectLst/>
                        <a:latin typeface="Times New Roman"/>
                        <a:ea typeface="Times New Roman"/>
                        <a:cs typeface="Times New Roman"/>
                      </a:endParaRPr>
                    </a:p>
                  </a:txBody>
                  <a:tcPr marL="61708" marR="61708" marT="0" marB="0" anchor="ctr"/>
                </a:tc>
                <a:tc>
                  <a:txBody>
                    <a:bodyPr/>
                    <a:lstStyle/>
                    <a:p>
                      <a:pPr marL="0" marR="0" algn="ctr">
                        <a:lnSpc>
                          <a:spcPct val="115000"/>
                        </a:lnSpc>
                        <a:spcBef>
                          <a:spcPts val="0"/>
                        </a:spcBef>
                        <a:spcAft>
                          <a:spcPts val="0"/>
                        </a:spcAft>
                      </a:pPr>
                      <a:r>
                        <a:rPr lang="en-US" sz="1400" dirty="0">
                          <a:effectLst/>
                        </a:rPr>
                        <a:t>Performance Level Definition</a:t>
                      </a:r>
                      <a:endParaRPr lang="en-US" sz="1400" dirty="0">
                        <a:solidFill>
                          <a:srgbClr val="000000"/>
                        </a:solidFill>
                        <a:effectLst/>
                        <a:latin typeface="Times New Roman"/>
                        <a:ea typeface="Times New Roman"/>
                        <a:cs typeface="Times New Roman"/>
                      </a:endParaRPr>
                    </a:p>
                  </a:txBody>
                  <a:tcPr marL="61708" marR="61708" marT="0" marB="0" anchor="ctr"/>
                </a:tc>
              </a:tr>
              <a:tr h="1561106">
                <a:tc>
                  <a:txBody>
                    <a:bodyPr/>
                    <a:lstStyle/>
                    <a:p>
                      <a:pPr marL="0" marR="0" algn="ctr">
                        <a:lnSpc>
                          <a:spcPct val="115000"/>
                        </a:lnSpc>
                        <a:spcBef>
                          <a:spcPts val="0"/>
                        </a:spcBef>
                        <a:spcAft>
                          <a:spcPts val="0"/>
                        </a:spcAft>
                      </a:pPr>
                      <a:r>
                        <a:rPr lang="en-US" sz="1200" dirty="0">
                          <a:effectLst/>
                        </a:rPr>
                        <a:t>Outstanding</a:t>
                      </a:r>
                      <a:endParaRPr lang="en-US" sz="1600" dirty="0">
                        <a:solidFill>
                          <a:srgbClr val="000000"/>
                        </a:solidFill>
                        <a:effectLst/>
                        <a:latin typeface="Times New Roman"/>
                        <a:ea typeface="Times New Roman"/>
                        <a:cs typeface="Times New Roman"/>
                      </a:endParaRPr>
                    </a:p>
                  </a:txBody>
                  <a:tcPr marL="61708" marR="61708" marT="0" marB="0" anchor="ctr"/>
                </a:tc>
                <a:tc>
                  <a:txBody>
                    <a:bodyPr/>
                    <a:lstStyle/>
                    <a:p>
                      <a:pPr marL="0" marR="0">
                        <a:lnSpc>
                          <a:spcPct val="115000"/>
                        </a:lnSpc>
                        <a:spcBef>
                          <a:spcPts val="0"/>
                        </a:spcBef>
                        <a:spcAft>
                          <a:spcPts val="0"/>
                        </a:spcAft>
                      </a:pPr>
                      <a:r>
                        <a:rPr lang="en-US" sz="1200" dirty="0">
                          <a:effectLst/>
                        </a:rPr>
                        <a:t>Performance that is characterized by exceptional accomplishments throughout the rating period and/or performance that is considerably and consistently at a significantly higher level than the established standards. Employee, on a regular and on-going basis, is typically innovative creative, and an excellent problem solver. The employee's performance has a very positive and demonstrable impact on the Department's ability to achieve its goals. The employee is consistently performing at the highest level of effectiveness.</a:t>
                      </a:r>
                      <a:endParaRPr lang="en-US" sz="1600" dirty="0">
                        <a:effectLst/>
                      </a:endParaRPr>
                    </a:p>
                    <a:p>
                      <a:pPr marL="0" marR="0">
                        <a:lnSpc>
                          <a:spcPct val="115000"/>
                        </a:lnSpc>
                        <a:spcBef>
                          <a:spcPts val="0"/>
                        </a:spcBef>
                        <a:spcAft>
                          <a:spcPts val="0"/>
                        </a:spcAft>
                      </a:pPr>
                      <a:r>
                        <a:rPr lang="en-US" sz="1100" dirty="0">
                          <a:effectLst/>
                        </a:rPr>
                        <a:t> </a:t>
                      </a:r>
                      <a:endParaRPr lang="en-US" sz="1400" dirty="0">
                        <a:solidFill>
                          <a:srgbClr val="000000"/>
                        </a:solidFill>
                        <a:effectLst/>
                        <a:latin typeface="Times New Roman"/>
                        <a:ea typeface="Times New Roman"/>
                        <a:cs typeface="Times New Roman"/>
                      </a:endParaRPr>
                    </a:p>
                  </a:txBody>
                  <a:tcPr marL="61708" marR="61708" marT="0" marB="0"/>
                </a:tc>
              </a:tr>
              <a:tr h="973436">
                <a:tc>
                  <a:txBody>
                    <a:bodyPr/>
                    <a:lstStyle/>
                    <a:p>
                      <a:pPr marL="0" marR="0" algn="ctr">
                        <a:lnSpc>
                          <a:spcPct val="115000"/>
                        </a:lnSpc>
                        <a:spcBef>
                          <a:spcPts val="0"/>
                        </a:spcBef>
                        <a:spcAft>
                          <a:spcPts val="0"/>
                        </a:spcAft>
                      </a:pPr>
                      <a:r>
                        <a:rPr lang="en-US" sz="1200" dirty="0">
                          <a:effectLst/>
                        </a:rPr>
                        <a:t>Exceeds </a:t>
                      </a:r>
                      <a:r>
                        <a:rPr lang="en-US" sz="1200" dirty="0" smtClean="0">
                          <a:effectLst/>
                        </a:rPr>
                        <a:t>Expectations</a:t>
                      </a:r>
                      <a:endParaRPr lang="en-US" sz="1600" dirty="0">
                        <a:solidFill>
                          <a:srgbClr val="000000"/>
                        </a:solidFill>
                        <a:effectLst/>
                        <a:latin typeface="Times New Roman"/>
                        <a:ea typeface="Times New Roman"/>
                        <a:cs typeface="Times New Roman"/>
                      </a:endParaRPr>
                    </a:p>
                  </a:txBody>
                  <a:tcPr marL="61708" marR="61708" marT="0" marB="0" anchor="ctr"/>
                </a:tc>
                <a:tc>
                  <a:txBody>
                    <a:bodyPr/>
                    <a:lstStyle/>
                    <a:p>
                      <a:pPr marL="0" marR="0">
                        <a:lnSpc>
                          <a:spcPct val="115000"/>
                        </a:lnSpc>
                        <a:spcBef>
                          <a:spcPts val="0"/>
                        </a:spcBef>
                        <a:spcAft>
                          <a:spcPts val="0"/>
                        </a:spcAft>
                      </a:pPr>
                      <a:r>
                        <a:rPr lang="en-US" sz="1200" dirty="0">
                          <a:effectLst/>
                        </a:rPr>
                        <a:t>Performance that for the majority of the rating period, is of a level higher than the established standards of the position. Employee often makes contributions that enhance the Department's ability to achieve its goals. The employee's performance is highly accomplished.</a:t>
                      </a:r>
                      <a:endParaRPr lang="en-US" sz="1600" dirty="0">
                        <a:effectLst/>
                      </a:endParaRPr>
                    </a:p>
                    <a:p>
                      <a:pPr marL="0" marR="0">
                        <a:lnSpc>
                          <a:spcPct val="115000"/>
                        </a:lnSpc>
                        <a:spcBef>
                          <a:spcPts val="0"/>
                        </a:spcBef>
                        <a:spcAft>
                          <a:spcPts val="0"/>
                        </a:spcAft>
                      </a:pPr>
                      <a:r>
                        <a:rPr lang="en-US" sz="1100" dirty="0">
                          <a:effectLst/>
                        </a:rPr>
                        <a:t> </a:t>
                      </a:r>
                      <a:endParaRPr lang="en-US" sz="1400" dirty="0">
                        <a:solidFill>
                          <a:srgbClr val="000000"/>
                        </a:solidFill>
                        <a:effectLst/>
                        <a:latin typeface="Times New Roman"/>
                        <a:ea typeface="Times New Roman"/>
                        <a:cs typeface="Times New Roman"/>
                      </a:endParaRPr>
                    </a:p>
                  </a:txBody>
                  <a:tcPr marL="61708" marR="61708" marT="0" marB="0"/>
                </a:tc>
              </a:tr>
              <a:tr h="610885">
                <a:tc>
                  <a:txBody>
                    <a:bodyPr/>
                    <a:lstStyle/>
                    <a:p>
                      <a:pPr marL="0" marR="0" algn="ctr">
                        <a:lnSpc>
                          <a:spcPct val="115000"/>
                        </a:lnSpc>
                        <a:spcBef>
                          <a:spcPts val="0"/>
                        </a:spcBef>
                        <a:spcAft>
                          <a:spcPts val="0"/>
                        </a:spcAft>
                      </a:pPr>
                      <a:r>
                        <a:rPr lang="en-US" sz="1600" dirty="0" smtClean="0">
                          <a:effectLst/>
                        </a:rPr>
                        <a:t>Meets Expectations</a:t>
                      </a:r>
                      <a:endParaRPr lang="en-US" sz="2000" dirty="0">
                        <a:solidFill>
                          <a:srgbClr val="000000"/>
                        </a:solidFill>
                        <a:effectLst/>
                        <a:latin typeface="Times New Roman"/>
                        <a:ea typeface="Times New Roman"/>
                        <a:cs typeface="Times New Roman"/>
                      </a:endParaRPr>
                    </a:p>
                  </a:txBody>
                  <a:tcPr marL="61708" marR="61708" marT="0" marB="0" anchor="ctr"/>
                </a:tc>
                <a:tc>
                  <a:txBody>
                    <a:bodyPr/>
                    <a:lstStyle/>
                    <a:p>
                      <a:pPr marL="0" marR="0">
                        <a:lnSpc>
                          <a:spcPct val="115000"/>
                        </a:lnSpc>
                        <a:spcBef>
                          <a:spcPts val="0"/>
                        </a:spcBef>
                        <a:spcAft>
                          <a:spcPts val="0"/>
                        </a:spcAft>
                      </a:pPr>
                      <a:r>
                        <a:rPr lang="en-US" sz="1200" dirty="0">
                          <a:effectLst/>
                        </a:rPr>
                        <a:t>Performance that consistently meets the established standards of the position. The employee consistently </a:t>
                      </a:r>
                      <a:r>
                        <a:rPr lang="en-US" sz="1200" dirty="0" smtClean="0">
                          <a:effectLst/>
                        </a:rPr>
                        <a:t>achieves </a:t>
                      </a:r>
                      <a:r>
                        <a:rPr lang="en-US" sz="1200" dirty="0">
                          <a:effectLst/>
                        </a:rPr>
                        <a:t>expected performance levels.</a:t>
                      </a:r>
                      <a:endParaRPr lang="en-US" sz="1600" dirty="0">
                        <a:effectLst/>
                      </a:endParaRPr>
                    </a:p>
                    <a:p>
                      <a:pPr marL="0" marR="0">
                        <a:lnSpc>
                          <a:spcPct val="115000"/>
                        </a:lnSpc>
                        <a:spcBef>
                          <a:spcPts val="0"/>
                        </a:spcBef>
                        <a:spcAft>
                          <a:spcPts val="0"/>
                        </a:spcAft>
                      </a:pPr>
                      <a:r>
                        <a:rPr lang="en-US" sz="1200" dirty="0">
                          <a:effectLst/>
                        </a:rPr>
                        <a:t> </a:t>
                      </a:r>
                      <a:endParaRPr lang="en-US" sz="1600" dirty="0">
                        <a:solidFill>
                          <a:srgbClr val="000000"/>
                        </a:solidFill>
                        <a:effectLst/>
                        <a:latin typeface="Times New Roman"/>
                        <a:ea typeface="Times New Roman"/>
                        <a:cs typeface="Times New Roman"/>
                      </a:endParaRPr>
                    </a:p>
                  </a:txBody>
                  <a:tcPr marL="61708" marR="61708" marT="0" marB="0"/>
                </a:tc>
              </a:tr>
              <a:tr h="973436">
                <a:tc>
                  <a:txBody>
                    <a:bodyPr/>
                    <a:lstStyle/>
                    <a:p>
                      <a:pPr marL="0" marR="0" algn="ctr">
                        <a:lnSpc>
                          <a:spcPct val="115000"/>
                        </a:lnSpc>
                        <a:spcBef>
                          <a:spcPts val="0"/>
                        </a:spcBef>
                        <a:spcAft>
                          <a:spcPts val="0"/>
                        </a:spcAft>
                      </a:pPr>
                      <a:r>
                        <a:rPr lang="en-US" sz="1200" dirty="0">
                          <a:effectLst/>
                        </a:rPr>
                        <a:t>Needs Improvement</a:t>
                      </a:r>
                      <a:endParaRPr lang="en-US" sz="1600" dirty="0">
                        <a:solidFill>
                          <a:srgbClr val="000000"/>
                        </a:solidFill>
                        <a:effectLst/>
                        <a:latin typeface="Times New Roman"/>
                        <a:ea typeface="Times New Roman"/>
                        <a:cs typeface="Times New Roman"/>
                      </a:endParaRPr>
                    </a:p>
                  </a:txBody>
                  <a:tcPr marL="61708" marR="61708" marT="0" marB="0" anchor="ctr"/>
                </a:tc>
                <a:tc>
                  <a:txBody>
                    <a:bodyPr/>
                    <a:lstStyle/>
                    <a:p>
                      <a:pPr marL="0" marR="0">
                        <a:lnSpc>
                          <a:spcPct val="115000"/>
                        </a:lnSpc>
                        <a:spcBef>
                          <a:spcPts val="0"/>
                        </a:spcBef>
                        <a:spcAft>
                          <a:spcPts val="0"/>
                        </a:spcAft>
                      </a:pPr>
                      <a:r>
                        <a:rPr lang="en-US" sz="1200" dirty="0">
                          <a:effectLst/>
                        </a:rPr>
                        <a:t>Performance that needs improvement in some aspects of the established standards of the position. The employee is inconsistent in meeting the standards of expectation. Immediate and sustained improvement is required</a:t>
                      </a:r>
                      <a:r>
                        <a:rPr lang="en-US" sz="1200" b="1" dirty="0">
                          <a:effectLst/>
                        </a:rPr>
                        <a:t>. </a:t>
                      </a:r>
                      <a:r>
                        <a:rPr lang="en-US" sz="1200" b="1" dirty="0">
                          <a:solidFill>
                            <a:srgbClr val="FF0000"/>
                          </a:solidFill>
                          <a:effectLst/>
                        </a:rPr>
                        <a:t>*Contact Human Resources Department for further assistance.</a:t>
                      </a:r>
                      <a:endParaRPr lang="en-US" sz="1600" b="1" dirty="0">
                        <a:solidFill>
                          <a:srgbClr val="FF0000"/>
                        </a:solidFill>
                        <a:effectLst/>
                      </a:endParaRPr>
                    </a:p>
                    <a:p>
                      <a:pPr marL="0" marR="0">
                        <a:lnSpc>
                          <a:spcPct val="115000"/>
                        </a:lnSpc>
                        <a:spcBef>
                          <a:spcPts val="0"/>
                        </a:spcBef>
                        <a:spcAft>
                          <a:spcPts val="0"/>
                        </a:spcAft>
                      </a:pPr>
                      <a:r>
                        <a:rPr lang="en-US" sz="1200" dirty="0">
                          <a:effectLst/>
                        </a:rPr>
                        <a:t> </a:t>
                      </a:r>
                      <a:endParaRPr lang="en-US" sz="1600" dirty="0">
                        <a:solidFill>
                          <a:srgbClr val="000000"/>
                        </a:solidFill>
                        <a:effectLst/>
                        <a:latin typeface="Times New Roman"/>
                        <a:ea typeface="Times New Roman"/>
                        <a:cs typeface="Times New Roman"/>
                      </a:endParaRPr>
                    </a:p>
                  </a:txBody>
                  <a:tcPr marL="61708" marR="61708" marT="0" marB="0"/>
                </a:tc>
              </a:tr>
              <a:tr h="778748">
                <a:tc>
                  <a:txBody>
                    <a:bodyPr/>
                    <a:lstStyle/>
                    <a:p>
                      <a:pPr marL="0" marR="0" algn="ctr">
                        <a:lnSpc>
                          <a:spcPct val="115000"/>
                        </a:lnSpc>
                        <a:spcBef>
                          <a:spcPts val="0"/>
                        </a:spcBef>
                        <a:spcAft>
                          <a:spcPts val="0"/>
                        </a:spcAft>
                      </a:pPr>
                      <a:r>
                        <a:rPr lang="en-US" sz="1200" dirty="0">
                          <a:effectLst/>
                        </a:rPr>
                        <a:t>Below Standards</a:t>
                      </a:r>
                      <a:endParaRPr lang="en-US" sz="1600" dirty="0">
                        <a:solidFill>
                          <a:srgbClr val="000000"/>
                        </a:solidFill>
                        <a:effectLst/>
                        <a:latin typeface="Times New Roman"/>
                        <a:ea typeface="Times New Roman"/>
                        <a:cs typeface="Times New Roman"/>
                      </a:endParaRPr>
                    </a:p>
                  </a:txBody>
                  <a:tcPr marL="61708" marR="61708" marT="0" marB="0" anchor="ctr"/>
                </a:tc>
                <a:tc>
                  <a:txBody>
                    <a:bodyPr/>
                    <a:lstStyle/>
                    <a:p>
                      <a:pPr marL="0" marR="0">
                        <a:lnSpc>
                          <a:spcPct val="115000"/>
                        </a:lnSpc>
                        <a:spcBef>
                          <a:spcPts val="0"/>
                        </a:spcBef>
                        <a:spcAft>
                          <a:spcPts val="0"/>
                        </a:spcAft>
                      </a:pPr>
                      <a:r>
                        <a:rPr lang="en-US" sz="1200" dirty="0">
                          <a:effectLst/>
                        </a:rPr>
                        <a:t>Performance that is substandard or incompetent and consistently fails to meet the established standards of the position</a:t>
                      </a:r>
                      <a:r>
                        <a:rPr lang="en-US" sz="1200" dirty="0">
                          <a:solidFill>
                            <a:srgbClr val="FF0000"/>
                          </a:solidFill>
                          <a:effectLst/>
                        </a:rPr>
                        <a:t>. </a:t>
                      </a:r>
                      <a:r>
                        <a:rPr lang="en-US" sz="1200" b="1" dirty="0">
                          <a:solidFill>
                            <a:srgbClr val="FF0000"/>
                          </a:solidFill>
                          <a:effectLst/>
                        </a:rPr>
                        <a:t>*Contact Human Resources Department for further assistance.</a:t>
                      </a:r>
                      <a:endParaRPr lang="en-US" sz="1600" b="1" dirty="0">
                        <a:solidFill>
                          <a:srgbClr val="FF0000"/>
                        </a:solidFill>
                        <a:effectLst/>
                      </a:endParaRPr>
                    </a:p>
                    <a:p>
                      <a:pPr marL="0" marR="0">
                        <a:lnSpc>
                          <a:spcPct val="115000"/>
                        </a:lnSpc>
                        <a:spcBef>
                          <a:spcPts val="0"/>
                        </a:spcBef>
                        <a:spcAft>
                          <a:spcPts val="0"/>
                        </a:spcAft>
                      </a:pPr>
                      <a:r>
                        <a:rPr lang="en-US" sz="1050" dirty="0">
                          <a:effectLst/>
                        </a:rPr>
                        <a:t> </a:t>
                      </a:r>
                      <a:endParaRPr lang="en-US" sz="1200" dirty="0">
                        <a:solidFill>
                          <a:srgbClr val="000000"/>
                        </a:solidFill>
                        <a:effectLst/>
                        <a:latin typeface="Times New Roman"/>
                        <a:ea typeface="Times New Roman"/>
                        <a:cs typeface="Times New Roman"/>
                      </a:endParaRPr>
                    </a:p>
                  </a:txBody>
                  <a:tcPr marL="61708" marR="61708" marT="0" marB="0"/>
                </a:tc>
              </a:tr>
            </a:tbl>
          </a:graphicData>
        </a:graphic>
      </p:graphicFrame>
      <p:sp>
        <p:nvSpPr>
          <p:cNvPr id="5" name="Rectangle 1"/>
          <p:cNvSpPr>
            <a:spLocks noChangeArrowheads="1"/>
          </p:cNvSpPr>
          <p:nvPr/>
        </p:nvSpPr>
        <p:spPr bwMode="auto">
          <a:xfrm>
            <a:off x="3728615" y="606623"/>
            <a:ext cx="156113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RATING SCALE</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27" name="Group 26"/>
          <p:cNvGrpSpPr/>
          <p:nvPr/>
        </p:nvGrpSpPr>
        <p:grpSpPr>
          <a:xfrm>
            <a:off x="-180476" y="4077539"/>
            <a:ext cx="1287853" cy="461665"/>
            <a:chOff x="-205947" y="4055553"/>
            <a:chExt cx="1726620" cy="1025346"/>
          </a:xfrm>
        </p:grpSpPr>
        <p:sp>
          <p:nvSpPr>
            <p:cNvPr id="6" name="TextBox 5"/>
            <p:cNvSpPr txBox="1"/>
            <p:nvPr/>
          </p:nvSpPr>
          <p:spPr>
            <a:xfrm rot="20022111">
              <a:off x="-205947" y="4055553"/>
              <a:ext cx="1726620" cy="1025346"/>
            </a:xfrm>
            <a:prstGeom prst="rect">
              <a:avLst/>
            </a:prstGeom>
            <a:noFill/>
          </p:spPr>
          <p:txBody>
            <a:bodyPr wrap="none" rtlCol="0">
              <a:spAutoFit/>
            </a:bodyPr>
            <a:lstStyle/>
            <a:p>
              <a:r>
                <a:rPr lang="en-US" sz="2400" dirty="0" smtClean="0">
                  <a:solidFill>
                    <a:srgbClr val="FF0000"/>
                  </a:solidFill>
                </a:rPr>
                <a:t>Achieves</a:t>
              </a:r>
              <a:endParaRPr lang="en-US" sz="2400" dirty="0">
                <a:solidFill>
                  <a:srgbClr val="FF0000"/>
                </a:solidFill>
              </a:endParaRPr>
            </a:p>
          </p:txBody>
        </p:sp>
        <p:cxnSp>
          <p:nvCxnSpPr>
            <p:cNvPr id="8" name="Straight Connector 7"/>
            <p:cNvCxnSpPr/>
            <p:nvPr/>
          </p:nvCxnSpPr>
          <p:spPr>
            <a:xfrm>
              <a:off x="228600" y="4419600"/>
              <a:ext cx="8382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81000" y="4138309"/>
              <a:ext cx="533400" cy="81469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736795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2131</Words>
  <Application>Microsoft Office PowerPoint</Application>
  <PresentationFormat>On-screen Show (4:3)</PresentationFormat>
  <Paragraphs>439</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Department of Human Resources New Performance Appraisal Forms Tutorial Effective: January 2013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Human Resources New Performance Appraisal Forms Tutorial Effective: January 2013</dc:title>
  <dc:creator>Donna Newman</dc:creator>
  <cp:lastModifiedBy>Donna Newman</cp:lastModifiedBy>
  <cp:revision>30</cp:revision>
  <cp:lastPrinted>2013-01-08T13:15:14Z</cp:lastPrinted>
  <dcterms:created xsi:type="dcterms:W3CDTF">2013-01-04T20:43:33Z</dcterms:created>
  <dcterms:modified xsi:type="dcterms:W3CDTF">2013-01-08T15:39:58Z</dcterms:modified>
</cp:coreProperties>
</file>