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64" r:id="rId2"/>
    <p:sldId id="262" r:id="rId3"/>
    <p:sldId id="286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0" r:id="rId19"/>
    <p:sldId id="281" r:id="rId20"/>
    <p:sldId id="282" r:id="rId21"/>
    <p:sldId id="283" r:id="rId22"/>
    <p:sldId id="284" r:id="rId23"/>
    <p:sldId id="285" r:id="rId24"/>
    <p:sldId id="26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88"/>
    <p:restoredTop sz="94658"/>
  </p:normalViewPr>
  <p:slideViewPr>
    <p:cSldViewPr snapToGrid="0">
      <p:cViewPr varScale="1">
        <p:scale>
          <a:sx n="70" d="100"/>
          <a:sy n="70" d="100"/>
        </p:scale>
        <p:origin x="7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>
                <a:solidFill>
                  <a:srgbClr val="002060"/>
                </a:solidFill>
              </a:rPr>
              <a:t>OSP</a:t>
            </a:r>
          </a:p>
        </c:rich>
      </c:tx>
      <c:layout>
        <c:manualLayout>
          <c:xMode val="edge"/>
          <c:yMode val="edge"/>
          <c:x val="0.46522055942653212"/>
          <c:y val="0.482151009320721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3445938775300127"/>
          <c:y val="0.16380505181093569"/>
          <c:w val="0.34959170810497742"/>
          <c:h val="0.7512771652100509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scene3d>
              <a:camera prst="orthographicFront"/>
              <a:lightRig rig="brightRoom" dir="t"/>
            </a:scene3d>
            <a:sp3d prstMaterial="flat"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F28-CE41-9CE9-BCC6E9032258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F28-CE41-9CE9-BCC6E9032258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F28-CE41-9CE9-BCC6E9032258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F28-CE41-9CE9-BCC6E9032258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3F28-CE41-9CE9-BCC6E903225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Other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F28-CE41-9CE9-BCC6E903225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Information</a:t>
                    </a:r>
                  </a:p>
                  <a:p>
                    <a:r>
                      <a:rPr lang="en-US"/>
                      <a:t>Sessions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F28-CE41-9CE9-BCC6E903225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Contract</a:t>
                    </a:r>
                  </a:p>
                  <a:p>
                    <a:r>
                      <a:rPr lang="en-US"/>
                      <a:t>Services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F28-CE41-9CE9-BCC6E903225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Award</a:t>
                    </a:r>
                    <a:r>
                      <a:rPr lang="en-US" baseline="0"/>
                      <a:t> </a:t>
                    </a:r>
                  </a:p>
                  <a:p>
                    <a:r>
                      <a:rPr lang="en-US" baseline="0"/>
                      <a:t>Services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F28-CE41-9CE9-BCC6E903225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Proposal</a:t>
                    </a:r>
                  </a:p>
                  <a:p>
                    <a:r>
                      <a:rPr lang="en-US" dirty="0"/>
                      <a:t>Services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3F28-CE41-9CE9-BCC6E90322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28-CE41-9CE9-BCC6E90322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F3C452-DB1A-A849-85DF-193B9976C583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E377DB-38A6-4D45-8DA0-BAB346E4B10C}">
      <dgm:prSet phldrT="[Text]" custT="1"/>
      <dgm:spPr>
        <a:noFill/>
        <a:ln w="53975" cap="flat">
          <a:solidFill>
            <a:srgbClr val="C00000"/>
          </a:solidFill>
          <a:round/>
        </a:ln>
      </dgm:spPr>
      <dgm:t>
        <a:bodyPr/>
        <a:lstStyle/>
        <a:p>
          <a:pPr algn="ctr">
            <a:lnSpc>
              <a:spcPct val="90000"/>
            </a:lnSpc>
          </a:pPr>
          <a:endParaRPr lang="en-US" sz="2200" b="1" dirty="0">
            <a:solidFill>
              <a:srgbClr val="C00000"/>
            </a:solidFill>
          </a:endParaRPr>
        </a:p>
        <a:p>
          <a:pPr algn="ctr">
            <a:lnSpc>
              <a:spcPct val="90000"/>
            </a:lnSpc>
          </a:pPr>
          <a:endParaRPr lang="en-US" sz="2200" b="1" dirty="0">
            <a:solidFill>
              <a:srgbClr val="C00000"/>
            </a:solidFill>
          </a:endParaRPr>
        </a:p>
        <a:p>
          <a:pPr algn="ctr">
            <a:lnSpc>
              <a:spcPct val="90000"/>
            </a:lnSpc>
          </a:pPr>
          <a:r>
            <a:rPr lang="en-US" sz="2200" b="1" dirty="0">
              <a:solidFill>
                <a:srgbClr val="C00000"/>
              </a:solidFill>
            </a:rPr>
            <a:t>Funding Opportunities</a:t>
          </a:r>
        </a:p>
        <a:p>
          <a:pPr algn="ctr">
            <a:lnSpc>
              <a:spcPct val="100000"/>
            </a:lnSpc>
          </a:pPr>
          <a:r>
            <a:rPr lang="en-US" sz="1400" b="0" dirty="0">
              <a:solidFill>
                <a:schemeClr val="tx1"/>
              </a:solidFill>
            </a:rPr>
            <a:t>Monthly bulletin in Research Link</a:t>
          </a:r>
        </a:p>
        <a:p>
          <a:pPr algn="ctr">
            <a:lnSpc>
              <a:spcPct val="100000"/>
            </a:lnSpc>
          </a:pPr>
          <a:r>
            <a:rPr lang="en-US" sz="1400" b="0" dirty="0">
              <a:solidFill>
                <a:schemeClr val="tx1"/>
              </a:solidFill>
            </a:rPr>
            <a:t>Custom searches to match topic and expertise</a:t>
          </a:r>
        </a:p>
        <a:p>
          <a:pPr algn="ctr">
            <a:lnSpc>
              <a:spcPct val="100000"/>
            </a:lnSpc>
          </a:pPr>
          <a:r>
            <a:rPr lang="en-US" sz="1400" b="0" dirty="0">
              <a:solidFill>
                <a:schemeClr val="tx1"/>
              </a:solidFill>
            </a:rPr>
            <a:t>Targeted alerts</a:t>
          </a:r>
        </a:p>
      </dgm:t>
    </dgm:pt>
    <dgm:pt modelId="{B053144F-6B36-944B-9E3E-4394E1518EDA}" type="parTrans" cxnId="{0BD2E07D-F8A1-9C4F-8CA5-8FD238ECABC4}">
      <dgm:prSet/>
      <dgm:spPr/>
      <dgm:t>
        <a:bodyPr/>
        <a:lstStyle/>
        <a:p>
          <a:endParaRPr lang="en-US"/>
        </a:p>
      </dgm:t>
    </dgm:pt>
    <dgm:pt modelId="{6B7CDDB5-6A85-3B4D-B5B4-B764C3F24DBD}" type="sibTrans" cxnId="{0BD2E07D-F8A1-9C4F-8CA5-8FD238ECABC4}">
      <dgm:prSet/>
      <dgm:spPr/>
      <dgm:t>
        <a:bodyPr/>
        <a:lstStyle/>
        <a:p>
          <a:endParaRPr lang="en-US"/>
        </a:p>
      </dgm:t>
    </dgm:pt>
    <dgm:pt modelId="{38E81C7D-CB00-3349-9F3A-00CE8FA1E3F2}">
      <dgm:prSet phldrT="[Text]" custT="1"/>
      <dgm:spPr>
        <a:noFill/>
        <a:ln w="53975">
          <a:solidFill>
            <a:srgbClr val="0070C0"/>
          </a:solidFill>
          <a:round/>
        </a:ln>
      </dgm:spPr>
      <dgm:t>
        <a:bodyPr/>
        <a:lstStyle/>
        <a:p>
          <a:endParaRPr lang="en-US" sz="1800" b="1" dirty="0">
            <a:solidFill>
              <a:srgbClr val="C00000"/>
            </a:solidFill>
          </a:endParaRPr>
        </a:p>
        <a:p>
          <a:endParaRPr lang="en-US" sz="1800" b="1" dirty="0">
            <a:solidFill>
              <a:srgbClr val="C00000"/>
            </a:solidFill>
          </a:endParaRPr>
        </a:p>
        <a:p>
          <a:endParaRPr lang="en-US" sz="1800" b="1" dirty="0">
            <a:solidFill>
              <a:srgbClr val="C00000"/>
            </a:solidFill>
          </a:endParaRPr>
        </a:p>
        <a:p>
          <a:r>
            <a:rPr lang="en-US" sz="1800" b="1" dirty="0">
              <a:solidFill>
                <a:srgbClr val="C00000"/>
              </a:solidFill>
            </a:rPr>
            <a:t>Proposal Consultation and Development</a:t>
          </a:r>
        </a:p>
        <a:p>
          <a:r>
            <a:rPr lang="en-US" sz="1400" b="0" dirty="0">
              <a:solidFill>
                <a:schemeClr val="tx1"/>
              </a:solidFill>
            </a:rPr>
            <a:t>Agency and opportunity match</a:t>
          </a:r>
        </a:p>
        <a:p>
          <a:r>
            <a:rPr lang="en-US" sz="1400" b="0" dirty="0">
              <a:solidFill>
                <a:schemeClr val="tx1"/>
              </a:solidFill>
            </a:rPr>
            <a:t>Concept development, proposal editing and review</a:t>
          </a:r>
        </a:p>
        <a:p>
          <a:r>
            <a:rPr lang="en-US" sz="1400" b="0" dirty="0">
              <a:solidFill>
                <a:schemeClr val="tx1"/>
              </a:solidFill>
            </a:rPr>
            <a:t>Links to collaborators</a:t>
          </a:r>
          <a:endParaRPr lang="en-US" sz="1400" dirty="0"/>
        </a:p>
      </dgm:t>
    </dgm:pt>
    <dgm:pt modelId="{6A0536D0-5D1F-F344-B516-F8A57F4E7A13}" type="parTrans" cxnId="{220FE887-249C-AA4E-8CE7-92E8133D5756}">
      <dgm:prSet/>
      <dgm:spPr/>
      <dgm:t>
        <a:bodyPr/>
        <a:lstStyle/>
        <a:p>
          <a:endParaRPr lang="en-US"/>
        </a:p>
      </dgm:t>
    </dgm:pt>
    <dgm:pt modelId="{BC8D9F00-BD9D-3045-89B6-75E0D82F2ACD}" type="sibTrans" cxnId="{220FE887-249C-AA4E-8CE7-92E8133D5756}">
      <dgm:prSet/>
      <dgm:spPr/>
      <dgm:t>
        <a:bodyPr/>
        <a:lstStyle/>
        <a:p>
          <a:endParaRPr lang="en-US"/>
        </a:p>
      </dgm:t>
    </dgm:pt>
    <dgm:pt modelId="{F65C1C68-2FBB-3742-A81F-3BFAB9FF086D}">
      <dgm:prSet phldrT="[Text]" custT="1"/>
      <dgm:spPr>
        <a:noFill/>
        <a:ln w="53975">
          <a:solidFill>
            <a:srgbClr val="002060"/>
          </a:solidFill>
          <a:round/>
        </a:ln>
      </dgm:spPr>
      <dgm:t>
        <a:bodyPr/>
        <a:lstStyle/>
        <a:p>
          <a:endParaRPr lang="en-US" sz="2000" b="1" dirty="0">
            <a:solidFill>
              <a:srgbClr val="C00000"/>
            </a:solidFill>
          </a:endParaRPr>
        </a:p>
        <a:p>
          <a:r>
            <a:rPr lang="en-US" sz="2000" b="1" dirty="0">
              <a:solidFill>
                <a:srgbClr val="C00000"/>
              </a:solidFill>
            </a:rPr>
            <a:t>Programs and Events</a:t>
          </a:r>
        </a:p>
        <a:p>
          <a:r>
            <a:rPr lang="en-US" sz="1400" b="0" dirty="0">
              <a:solidFill>
                <a:schemeClr val="tx1"/>
              </a:solidFill>
            </a:rPr>
            <a:t>Onboarding and proposal-specific programs</a:t>
          </a:r>
        </a:p>
        <a:p>
          <a:r>
            <a:rPr lang="en-US" sz="1400" b="0" dirty="0">
              <a:solidFill>
                <a:schemeClr val="tx1"/>
              </a:solidFill>
            </a:rPr>
            <a:t>Networking and collaboration events</a:t>
          </a:r>
          <a:endParaRPr lang="en-US" sz="1400" dirty="0"/>
        </a:p>
      </dgm:t>
    </dgm:pt>
    <dgm:pt modelId="{98C25E9E-8128-6543-994C-9AA5BF66ABD2}" type="parTrans" cxnId="{6873F73C-DEC0-E342-9084-E6025544C660}">
      <dgm:prSet/>
      <dgm:spPr/>
      <dgm:t>
        <a:bodyPr/>
        <a:lstStyle/>
        <a:p>
          <a:endParaRPr lang="en-US"/>
        </a:p>
      </dgm:t>
    </dgm:pt>
    <dgm:pt modelId="{5B8886BC-A41D-8340-9022-700550769BDE}" type="sibTrans" cxnId="{6873F73C-DEC0-E342-9084-E6025544C660}">
      <dgm:prSet/>
      <dgm:spPr/>
      <dgm:t>
        <a:bodyPr/>
        <a:lstStyle/>
        <a:p>
          <a:endParaRPr lang="en-US"/>
        </a:p>
      </dgm:t>
    </dgm:pt>
    <dgm:pt modelId="{ADCAD984-2B42-A342-AC7E-11667125225A}">
      <dgm:prSet phldrT="[Text]" custT="1"/>
      <dgm:spPr>
        <a:noFill/>
        <a:ln w="53975">
          <a:solidFill>
            <a:srgbClr val="C00000"/>
          </a:solidFill>
          <a:round/>
        </a:ln>
      </dgm:spPr>
      <dgm:t>
        <a:bodyPr/>
        <a:lstStyle/>
        <a:p>
          <a:endParaRPr lang="en-US" sz="2300" b="1" dirty="0">
            <a:solidFill>
              <a:srgbClr val="C00000"/>
            </a:solidFill>
          </a:endParaRPr>
        </a:p>
        <a:p>
          <a:r>
            <a:rPr lang="en-US" sz="2300" b="1" dirty="0">
              <a:solidFill>
                <a:srgbClr val="C00000"/>
              </a:solidFill>
            </a:rPr>
            <a:t>Resources</a:t>
          </a:r>
        </a:p>
        <a:p>
          <a:r>
            <a:rPr lang="en-US" sz="1400" b="0" dirty="0">
              <a:solidFill>
                <a:schemeClr val="tx1"/>
              </a:solidFill>
            </a:rPr>
            <a:t>ORD Canvas Site</a:t>
          </a:r>
        </a:p>
        <a:p>
          <a:r>
            <a:rPr lang="en-US" sz="1400" b="0" dirty="0">
              <a:solidFill>
                <a:schemeClr val="tx1"/>
              </a:solidFill>
            </a:rPr>
            <a:t>Boilerplates</a:t>
          </a:r>
        </a:p>
        <a:p>
          <a:r>
            <a:rPr lang="en-US" sz="1400" b="0" dirty="0">
              <a:solidFill>
                <a:schemeClr val="tx1"/>
              </a:solidFill>
            </a:rPr>
            <a:t>Grant-writing guidance and tools</a:t>
          </a:r>
          <a:endParaRPr lang="en-US" sz="1400" dirty="0"/>
        </a:p>
      </dgm:t>
    </dgm:pt>
    <dgm:pt modelId="{EA5C752B-632B-2B4F-B3ED-0C67566403DC}" type="parTrans" cxnId="{96A48B16-8D5D-7E4D-AFF2-2993B0258906}">
      <dgm:prSet/>
      <dgm:spPr/>
      <dgm:t>
        <a:bodyPr/>
        <a:lstStyle/>
        <a:p>
          <a:endParaRPr lang="en-US"/>
        </a:p>
      </dgm:t>
    </dgm:pt>
    <dgm:pt modelId="{6E4A35A5-C93F-F242-9D17-9713E2E26EDD}" type="sibTrans" cxnId="{96A48B16-8D5D-7E4D-AFF2-2993B0258906}">
      <dgm:prSet/>
      <dgm:spPr/>
      <dgm:t>
        <a:bodyPr/>
        <a:lstStyle/>
        <a:p>
          <a:endParaRPr lang="en-US"/>
        </a:p>
      </dgm:t>
    </dgm:pt>
    <dgm:pt modelId="{8A23B67D-82B6-0D43-9FB7-F09B59E714AE}">
      <dgm:prSet custT="1"/>
      <dgm:spPr>
        <a:noFill/>
        <a:ln w="53975">
          <a:solidFill>
            <a:schemeClr val="tx2">
              <a:lumMod val="50000"/>
              <a:lumOff val="50000"/>
            </a:schemeClr>
          </a:solidFill>
          <a:round/>
        </a:ln>
      </dgm:spPr>
      <dgm:t>
        <a:bodyPr/>
        <a:lstStyle/>
        <a:p>
          <a:endParaRPr lang="en-US" sz="2000" b="1" dirty="0">
            <a:solidFill>
              <a:srgbClr val="C00000"/>
            </a:solidFill>
          </a:endParaRPr>
        </a:p>
        <a:p>
          <a:endParaRPr lang="en-US" sz="2000" b="1" dirty="0">
            <a:solidFill>
              <a:srgbClr val="C00000"/>
            </a:solidFill>
          </a:endParaRPr>
        </a:p>
        <a:p>
          <a:r>
            <a:rPr lang="en-US" sz="2000" b="1" dirty="0">
              <a:solidFill>
                <a:srgbClr val="C00000"/>
              </a:solidFill>
            </a:rPr>
            <a:t>Limited Submissions</a:t>
          </a:r>
        </a:p>
        <a:p>
          <a:r>
            <a:rPr lang="en-US" sz="1400" b="0" dirty="0">
              <a:solidFill>
                <a:schemeClr val="tx1"/>
              </a:solidFill>
            </a:rPr>
            <a:t>Limited funding opportunities</a:t>
          </a:r>
        </a:p>
        <a:p>
          <a:r>
            <a:rPr lang="en-US" sz="1400" b="0" dirty="0">
              <a:solidFill>
                <a:schemeClr val="tx1"/>
              </a:solidFill>
            </a:rPr>
            <a:t>Limited submission tickets</a:t>
          </a:r>
        </a:p>
        <a:p>
          <a:r>
            <a:rPr lang="en-US" sz="1400" b="0" dirty="0">
              <a:solidFill>
                <a:schemeClr val="tx1"/>
              </a:solidFill>
            </a:rPr>
            <a:t>Internal competition panel reviews</a:t>
          </a:r>
          <a:endParaRPr lang="en-US" sz="1400" dirty="0"/>
        </a:p>
      </dgm:t>
    </dgm:pt>
    <dgm:pt modelId="{D916062A-2C5F-934F-A80F-9A7DF757800F}" type="parTrans" cxnId="{C5F05AEA-8CE3-604A-99AD-11D0BC96D717}">
      <dgm:prSet/>
      <dgm:spPr/>
      <dgm:t>
        <a:bodyPr/>
        <a:lstStyle/>
        <a:p>
          <a:endParaRPr lang="en-US"/>
        </a:p>
      </dgm:t>
    </dgm:pt>
    <dgm:pt modelId="{69A2709B-C601-394D-8AF6-4AB176C34E05}" type="sibTrans" cxnId="{C5F05AEA-8CE3-604A-99AD-11D0BC96D717}">
      <dgm:prSet/>
      <dgm:spPr/>
      <dgm:t>
        <a:bodyPr/>
        <a:lstStyle/>
        <a:p>
          <a:endParaRPr lang="en-US"/>
        </a:p>
      </dgm:t>
    </dgm:pt>
    <dgm:pt modelId="{1533DA4F-F61E-4F4C-8406-A4E0B64FC3FB}" type="pres">
      <dgm:prSet presAssocID="{2CF3C452-DB1A-A849-85DF-193B9976C583}" presName="diagram" presStyleCnt="0">
        <dgm:presLayoutVars>
          <dgm:dir/>
          <dgm:resizeHandles val="exact"/>
        </dgm:presLayoutVars>
      </dgm:prSet>
      <dgm:spPr/>
    </dgm:pt>
    <dgm:pt modelId="{ABB5E1E3-DAEA-374A-8994-C2D92401FCCF}" type="pres">
      <dgm:prSet presAssocID="{8BE377DB-38A6-4D45-8DA0-BAB346E4B10C}" presName="node" presStyleLbl="node1" presStyleIdx="0" presStyleCnt="5" custScaleY="294595">
        <dgm:presLayoutVars>
          <dgm:bulletEnabled val="1"/>
        </dgm:presLayoutVars>
      </dgm:prSet>
      <dgm:spPr/>
    </dgm:pt>
    <dgm:pt modelId="{C44A39E2-221E-0C44-9597-DD863159ABAA}" type="pres">
      <dgm:prSet presAssocID="{6B7CDDB5-6A85-3B4D-B5B4-B764C3F24DBD}" presName="sibTrans" presStyleCnt="0"/>
      <dgm:spPr/>
    </dgm:pt>
    <dgm:pt modelId="{EC31BB52-E65B-6246-B1DE-050444B13A6C}" type="pres">
      <dgm:prSet presAssocID="{38E81C7D-CB00-3349-9F3A-00CE8FA1E3F2}" presName="node" presStyleLbl="node1" presStyleIdx="1" presStyleCnt="5" custScaleY="294595">
        <dgm:presLayoutVars>
          <dgm:bulletEnabled val="1"/>
        </dgm:presLayoutVars>
      </dgm:prSet>
      <dgm:spPr/>
    </dgm:pt>
    <dgm:pt modelId="{1A547569-1591-7E44-94D1-DEFA0DD607E7}" type="pres">
      <dgm:prSet presAssocID="{BC8D9F00-BD9D-3045-89B6-75E0D82F2ACD}" presName="sibTrans" presStyleCnt="0"/>
      <dgm:spPr/>
    </dgm:pt>
    <dgm:pt modelId="{00D3BDC6-2C42-0A41-AF97-D91D24295735}" type="pres">
      <dgm:prSet presAssocID="{F65C1C68-2FBB-3742-A81F-3BFAB9FF086D}" presName="node" presStyleLbl="node1" presStyleIdx="2" presStyleCnt="5" custScaleY="294595">
        <dgm:presLayoutVars>
          <dgm:bulletEnabled val="1"/>
        </dgm:presLayoutVars>
      </dgm:prSet>
      <dgm:spPr/>
    </dgm:pt>
    <dgm:pt modelId="{6493E8EE-C0FD-524C-A97F-B1B8FF3CA5DB}" type="pres">
      <dgm:prSet presAssocID="{5B8886BC-A41D-8340-9022-700550769BDE}" presName="sibTrans" presStyleCnt="0"/>
      <dgm:spPr/>
    </dgm:pt>
    <dgm:pt modelId="{06D9936F-20D7-FF40-AF92-45F51D7EF8DC}" type="pres">
      <dgm:prSet presAssocID="{ADCAD984-2B42-A342-AC7E-11667125225A}" presName="node" presStyleLbl="node1" presStyleIdx="3" presStyleCnt="5" custScaleY="294595">
        <dgm:presLayoutVars>
          <dgm:bulletEnabled val="1"/>
        </dgm:presLayoutVars>
      </dgm:prSet>
      <dgm:spPr/>
    </dgm:pt>
    <dgm:pt modelId="{08E2D554-A8AA-FF49-B5B1-86B54320DCD7}" type="pres">
      <dgm:prSet presAssocID="{6E4A35A5-C93F-F242-9D17-9713E2E26EDD}" presName="sibTrans" presStyleCnt="0"/>
      <dgm:spPr/>
    </dgm:pt>
    <dgm:pt modelId="{11198287-E61C-1B4D-A25D-C7812D1921BE}" type="pres">
      <dgm:prSet presAssocID="{8A23B67D-82B6-0D43-9FB7-F09B59E714AE}" presName="node" presStyleLbl="node1" presStyleIdx="4" presStyleCnt="5" custScaleY="294595" custLinFactNeighborX="185" custLinFactNeighborY="-38">
        <dgm:presLayoutVars>
          <dgm:bulletEnabled val="1"/>
        </dgm:presLayoutVars>
      </dgm:prSet>
      <dgm:spPr/>
    </dgm:pt>
  </dgm:ptLst>
  <dgm:cxnLst>
    <dgm:cxn modelId="{40B67A03-F34D-CB46-B337-32744E39A263}" type="presOf" srcId="{F65C1C68-2FBB-3742-A81F-3BFAB9FF086D}" destId="{00D3BDC6-2C42-0A41-AF97-D91D24295735}" srcOrd="0" destOrd="0" presId="urn:microsoft.com/office/officeart/2005/8/layout/default"/>
    <dgm:cxn modelId="{9430EA07-EFF4-364D-8762-08EE9F5CBE0B}" type="presOf" srcId="{8A23B67D-82B6-0D43-9FB7-F09B59E714AE}" destId="{11198287-E61C-1B4D-A25D-C7812D1921BE}" srcOrd="0" destOrd="0" presId="urn:microsoft.com/office/officeart/2005/8/layout/default"/>
    <dgm:cxn modelId="{96A48B16-8D5D-7E4D-AFF2-2993B0258906}" srcId="{2CF3C452-DB1A-A849-85DF-193B9976C583}" destId="{ADCAD984-2B42-A342-AC7E-11667125225A}" srcOrd="3" destOrd="0" parTransId="{EA5C752B-632B-2B4F-B3ED-0C67566403DC}" sibTransId="{6E4A35A5-C93F-F242-9D17-9713E2E26EDD}"/>
    <dgm:cxn modelId="{6873F73C-DEC0-E342-9084-E6025544C660}" srcId="{2CF3C452-DB1A-A849-85DF-193B9976C583}" destId="{F65C1C68-2FBB-3742-A81F-3BFAB9FF086D}" srcOrd="2" destOrd="0" parTransId="{98C25E9E-8128-6543-994C-9AA5BF66ABD2}" sibTransId="{5B8886BC-A41D-8340-9022-700550769BDE}"/>
    <dgm:cxn modelId="{C017E15D-0949-154B-8EA9-7D56163C9359}" type="presOf" srcId="{38E81C7D-CB00-3349-9F3A-00CE8FA1E3F2}" destId="{EC31BB52-E65B-6246-B1DE-050444B13A6C}" srcOrd="0" destOrd="0" presId="urn:microsoft.com/office/officeart/2005/8/layout/default"/>
    <dgm:cxn modelId="{3A054B5E-E1CA-1F49-83DB-0339A467AFA7}" type="presOf" srcId="{ADCAD984-2B42-A342-AC7E-11667125225A}" destId="{06D9936F-20D7-FF40-AF92-45F51D7EF8DC}" srcOrd="0" destOrd="0" presId="urn:microsoft.com/office/officeart/2005/8/layout/default"/>
    <dgm:cxn modelId="{0BD2E07D-F8A1-9C4F-8CA5-8FD238ECABC4}" srcId="{2CF3C452-DB1A-A849-85DF-193B9976C583}" destId="{8BE377DB-38A6-4D45-8DA0-BAB346E4B10C}" srcOrd="0" destOrd="0" parTransId="{B053144F-6B36-944B-9E3E-4394E1518EDA}" sibTransId="{6B7CDDB5-6A85-3B4D-B5B4-B764C3F24DBD}"/>
    <dgm:cxn modelId="{220FE887-249C-AA4E-8CE7-92E8133D5756}" srcId="{2CF3C452-DB1A-A849-85DF-193B9976C583}" destId="{38E81C7D-CB00-3349-9F3A-00CE8FA1E3F2}" srcOrd="1" destOrd="0" parTransId="{6A0536D0-5D1F-F344-B516-F8A57F4E7A13}" sibTransId="{BC8D9F00-BD9D-3045-89B6-75E0D82F2ACD}"/>
    <dgm:cxn modelId="{3F8644CD-2A14-DC45-8323-8443EC8D8B5F}" type="presOf" srcId="{8BE377DB-38A6-4D45-8DA0-BAB346E4B10C}" destId="{ABB5E1E3-DAEA-374A-8994-C2D92401FCCF}" srcOrd="0" destOrd="0" presId="urn:microsoft.com/office/officeart/2005/8/layout/default"/>
    <dgm:cxn modelId="{AEA74DD9-6F49-954C-88F2-6F79771D30D0}" type="presOf" srcId="{2CF3C452-DB1A-A849-85DF-193B9976C583}" destId="{1533DA4F-F61E-4F4C-8406-A4E0B64FC3FB}" srcOrd="0" destOrd="0" presId="urn:microsoft.com/office/officeart/2005/8/layout/default"/>
    <dgm:cxn modelId="{C5F05AEA-8CE3-604A-99AD-11D0BC96D717}" srcId="{2CF3C452-DB1A-A849-85DF-193B9976C583}" destId="{8A23B67D-82B6-0D43-9FB7-F09B59E714AE}" srcOrd="4" destOrd="0" parTransId="{D916062A-2C5F-934F-A80F-9A7DF757800F}" sibTransId="{69A2709B-C601-394D-8AF6-4AB176C34E05}"/>
    <dgm:cxn modelId="{E2F9DA97-87BC-5C45-9C5E-FBE003821A8C}" type="presParOf" srcId="{1533DA4F-F61E-4F4C-8406-A4E0B64FC3FB}" destId="{ABB5E1E3-DAEA-374A-8994-C2D92401FCCF}" srcOrd="0" destOrd="0" presId="urn:microsoft.com/office/officeart/2005/8/layout/default"/>
    <dgm:cxn modelId="{E981B8A7-9E61-8B45-9D9B-CA95155F381E}" type="presParOf" srcId="{1533DA4F-F61E-4F4C-8406-A4E0B64FC3FB}" destId="{C44A39E2-221E-0C44-9597-DD863159ABAA}" srcOrd="1" destOrd="0" presId="urn:microsoft.com/office/officeart/2005/8/layout/default"/>
    <dgm:cxn modelId="{ED4DE33D-CEA3-0041-96B0-BEE29AE2DF0E}" type="presParOf" srcId="{1533DA4F-F61E-4F4C-8406-A4E0B64FC3FB}" destId="{EC31BB52-E65B-6246-B1DE-050444B13A6C}" srcOrd="2" destOrd="0" presId="urn:microsoft.com/office/officeart/2005/8/layout/default"/>
    <dgm:cxn modelId="{7667C218-1C77-9242-801F-63F6A90BB405}" type="presParOf" srcId="{1533DA4F-F61E-4F4C-8406-A4E0B64FC3FB}" destId="{1A547569-1591-7E44-94D1-DEFA0DD607E7}" srcOrd="3" destOrd="0" presId="urn:microsoft.com/office/officeart/2005/8/layout/default"/>
    <dgm:cxn modelId="{9D999A11-AB35-8342-8EEF-49A28F9F0C69}" type="presParOf" srcId="{1533DA4F-F61E-4F4C-8406-A4E0B64FC3FB}" destId="{00D3BDC6-2C42-0A41-AF97-D91D24295735}" srcOrd="4" destOrd="0" presId="urn:microsoft.com/office/officeart/2005/8/layout/default"/>
    <dgm:cxn modelId="{1CEFC936-A19A-E945-9140-A86A54FACB32}" type="presParOf" srcId="{1533DA4F-F61E-4F4C-8406-A4E0B64FC3FB}" destId="{6493E8EE-C0FD-524C-A97F-B1B8FF3CA5DB}" srcOrd="5" destOrd="0" presId="urn:microsoft.com/office/officeart/2005/8/layout/default"/>
    <dgm:cxn modelId="{E36FC2CD-2759-BB41-A9C1-214871AB34B5}" type="presParOf" srcId="{1533DA4F-F61E-4F4C-8406-A4E0B64FC3FB}" destId="{06D9936F-20D7-FF40-AF92-45F51D7EF8DC}" srcOrd="6" destOrd="0" presId="urn:microsoft.com/office/officeart/2005/8/layout/default"/>
    <dgm:cxn modelId="{D73B2140-4754-C040-BF98-66E628A4F37A}" type="presParOf" srcId="{1533DA4F-F61E-4F4C-8406-A4E0B64FC3FB}" destId="{08E2D554-A8AA-FF49-B5B1-86B54320DCD7}" srcOrd="7" destOrd="0" presId="urn:microsoft.com/office/officeart/2005/8/layout/default"/>
    <dgm:cxn modelId="{2DC011E6-3AE4-174B-B4AA-67562CA7B460}" type="presParOf" srcId="{1533DA4F-F61E-4F4C-8406-A4E0B64FC3FB}" destId="{11198287-E61C-1B4D-A25D-C7812D1921B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F3C452-DB1A-A849-85DF-193B9976C583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E377DB-38A6-4D45-8DA0-BAB346E4B10C}">
      <dgm:prSet phldrT="[Text]" custT="1"/>
      <dgm:spPr>
        <a:noFill/>
        <a:ln w="53975" cap="flat">
          <a:solidFill>
            <a:srgbClr val="C00000"/>
          </a:solidFill>
          <a:round/>
        </a:ln>
      </dgm:spPr>
      <dgm:t>
        <a:bodyPr/>
        <a:lstStyle/>
        <a:p>
          <a:pPr algn="ctr">
            <a:lnSpc>
              <a:spcPct val="90000"/>
            </a:lnSpc>
          </a:pPr>
          <a:endParaRPr lang="en-US" sz="2200" b="1" dirty="0">
            <a:solidFill>
              <a:srgbClr val="C00000"/>
            </a:solidFill>
          </a:endParaRPr>
        </a:p>
        <a:p>
          <a:pPr algn="ctr">
            <a:lnSpc>
              <a:spcPct val="90000"/>
            </a:lnSpc>
          </a:pPr>
          <a:endParaRPr lang="en-US" sz="2200" b="1" dirty="0">
            <a:solidFill>
              <a:srgbClr val="C00000"/>
            </a:solidFill>
          </a:endParaRPr>
        </a:p>
        <a:p>
          <a:pPr algn="ctr">
            <a:lnSpc>
              <a:spcPct val="90000"/>
            </a:lnSpc>
          </a:pPr>
          <a:endParaRPr lang="en-US" sz="1800" b="1" dirty="0">
            <a:solidFill>
              <a:srgbClr val="0070C0"/>
            </a:solidFill>
          </a:endParaRPr>
        </a:p>
        <a:p>
          <a:pPr algn="ctr">
            <a:lnSpc>
              <a:spcPct val="90000"/>
            </a:lnSpc>
          </a:pPr>
          <a:r>
            <a:rPr lang="en-US" sz="1800" b="1" dirty="0">
              <a:solidFill>
                <a:srgbClr val="0070C0"/>
              </a:solidFill>
            </a:rPr>
            <a:t>Early Career Launchpad (ECL)</a:t>
          </a:r>
        </a:p>
        <a:p>
          <a:pPr algn="ctr">
            <a:lnSpc>
              <a:spcPct val="90000"/>
            </a:lnSpc>
          </a:pPr>
          <a:r>
            <a:rPr lang="en-US" sz="1600" b="1" spc="0" dirty="0">
              <a:solidFill>
                <a:srgbClr val="C00000"/>
              </a:solidFill>
            </a:rPr>
            <a:t>ENROLL BY 9/12</a:t>
          </a:r>
          <a:endParaRPr lang="en-US" sz="1600" b="1" spc="0" dirty="0">
            <a:solidFill>
              <a:srgbClr val="0070C0"/>
            </a:solidFill>
          </a:endParaRPr>
        </a:p>
        <a:p>
          <a:pPr algn="ctr">
            <a:lnSpc>
              <a:spcPct val="100000"/>
            </a:lnSpc>
          </a:pPr>
          <a:r>
            <a:rPr lang="en-US" sz="1400" b="0" dirty="0">
              <a:solidFill>
                <a:schemeClr val="tx1"/>
              </a:solidFill>
            </a:rPr>
            <a:t>Annually during Fall semester</a:t>
          </a:r>
        </a:p>
        <a:p>
          <a:pPr algn="ctr">
            <a:lnSpc>
              <a:spcPct val="100000"/>
            </a:lnSpc>
          </a:pPr>
          <a:r>
            <a:rPr lang="en-US" sz="1400" b="0" dirty="0">
              <a:solidFill>
                <a:schemeClr val="tx1"/>
              </a:solidFill>
            </a:rPr>
            <a:t>Onboarding, networking and research development for “early career” principal investigators (PIs)</a:t>
          </a:r>
        </a:p>
      </dgm:t>
    </dgm:pt>
    <dgm:pt modelId="{B053144F-6B36-944B-9E3E-4394E1518EDA}" type="parTrans" cxnId="{0BD2E07D-F8A1-9C4F-8CA5-8FD238ECABC4}">
      <dgm:prSet/>
      <dgm:spPr/>
      <dgm:t>
        <a:bodyPr/>
        <a:lstStyle/>
        <a:p>
          <a:endParaRPr lang="en-US"/>
        </a:p>
      </dgm:t>
    </dgm:pt>
    <dgm:pt modelId="{6B7CDDB5-6A85-3B4D-B5B4-B764C3F24DBD}" type="sibTrans" cxnId="{0BD2E07D-F8A1-9C4F-8CA5-8FD238ECABC4}">
      <dgm:prSet/>
      <dgm:spPr/>
      <dgm:t>
        <a:bodyPr/>
        <a:lstStyle/>
        <a:p>
          <a:endParaRPr lang="en-US"/>
        </a:p>
      </dgm:t>
    </dgm:pt>
    <dgm:pt modelId="{38E81C7D-CB00-3349-9F3A-00CE8FA1E3F2}">
      <dgm:prSet phldrT="[Text]" custT="1"/>
      <dgm:spPr>
        <a:noFill/>
        <a:ln w="53975">
          <a:solidFill>
            <a:srgbClr val="0070C0"/>
          </a:solidFill>
          <a:round/>
        </a:ln>
      </dgm:spPr>
      <dgm:t>
        <a:bodyPr/>
        <a:lstStyle/>
        <a:p>
          <a:endParaRPr lang="en-US" sz="1800" b="1" dirty="0">
            <a:solidFill>
              <a:srgbClr val="C00000"/>
            </a:solidFill>
          </a:endParaRPr>
        </a:p>
        <a:p>
          <a:endParaRPr lang="en-US" sz="1800" b="1" dirty="0">
            <a:solidFill>
              <a:srgbClr val="C00000"/>
            </a:solidFill>
          </a:endParaRPr>
        </a:p>
        <a:p>
          <a:endParaRPr lang="en-US" sz="1800" b="1" dirty="0">
            <a:solidFill>
              <a:srgbClr val="C00000"/>
            </a:solidFill>
          </a:endParaRPr>
        </a:p>
        <a:p>
          <a:r>
            <a:rPr lang="en-US" sz="2000" b="1" dirty="0">
              <a:solidFill>
                <a:srgbClr val="0070C0"/>
              </a:solidFill>
            </a:rPr>
            <a:t>Proposal Development Liftoff (PDL)</a:t>
          </a:r>
        </a:p>
        <a:p>
          <a:r>
            <a:rPr lang="en-US" sz="1600" b="1" spc="0" dirty="0">
              <a:solidFill>
                <a:srgbClr val="C00000"/>
              </a:solidFill>
            </a:rPr>
            <a:t>SPRING 2026</a:t>
          </a:r>
          <a:endParaRPr lang="en-US" sz="1600" b="1" spc="0" dirty="0">
            <a:solidFill>
              <a:srgbClr val="0070C0"/>
            </a:solidFill>
          </a:endParaRPr>
        </a:p>
        <a:p>
          <a:r>
            <a:rPr lang="en-US" sz="1400" b="0" dirty="0">
              <a:solidFill>
                <a:schemeClr val="tx1"/>
              </a:solidFill>
            </a:rPr>
            <a:t>Targeted proposal writing</a:t>
          </a:r>
        </a:p>
        <a:p>
          <a:r>
            <a:rPr lang="en-US" sz="1400" b="0" dirty="0">
              <a:solidFill>
                <a:schemeClr val="tx1"/>
              </a:solidFill>
            </a:rPr>
            <a:t>Review by experienced researchers and scholars</a:t>
          </a:r>
          <a:endParaRPr lang="en-US" sz="1400" dirty="0"/>
        </a:p>
      </dgm:t>
    </dgm:pt>
    <dgm:pt modelId="{6A0536D0-5D1F-F344-B516-F8A57F4E7A13}" type="parTrans" cxnId="{220FE887-249C-AA4E-8CE7-92E8133D5756}">
      <dgm:prSet/>
      <dgm:spPr/>
      <dgm:t>
        <a:bodyPr/>
        <a:lstStyle/>
        <a:p>
          <a:endParaRPr lang="en-US"/>
        </a:p>
      </dgm:t>
    </dgm:pt>
    <dgm:pt modelId="{BC8D9F00-BD9D-3045-89B6-75E0D82F2ACD}" type="sibTrans" cxnId="{220FE887-249C-AA4E-8CE7-92E8133D5756}">
      <dgm:prSet/>
      <dgm:spPr/>
      <dgm:t>
        <a:bodyPr/>
        <a:lstStyle/>
        <a:p>
          <a:endParaRPr lang="en-US"/>
        </a:p>
      </dgm:t>
    </dgm:pt>
    <dgm:pt modelId="{F65C1C68-2FBB-3742-A81F-3BFAB9FF086D}">
      <dgm:prSet phldrT="[Text]" custT="1"/>
      <dgm:spPr>
        <a:noFill/>
        <a:ln w="53975">
          <a:solidFill>
            <a:srgbClr val="002060"/>
          </a:solidFill>
          <a:round/>
        </a:ln>
      </dgm:spPr>
      <dgm:t>
        <a:bodyPr/>
        <a:lstStyle/>
        <a:p>
          <a:endParaRPr lang="en-US" sz="2000" b="1" dirty="0">
            <a:solidFill>
              <a:srgbClr val="C00000"/>
            </a:solidFill>
          </a:endParaRPr>
        </a:p>
        <a:p>
          <a:endParaRPr lang="en-US" sz="2000" b="1" dirty="0">
            <a:solidFill>
              <a:srgbClr val="0070C0"/>
            </a:solidFill>
          </a:endParaRPr>
        </a:p>
        <a:p>
          <a:endParaRPr lang="en-US" sz="1800" b="1" dirty="0">
            <a:solidFill>
              <a:srgbClr val="0070C0"/>
            </a:solidFill>
          </a:endParaRPr>
        </a:p>
        <a:p>
          <a:r>
            <a:rPr lang="en-US" sz="1800" b="1" dirty="0">
              <a:solidFill>
                <a:srgbClr val="0070C0"/>
              </a:solidFill>
            </a:rPr>
            <a:t>NSF CAREER Proposal Preparation Program</a:t>
          </a:r>
        </a:p>
        <a:p>
          <a:r>
            <a:rPr lang="en-US" sz="1600" b="1" spc="0" dirty="0">
              <a:solidFill>
                <a:srgbClr val="C00000"/>
              </a:solidFill>
            </a:rPr>
            <a:t>SPRING 2026</a:t>
          </a:r>
        </a:p>
        <a:p>
          <a:r>
            <a:rPr lang="en-US" sz="1400" b="0" dirty="0">
              <a:solidFill>
                <a:schemeClr val="tx1"/>
              </a:solidFill>
            </a:rPr>
            <a:t>Deep dive on best practices</a:t>
          </a:r>
        </a:p>
        <a:p>
          <a:r>
            <a:rPr lang="en-US" sz="1400" dirty="0">
              <a:solidFill>
                <a:schemeClr val="tx1"/>
              </a:solidFill>
            </a:rPr>
            <a:t>Consultancy from external and internal CAREER awardees</a:t>
          </a:r>
        </a:p>
      </dgm:t>
    </dgm:pt>
    <dgm:pt modelId="{98C25E9E-8128-6543-994C-9AA5BF66ABD2}" type="parTrans" cxnId="{6873F73C-DEC0-E342-9084-E6025544C660}">
      <dgm:prSet/>
      <dgm:spPr/>
      <dgm:t>
        <a:bodyPr/>
        <a:lstStyle/>
        <a:p>
          <a:endParaRPr lang="en-US"/>
        </a:p>
      </dgm:t>
    </dgm:pt>
    <dgm:pt modelId="{5B8886BC-A41D-8340-9022-700550769BDE}" type="sibTrans" cxnId="{6873F73C-DEC0-E342-9084-E6025544C660}">
      <dgm:prSet/>
      <dgm:spPr/>
      <dgm:t>
        <a:bodyPr/>
        <a:lstStyle/>
        <a:p>
          <a:endParaRPr lang="en-US"/>
        </a:p>
      </dgm:t>
    </dgm:pt>
    <dgm:pt modelId="{1533DA4F-F61E-4F4C-8406-A4E0B64FC3FB}" type="pres">
      <dgm:prSet presAssocID="{2CF3C452-DB1A-A849-85DF-193B9976C583}" presName="diagram" presStyleCnt="0">
        <dgm:presLayoutVars>
          <dgm:dir/>
          <dgm:resizeHandles val="exact"/>
        </dgm:presLayoutVars>
      </dgm:prSet>
      <dgm:spPr/>
    </dgm:pt>
    <dgm:pt modelId="{ABB5E1E3-DAEA-374A-8994-C2D92401FCCF}" type="pres">
      <dgm:prSet presAssocID="{8BE377DB-38A6-4D45-8DA0-BAB346E4B10C}" presName="node" presStyleLbl="node1" presStyleIdx="0" presStyleCnt="3" custScaleY="294595">
        <dgm:presLayoutVars>
          <dgm:bulletEnabled val="1"/>
        </dgm:presLayoutVars>
      </dgm:prSet>
      <dgm:spPr/>
    </dgm:pt>
    <dgm:pt modelId="{C44A39E2-221E-0C44-9597-DD863159ABAA}" type="pres">
      <dgm:prSet presAssocID="{6B7CDDB5-6A85-3B4D-B5B4-B764C3F24DBD}" presName="sibTrans" presStyleCnt="0"/>
      <dgm:spPr/>
    </dgm:pt>
    <dgm:pt modelId="{EC31BB52-E65B-6246-B1DE-050444B13A6C}" type="pres">
      <dgm:prSet presAssocID="{38E81C7D-CB00-3349-9F3A-00CE8FA1E3F2}" presName="node" presStyleLbl="node1" presStyleIdx="1" presStyleCnt="3" custScaleY="294595">
        <dgm:presLayoutVars>
          <dgm:bulletEnabled val="1"/>
        </dgm:presLayoutVars>
      </dgm:prSet>
      <dgm:spPr/>
    </dgm:pt>
    <dgm:pt modelId="{1A547569-1591-7E44-94D1-DEFA0DD607E7}" type="pres">
      <dgm:prSet presAssocID="{BC8D9F00-BD9D-3045-89B6-75E0D82F2ACD}" presName="sibTrans" presStyleCnt="0"/>
      <dgm:spPr/>
    </dgm:pt>
    <dgm:pt modelId="{00D3BDC6-2C42-0A41-AF97-D91D24295735}" type="pres">
      <dgm:prSet presAssocID="{F65C1C68-2FBB-3742-A81F-3BFAB9FF086D}" presName="node" presStyleLbl="node1" presStyleIdx="2" presStyleCnt="3" custScaleY="294595">
        <dgm:presLayoutVars>
          <dgm:bulletEnabled val="1"/>
        </dgm:presLayoutVars>
      </dgm:prSet>
      <dgm:spPr/>
    </dgm:pt>
  </dgm:ptLst>
  <dgm:cxnLst>
    <dgm:cxn modelId="{40B67A03-F34D-CB46-B337-32744E39A263}" type="presOf" srcId="{F65C1C68-2FBB-3742-A81F-3BFAB9FF086D}" destId="{00D3BDC6-2C42-0A41-AF97-D91D24295735}" srcOrd="0" destOrd="0" presId="urn:microsoft.com/office/officeart/2005/8/layout/default"/>
    <dgm:cxn modelId="{6873F73C-DEC0-E342-9084-E6025544C660}" srcId="{2CF3C452-DB1A-A849-85DF-193B9976C583}" destId="{F65C1C68-2FBB-3742-A81F-3BFAB9FF086D}" srcOrd="2" destOrd="0" parTransId="{98C25E9E-8128-6543-994C-9AA5BF66ABD2}" sibTransId="{5B8886BC-A41D-8340-9022-700550769BDE}"/>
    <dgm:cxn modelId="{C017E15D-0949-154B-8EA9-7D56163C9359}" type="presOf" srcId="{38E81C7D-CB00-3349-9F3A-00CE8FA1E3F2}" destId="{EC31BB52-E65B-6246-B1DE-050444B13A6C}" srcOrd="0" destOrd="0" presId="urn:microsoft.com/office/officeart/2005/8/layout/default"/>
    <dgm:cxn modelId="{0BD2E07D-F8A1-9C4F-8CA5-8FD238ECABC4}" srcId="{2CF3C452-DB1A-A849-85DF-193B9976C583}" destId="{8BE377DB-38A6-4D45-8DA0-BAB346E4B10C}" srcOrd="0" destOrd="0" parTransId="{B053144F-6B36-944B-9E3E-4394E1518EDA}" sibTransId="{6B7CDDB5-6A85-3B4D-B5B4-B764C3F24DBD}"/>
    <dgm:cxn modelId="{220FE887-249C-AA4E-8CE7-92E8133D5756}" srcId="{2CF3C452-DB1A-A849-85DF-193B9976C583}" destId="{38E81C7D-CB00-3349-9F3A-00CE8FA1E3F2}" srcOrd="1" destOrd="0" parTransId="{6A0536D0-5D1F-F344-B516-F8A57F4E7A13}" sibTransId="{BC8D9F00-BD9D-3045-89B6-75E0D82F2ACD}"/>
    <dgm:cxn modelId="{3F8644CD-2A14-DC45-8323-8443EC8D8B5F}" type="presOf" srcId="{8BE377DB-38A6-4D45-8DA0-BAB346E4B10C}" destId="{ABB5E1E3-DAEA-374A-8994-C2D92401FCCF}" srcOrd="0" destOrd="0" presId="urn:microsoft.com/office/officeart/2005/8/layout/default"/>
    <dgm:cxn modelId="{AEA74DD9-6F49-954C-88F2-6F79771D30D0}" type="presOf" srcId="{2CF3C452-DB1A-A849-85DF-193B9976C583}" destId="{1533DA4F-F61E-4F4C-8406-A4E0B64FC3FB}" srcOrd="0" destOrd="0" presId="urn:microsoft.com/office/officeart/2005/8/layout/default"/>
    <dgm:cxn modelId="{E2F9DA97-87BC-5C45-9C5E-FBE003821A8C}" type="presParOf" srcId="{1533DA4F-F61E-4F4C-8406-A4E0B64FC3FB}" destId="{ABB5E1E3-DAEA-374A-8994-C2D92401FCCF}" srcOrd="0" destOrd="0" presId="urn:microsoft.com/office/officeart/2005/8/layout/default"/>
    <dgm:cxn modelId="{E981B8A7-9E61-8B45-9D9B-CA95155F381E}" type="presParOf" srcId="{1533DA4F-F61E-4F4C-8406-A4E0B64FC3FB}" destId="{C44A39E2-221E-0C44-9597-DD863159ABAA}" srcOrd="1" destOrd="0" presId="urn:microsoft.com/office/officeart/2005/8/layout/default"/>
    <dgm:cxn modelId="{ED4DE33D-CEA3-0041-96B0-BEE29AE2DF0E}" type="presParOf" srcId="{1533DA4F-F61E-4F4C-8406-A4E0B64FC3FB}" destId="{EC31BB52-E65B-6246-B1DE-050444B13A6C}" srcOrd="2" destOrd="0" presId="urn:microsoft.com/office/officeart/2005/8/layout/default"/>
    <dgm:cxn modelId="{7667C218-1C77-9242-801F-63F6A90BB405}" type="presParOf" srcId="{1533DA4F-F61E-4F4C-8406-A4E0B64FC3FB}" destId="{1A547569-1591-7E44-94D1-DEFA0DD607E7}" srcOrd="3" destOrd="0" presId="urn:microsoft.com/office/officeart/2005/8/layout/default"/>
    <dgm:cxn modelId="{9D999A11-AB35-8342-8EEF-49A28F9F0C69}" type="presParOf" srcId="{1533DA4F-F61E-4F4C-8406-A4E0B64FC3FB}" destId="{00D3BDC6-2C42-0A41-AF97-D91D2429573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03B847-41B0-4A98-9810-C4FEB6FF1427}" type="doc">
      <dgm:prSet loTypeId="urn:microsoft.com/office/officeart/2008/layout/AlternatingHexagons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B9F908-C41D-4621-8938-3153F91FFC41}">
      <dgm:prSet phldrT="[Text]" custT="1"/>
      <dgm:spPr>
        <a:solidFill>
          <a:srgbClr val="00B0F0"/>
        </a:solidFill>
        <a:ln>
          <a:noFill/>
        </a:ln>
      </dgm:spPr>
      <dgm:t>
        <a:bodyPr/>
        <a:lstStyle/>
        <a:p>
          <a:endParaRPr lang="en-US" sz="2000" dirty="0"/>
        </a:p>
      </dgm:t>
    </dgm:pt>
    <dgm:pt modelId="{D6E3A249-F269-45AD-BA34-2CF224BF85D1}" type="parTrans" cxnId="{19F6547A-6699-48A5-8E49-4AF2B941FF0A}">
      <dgm:prSet/>
      <dgm:spPr/>
      <dgm:t>
        <a:bodyPr/>
        <a:lstStyle/>
        <a:p>
          <a:endParaRPr lang="en-US"/>
        </a:p>
      </dgm:t>
    </dgm:pt>
    <dgm:pt modelId="{F9864CFF-2CB3-44BE-97DD-A24F26BBEF9E}" type="sibTrans" cxnId="{19F6547A-6699-48A5-8E49-4AF2B941FF0A}">
      <dgm:prSet/>
      <dgm:spPr>
        <a:solidFill>
          <a:srgbClr val="0070C0"/>
        </a:solidFill>
        <a:ln>
          <a:noFill/>
        </a:ln>
      </dgm:spPr>
      <dgm:t>
        <a:bodyPr/>
        <a:lstStyle/>
        <a:p>
          <a:endParaRPr lang="en-US"/>
        </a:p>
      </dgm:t>
    </dgm:pt>
    <dgm:pt modelId="{14E49286-6986-42A2-A4AE-FBEEF9E6C910}">
      <dgm:prSet phldrT="[Text]"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endParaRPr lang="en-US" sz="1800" dirty="0"/>
        </a:p>
      </dgm:t>
    </dgm:pt>
    <dgm:pt modelId="{E860339E-AC79-4B2C-AEAD-1F72F5FE3A4C}" type="parTrans" cxnId="{9A8BAD57-C536-4CE6-BCAF-253C9E2BF24D}">
      <dgm:prSet/>
      <dgm:spPr/>
      <dgm:t>
        <a:bodyPr/>
        <a:lstStyle/>
        <a:p>
          <a:endParaRPr lang="en-US"/>
        </a:p>
      </dgm:t>
    </dgm:pt>
    <dgm:pt modelId="{A42A679C-667B-453C-840D-C371F125D165}" type="sibTrans" cxnId="{9A8BAD57-C536-4CE6-BCAF-253C9E2BF24D}">
      <dgm:prSet/>
      <dgm:spPr>
        <a:solidFill>
          <a:srgbClr val="C00000"/>
        </a:solidFill>
        <a:ln>
          <a:noFill/>
        </a:ln>
      </dgm:spPr>
      <dgm:t>
        <a:bodyPr/>
        <a:lstStyle/>
        <a:p>
          <a:endParaRPr lang="en-US"/>
        </a:p>
      </dgm:t>
    </dgm:pt>
    <dgm:pt modelId="{FF31839B-0F0F-4CC2-9DD4-B76BD213D9CA}">
      <dgm:prSet phldrT="[Text]"/>
      <dgm:spPr>
        <a:solidFill>
          <a:srgbClr val="002060"/>
        </a:solidFill>
        <a:ln>
          <a:noFill/>
        </a:ln>
      </dgm:spPr>
      <dgm:t>
        <a:bodyPr/>
        <a:lstStyle/>
        <a:p>
          <a:endParaRPr lang="en-US" dirty="0"/>
        </a:p>
      </dgm:t>
    </dgm:pt>
    <dgm:pt modelId="{29FF9E0C-6779-495F-B773-AD9803A43551}" type="parTrans" cxnId="{E7031565-1780-4969-AD51-BE93215E4E5E}">
      <dgm:prSet/>
      <dgm:spPr/>
      <dgm:t>
        <a:bodyPr/>
        <a:lstStyle/>
        <a:p>
          <a:endParaRPr lang="en-US"/>
        </a:p>
      </dgm:t>
    </dgm:pt>
    <dgm:pt modelId="{D496D112-DB00-4085-91C8-CC4823784206}" type="sibTrans" cxnId="{E7031565-1780-4969-AD51-BE93215E4E5E}">
      <dgm:prSet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endParaRPr lang="en-US" sz="1300" baseline="0">
            <a:latin typeface="Calibri" panose="020F0502020204030204" pitchFamily="34" charset="0"/>
          </a:endParaRPr>
        </a:p>
      </dgm:t>
    </dgm:pt>
    <dgm:pt modelId="{E894FD32-47EE-4974-8667-561A111C0243}" type="pres">
      <dgm:prSet presAssocID="{4903B847-41B0-4A98-9810-C4FEB6FF1427}" presName="Name0" presStyleCnt="0">
        <dgm:presLayoutVars>
          <dgm:chMax/>
          <dgm:chPref/>
          <dgm:dir/>
          <dgm:animLvl val="lvl"/>
        </dgm:presLayoutVars>
      </dgm:prSet>
      <dgm:spPr/>
    </dgm:pt>
    <dgm:pt modelId="{237DD569-C7AD-43A9-9C7A-4E95B4E061B9}" type="pres">
      <dgm:prSet presAssocID="{E0B9F908-C41D-4621-8938-3153F91FFC41}" presName="composite" presStyleCnt="0"/>
      <dgm:spPr/>
    </dgm:pt>
    <dgm:pt modelId="{E06710FB-2DF4-4812-818A-E3222CA3283E}" type="pres">
      <dgm:prSet presAssocID="{E0B9F908-C41D-4621-8938-3153F91FFC41}" presName="Parent1" presStyleLbl="node1" presStyleIdx="0" presStyleCnt="6" custAng="0">
        <dgm:presLayoutVars>
          <dgm:chMax val="1"/>
          <dgm:chPref val="1"/>
          <dgm:bulletEnabled val="1"/>
        </dgm:presLayoutVars>
      </dgm:prSet>
      <dgm:spPr/>
    </dgm:pt>
    <dgm:pt modelId="{AE6A3DE0-C228-4563-8F77-A6F7F3293B48}" type="pres">
      <dgm:prSet presAssocID="{E0B9F908-C41D-4621-8938-3153F91FFC4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A911936-210F-45F5-B406-061792F1ED99}" type="pres">
      <dgm:prSet presAssocID="{E0B9F908-C41D-4621-8938-3153F91FFC41}" presName="BalanceSpacing" presStyleCnt="0"/>
      <dgm:spPr/>
    </dgm:pt>
    <dgm:pt modelId="{0B4CA295-E53F-4643-9966-076EF63E97B1}" type="pres">
      <dgm:prSet presAssocID="{E0B9F908-C41D-4621-8938-3153F91FFC41}" presName="BalanceSpacing1" presStyleCnt="0"/>
      <dgm:spPr/>
    </dgm:pt>
    <dgm:pt modelId="{6FBC058A-F916-406F-881E-005D3953BF99}" type="pres">
      <dgm:prSet presAssocID="{F9864CFF-2CB3-44BE-97DD-A24F26BBEF9E}" presName="Accent1Text" presStyleLbl="node1" presStyleIdx="1" presStyleCnt="6"/>
      <dgm:spPr/>
    </dgm:pt>
    <dgm:pt modelId="{97999BF3-C9A3-4020-AA2E-0AABC4EC6342}" type="pres">
      <dgm:prSet presAssocID="{F9864CFF-2CB3-44BE-97DD-A24F26BBEF9E}" presName="spaceBetweenRectangles" presStyleCnt="0"/>
      <dgm:spPr/>
    </dgm:pt>
    <dgm:pt modelId="{7E3E8640-4E47-4857-87DD-84941A41E808}" type="pres">
      <dgm:prSet presAssocID="{14E49286-6986-42A2-A4AE-FBEEF9E6C910}" presName="composite" presStyleCnt="0"/>
      <dgm:spPr/>
    </dgm:pt>
    <dgm:pt modelId="{F15AF543-4EE7-4F5E-9147-1B8A1C2AA1EB}" type="pres">
      <dgm:prSet presAssocID="{14E49286-6986-42A2-A4AE-FBEEF9E6C910}" presName="Parent1" presStyleLbl="node1" presStyleIdx="2" presStyleCnt="6" custAng="10800000" custLinFactX="-9940" custLinFactNeighborX="-100000" custLinFactNeighborY="1598">
        <dgm:presLayoutVars>
          <dgm:chMax val="1"/>
          <dgm:chPref val="1"/>
          <dgm:bulletEnabled val="1"/>
        </dgm:presLayoutVars>
      </dgm:prSet>
      <dgm:spPr/>
    </dgm:pt>
    <dgm:pt modelId="{667343F7-4D08-4A44-8677-58BB572D0BD8}" type="pres">
      <dgm:prSet presAssocID="{14E49286-6986-42A2-A4AE-FBEEF9E6C910}" presName="Childtext1" presStyleLbl="revTx" presStyleIdx="1" presStyleCnt="3" custLinFactNeighborX="-3828" custLinFactNeighborY="0">
        <dgm:presLayoutVars>
          <dgm:chMax val="0"/>
          <dgm:chPref val="0"/>
          <dgm:bulletEnabled val="1"/>
        </dgm:presLayoutVars>
      </dgm:prSet>
      <dgm:spPr/>
    </dgm:pt>
    <dgm:pt modelId="{9D3A1CBE-AAEF-407A-933A-8C56FF79C6CE}" type="pres">
      <dgm:prSet presAssocID="{14E49286-6986-42A2-A4AE-FBEEF9E6C910}" presName="BalanceSpacing" presStyleCnt="0"/>
      <dgm:spPr/>
    </dgm:pt>
    <dgm:pt modelId="{6D4A0EA5-A69C-4224-9BE8-B0C56F247E0F}" type="pres">
      <dgm:prSet presAssocID="{14E49286-6986-42A2-A4AE-FBEEF9E6C910}" presName="BalanceSpacing1" presStyleCnt="0"/>
      <dgm:spPr/>
    </dgm:pt>
    <dgm:pt modelId="{4DB61369-1803-4E1F-BB1C-5ED8C67C26C7}" type="pres">
      <dgm:prSet presAssocID="{A42A679C-667B-453C-840D-C371F125D165}" presName="Accent1Text" presStyleLbl="node1" presStyleIdx="3" presStyleCnt="6" custLinFactNeighborX="2902" custLinFactNeighborY="-677"/>
      <dgm:spPr/>
    </dgm:pt>
    <dgm:pt modelId="{70A78A14-A7A2-4C35-87F4-D9B93BD3D60C}" type="pres">
      <dgm:prSet presAssocID="{A42A679C-667B-453C-840D-C371F125D165}" presName="spaceBetweenRectangles" presStyleCnt="0"/>
      <dgm:spPr/>
    </dgm:pt>
    <dgm:pt modelId="{BC78DE41-E78D-43D3-8F84-F3AE9FA8BA03}" type="pres">
      <dgm:prSet presAssocID="{FF31839B-0F0F-4CC2-9DD4-B76BD213D9CA}" presName="composite" presStyleCnt="0"/>
      <dgm:spPr/>
    </dgm:pt>
    <dgm:pt modelId="{5185CC2F-220D-44BF-A2AC-5160EBAB831D}" type="pres">
      <dgm:prSet presAssocID="{FF31839B-0F0F-4CC2-9DD4-B76BD213D9CA}" presName="Parent1" presStyleLbl="node1" presStyleIdx="4" presStyleCnt="6" custLinFactX="-9342" custLinFactNeighborX="-100000" custLinFactNeighborY="97">
        <dgm:presLayoutVars>
          <dgm:chMax val="1"/>
          <dgm:chPref val="1"/>
          <dgm:bulletEnabled val="1"/>
        </dgm:presLayoutVars>
      </dgm:prSet>
      <dgm:spPr/>
    </dgm:pt>
    <dgm:pt modelId="{023B9D98-2D3F-4A8E-A19B-9C16A29B0857}" type="pres">
      <dgm:prSet presAssocID="{FF31839B-0F0F-4CC2-9DD4-B76BD213D9CA}" presName="Childtext1" presStyleLbl="revTx" presStyleIdx="2" presStyleCnt="3" custScaleX="100001" custScaleY="92760" custLinFactNeighborX="-90372" custLinFactNeighborY="2343">
        <dgm:presLayoutVars>
          <dgm:chMax val="0"/>
          <dgm:chPref val="0"/>
          <dgm:bulletEnabled val="1"/>
        </dgm:presLayoutVars>
      </dgm:prSet>
      <dgm:spPr/>
    </dgm:pt>
    <dgm:pt modelId="{716637D7-7A69-4892-A94D-20E8B3B32B35}" type="pres">
      <dgm:prSet presAssocID="{FF31839B-0F0F-4CC2-9DD4-B76BD213D9CA}" presName="BalanceSpacing" presStyleCnt="0"/>
      <dgm:spPr/>
    </dgm:pt>
    <dgm:pt modelId="{F59412F8-DAD6-4746-8270-1DD853CEAD5C}" type="pres">
      <dgm:prSet presAssocID="{FF31839B-0F0F-4CC2-9DD4-B76BD213D9CA}" presName="BalanceSpacing1" presStyleCnt="0"/>
      <dgm:spPr/>
    </dgm:pt>
    <dgm:pt modelId="{60D85E18-B2D1-4491-849C-CB2543A23A4B}" type="pres">
      <dgm:prSet presAssocID="{D496D112-DB00-4085-91C8-CC4823784206}" presName="Accent1Text" presStyleLbl="node1" presStyleIdx="5" presStyleCnt="6" custLinFactX="14782" custLinFactNeighborX="100000" custLinFactNeighborY="-345"/>
      <dgm:spPr/>
    </dgm:pt>
  </dgm:ptLst>
  <dgm:cxnLst>
    <dgm:cxn modelId="{EAE33A12-5C28-4008-8399-5A3FB3476016}" type="presOf" srcId="{14E49286-6986-42A2-A4AE-FBEEF9E6C910}" destId="{F15AF543-4EE7-4F5E-9147-1B8A1C2AA1EB}" srcOrd="0" destOrd="0" presId="urn:microsoft.com/office/officeart/2008/layout/AlternatingHexagons"/>
    <dgm:cxn modelId="{CACD393B-04D1-42A0-956F-C69A587230DD}" type="presOf" srcId="{F9864CFF-2CB3-44BE-97DD-A24F26BBEF9E}" destId="{6FBC058A-F916-406F-881E-005D3953BF99}" srcOrd="0" destOrd="0" presId="urn:microsoft.com/office/officeart/2008/layout/AlternatingHexagons"/>
    <dgm:cxn modelId="{E7031565-1780-4969-AD51-BE93215E4E5E}" srcId="{4903B847-41B0-4A98-9810-C4FEB6FF1427}" destId="{FF31839B-0F0F-4CC2-9DD4-B76BD213D9CA}" srcOrd="2" destOrd="0" parTransId="{29FF9E0C-6779-495F-B773-AD9803A43551}" sibTransId="{D496D112-DB00-4085-91C8-CC4823784206}"/>
    <dgm:cxn modelId="{6D83BD4A-9C99-4FDC-BCD2-D6A8C414F4F0}" type="presOf" srcId="{E0B9F908-C41D-4621-8938-3153F91FFC41}" destId="{E06710FB-2DF4-4812-818A-E3222CA3283E}" srcOrd="0" destOrd="0" presId="urn:microsoft.com/office/officeart/2008/layout/AlternatingHexagons"/>
    <dgm:cxn modelId="{489D7256-8B85-4F94-9518-FB2DA93CB977}" type="presOf" srcId="{D496D112-DB00-4085-91C8-CC4823784206}" destId="{60D85E18-B2D1-4491-849C-CB2543A23A4B}" srcOrd="0" destOrd="0" presId="urn:microsoft.com/office/officeart/2008/layout/AlternatingHexagons"/>
    <dgm:cxn modelId="{9A8BAD57-C536-4CE6-BCAF-253C9E2BF24D}" srcId="{4903B847-41B0-4A98-9810-C4FEB6FF1427}" destId="{14E49286-6986-42A2-A4AE-FBEEF9E6C910}" srcOrd="1" destOrd="0" parTransId="{E860339E-AC79-4B2C-AEAD-1F72F5FE3A4C}" sibTransId="{A42A679C-667B-453C-840D-C371F125D165}"/>
    <dgm:cxn modelId="{19F6547A-6699-48A5-8E49-4AF2B941FF0A}" srcId="{4903B847-41B0-4A98-9810-C4FEB6FF1427}" destId="{E0B9F908-C41D-4621-8938-3153F91FFC41}" srcOrd="0" destOrd="0" parTransId="{D6E3A249-F269-45AD-BA34-2CF224BF85D1}" sibTransId="{F9864CFF-2CB3-44BE-97DD-A24F26BBEF9E}"/>
    <dgm:cxn modelId="{9625528F-842D-426C-8547-79D320EE301A}" type="presOf" srcId="{FF31839B-0F0F-4CC2-9DD4-B76BD213D9CA}" destId="{5185CC2F-220D-44BF-A2AC-5160EBAB831D}" srcOrd="0" destOrd="0" presId="urn:microsoft.com/office/officeart/2008/layout/AlternatingHexagons"/>
    <dgm:cxn modelId="{38E90C95-F213-47B2-835B-4933149E2065}" type="presOf" srcId="{4903B847-41B0-4A98-9810-C4FEB6FF1427}" destId="{E894FD32-47EE-4974-8667-561A111C0243}" srcOrd="0" destOrd="0" presId="urn:microsoft.com/office/officeart/2008/layout/AlternatingHexagons"/>
    <dgm:cxn modelId="{AA5CFB99-7E8A-4DC1-9B27-6517C53CE229}" type="presOf" srcId="{A42A679C-667B-453C-840D-C371F125D165}" destId="{4DB61369-1803-4E1F-BB1C-5ED8C67C26C7}" srcOrd="0" destOrd="0" presId="urn:microsoft.com/office/officeart/2008/layout/AlternatingHexagons"/>
    <dgm:cxn modelId="{1146CCEB-3B4B-43C1-B19F-5BC54F05B382}" type="presParOf" srcId="{E894FD32-47EE-4974-8667-561A111C0243}" destId="{237DD569-C7AD-43A9-9C7A-4E95B4E061B9}" srcOrd="0" destOrd="0" presId="urn:microsoft.com/office/officeart/2008/layout/AlternatingHexagons"/>
    <dgm:cxn modelId="{F036E26D-CB6F-4DBC-9CEC-9D9D4257182F}" type="presParOf" srcId="{237DD569-C7AD-43A9-9C7A-4E95B4E061B9}" destId="{E06710FB-2DF4-4812-818A-E3222CA3283E}" srcOrd="0" destOrd="0" presId="urn:microsoft.com/office/officeart/2008/layout/AlternatingHexagons"/>
    <dgm:cxn modelId="{8055D9F7-85C2-4DE8-80DB-1677C36D88D4}" type="presParOf" srcId="{237DD569-C7AD-43A9-9C7A-4E95B4E061B9}" destId="{AE6A3DE0-C228-4563-8F77-A6F7F3293B48}" srcOrd="1" destOrd="0" presId="urn:microsoft.com/office/officeart/2008/layout/AlternatingHexagons"/>
    <dgm:cxn modelId="{D058A56E-DE41-4937-92AD-9564ABF745DC}" type="presParOf" srcId="{237DD569-C7AD-43A9-9C7A-4E95B4E061B9}" destId="{6A911936-210F-45F5-B406-061792F1ED99}" srcOrd="2" destOrd="0" presId="urn:microsoft.com/office/officeart/2008/layout/AlternatingHexagons"/>
    <dgm:cxn modelId="{5A72D69D-4E4D-418C-B22D-ED257B80E58E}" type="presParOf" srcId="{237DD569-C7AD-43A9-9C7A-4E95B4E061B9}" destId="{0B4CA295-E53F-4643-9966-076EF63E97B1}" srcOrd="3" destOrd="0" presId="urn:microsoft.com/office/officeart/2008/layout/AlternatingHexagons"/>
    <dgm:cxn modelId="{BAB5497D-9FF7-43B3-ADEC-1D8B14985CE7}" type="presParOf" srcId="{237DD569-C7AD-43A9-9C7A-4E95B4E061B9}" destId="{6FBC058A-F916-406F-881E-005D3953BF99}" srcOrd="4" destOrd="0" presId="urn:microsoft.com/office/officeart/2008/layout/AlternatingHexagons"/>
    <dgm:cxn modelId="{9CB360AC-6084-4C17-8F63-C7B1654C362F}" type="presParOf" srcId="{E894FD32-47EE-4974-8667-561A111C0243}" destId="{97999BF3-C9A3-4020-AA2E-0AABC4EC6342}" srcOrd="1" destOrd="0" presId="urn:microsoft.com/office/officeart/2008/layout/AlternatingHexagons"/>
    <dgm:cxn modelId="{6BE4F725-7CB2-4585-985D-D7FFA97E3BFE}" type="presParOf" srcId="{E894FD32-47EE-4974-8667-561A111C0243}" destId="{7E3E8640-4E47-4857-87DD-84941A41E808}" srcOrd="2" destOrd="0" presId="urn:microsoft.com/office/officeart/2008/layout/AlternatingHexagons"/>
    <dgm:cxn modelId="{E2D41523-AF80-4EFE-9D6C-003A9A3FCB01}" type="presParOf" srcId="{7E3E8640-4E47-4857-87DD-84941A41E808}" destId="{F15AF543-4EE7-4F5E-9147-1B8A1C2AA1EB}" srcOrd="0" destOrd="0" presId="urn:microsoft.com/office/officeart/2008/layout/AlternatingHexagons"/>
    <dgm:cxn modelId="{23250294-190C-4492-AFFA-CEA161E59C40}" type="presParOf" srcId="{7E3E8640-4E47-4857-87DD-84941A41E808}" destId="{667343F7-4D08-4A44-8677-58BB572D0BD8}" srcOrd="1" destOrd="0" presId="urn:microsoft.com/office/officeart/2008/layout/AlternatingHexagons"/>
    <dgm:cxn modelId="{FA99A852-2917-4E6F-B0F4-B48BD5A481AA}" type="presParOf" srcId="{7E3E8640-4E47-4857-87DD-84941A41E808}" destId="{9D3A1CBE-AAEF-407A-933A-8C56FF79C6CE}" srcOrd="2" destOrd="0" presId="urn:microsoft.com/office/officeart/2008/layout/AlternatingHexagons"/>
    <dgm:cxn modelId="{BED84319-D294-4E01-8636-97C04FC07293}" type="presParOf" srcId="{7E3E8640-4E47-4857-87DD-84941A41E808}" destId="{6D4A0EA5-A69C-4224-9BE8-B0C56F247E0F}" srcOrd="3" destOrd="0" presId="urn:microsoft.com/office/officeart/2008/layout/AlternatingHexagons"/>
    <dgm:cxn modelId="{6FA183AD-2C14-45E8-B0E7-A3361F999E57}" type="presParOf" srcId="{7E3E8640-4E47-4857-87DD-84941A41E808}" destId="{4DB61369-1803-4E1F-BB1C-5ED8C67C26C7}" srcOrd="4" destOrd="0" presId="urn:microsoft.com/office/officeart/2008/layout/AlternatingHexagons"/>
    <dgm:cxn modelId="{E9BF6D30-CCA2-4C18-B832-D4E8AF77027E}" type="presParOf" srcId="{E894FD32-47EE-4974-8667-561A111C0243}" destId="{70A78A14-A7A2-4C35-87F4-D9B93BD3D60C}" srcOrd="3" destOrd="0" presId="urn:microsoft.com/office/officeart/2008/layout/AlternatingHexagons"/>
    <dgm:cxn modelId="{FF458985-6613-4D2C-8788-D5FB06D043E9}" type="presParOf" srcId="{E894FD32-47EE-4974-8667-561A111C0243}" destId="{BC78DE41-E78D-43D3-8F84-F3AE9FA8BA03}" srcOrd="4" destOrd="0" presId="urn:microsoft.com/office/officeart/2008/layout/AlternatingHexagons"/>
    <dgm:cxn modelId="{F1720C9B-FC6E-4F6D-A8CE-3F741BD0FFB6}" type="presParOf" srcId="{BC78DE41-E78D-43D3-8F84-F3AE9FA8BA03}" destId="{5185CC2F-220D-44BF-A2AC-5160EBAB831D}" srcOrd="0" destOrd="0" presId="urn:microsoft.com/office/officeart/2008/layout/AlternatingHexagons"/>
    <dgm:cxn modelId="{CD9DE755-445B-4103-8A96-5EAAD740742B}" type="presParOf" srcId="{BC78DE41-E78D-43D3-8F84-F3AE9FA8BA03}" destId="{023B9D98-2D3F-4A8E-A19B-9C16A29B0857}" srcOrd="1" destOrd="0" presId="urn:microsoft.com/office/officeart/2008/layout/AlternatingHexagons"/>
    <dgm:cxn modelId="{39D77CC9-47C1-48EB-B878-5A5CEF00EC42}" type="presParOf" srcId="{BC78DE41-E78D-43D3-8F84-F3AE9FA8BA03}" destId="{716637D7-7A69-4892-A94D-20E8B3B32B35}" srcOrd="2" destOrd="0" presId="urn:microsoft.com/office/officeart/2008/layout/AlternatingHexagons"/>
    <dgm:cxn modelId="{A73426D8-6F9C-42F1-AE8D-0E597A6ED3F8}" type="presParOf" srcId="{BC78DE41-E78D-43D3-8F84-F3AE9FA8BA03}" destId="{F59412F8-DAD6-4746-8270-1DD853CEAD5C}" srcOrd="3" destOrd="0" presId="urn:microsoft.com/office/officeart/2008/layout/AlternatingHexagons"/>
    <dgm:cxn modelId="{3571AA28-0B99-497E-8B38-20F0601A3B8F}" type="presParOf" srcId="{BC78DE41-E78D-43D3-8F84-F3AE9FA8BA03}" destId="{60D85E18-B2D1-4491-849C-CB2543A23A4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DA84F1-49CE-47F8-860E-6C6D48423A76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57880F-A8D3-47C9-B61B-C5392DC56519}">
      <dgm:prSet phldrT="[Text]" custT="1"/>
      <dgm:spPr>
        <a:noFill/>
        <a:ln w="57150">
          <a:solidFill>
            <a:srgbClr val="0070C0"/>
          </a:solidFill>
        </a:ln>
      </dgm:spPr>
      <dgm:t>
        <a:bodyPr/>
        <a:lstStyle/>
        <a:p>
          <a:r>
            <a:rPr lang="en-US" sz="1800" b="1" dirty="0">
              <a:solidFill>
                <a:srgbClr val="002060"/>
              </a:solidFill>
              <a:latin typeface="Aptos" panose="020B0004020202020204" pitchFamily="34" charset="0"/>
            </a:rPr>
            <a:t>Ethical and humane animal use</a:t>
          </a:r>
        </a:p>
      </dgm:t>
    </dgm:pt>
    <dgm:pt modelId="{827EB928-341C-4318-8F90-325AE43C815F}" type="parTrans" cxnId="{641CBB93-31E0-4C95-8DFF-C4589E2E6B8A}">
      <dgm:prSet/>
      <dgm:spPr/>
      <dgm:t>
        <a:bodyPr/>
        <a:lstStyle/>
        <a:p>
          <a:endParaRPr lang="en-US"/>
        </a:p>
      </dgm:t>
    </dgm:pt>
    <dgm:pt modelId="{C15572AF-C534-47E5-950B-D8F16D5FD62F}" type="sibTrans" cxnId="{641CBB93-31E0-4C95-8DFF-C4589E2E6B8A}">
      <dgm:prSet/>
      <dgm:spPr/>
      <dgm:t>
        <a:bodyPr/>
        <a:lstStyle/>
        <a:p>
          <a:endParaRPr lang="en-US"/>
        </a:p>
      </dgm:t>
    </dgm:pt>
    <dgm:pt modelId="{C25781F0-942B-4504-A8F3-B7649873B0C1}">
      <dgm:prSet phldrT="[Text]" custT="1"/>
      <dgm:spPr>
        <a:noFill/>
        <a:ln w="53975">
          <a:solidFill>
            <a:srgbClr val="C00000"/>
          </a:solidFill>
        </a:ln>
      </dgm:spPr>
      <dgm:t>
        <a:bodyPr/>
        <a:lstStyle/>
        <a:p>
          <a:r>
            <a:rPr lang="en-US" sz="1800" b="1" dirty="0">
              <a:solidFill>
                <a:srgbClr val="002060"/>
              </a:solidFill>
              <a:latin typeface="Aptos" panose="020B0004020202020204" pitchFamily="34" charset="0"/>
            </a:rPr>
            <a:t>Facilitation of high- quality pre-clinical research</a:t>
          </a:r>
        </a:p>
      </dgm:t>
    </dgm:pt>
    <dgm:pt modelId="{CC05DB1B-D9D8-46A2-A878-A390A585E8D7}" type="parTrans" cxnId="{4A24A763-BBFB-4984-8117-792C5FC0709B}">
      <dgm:prSet/>
      <dgm:spPr>
        <a:ln w="41275"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BEABA56A-A95A-4984-AC02-544EDA1C5F88}" type="sibTrans" cxnId="{4A24A763-BBFB-4984-8117-792C5FC0709B}">
      <dgm:prSet/>
      <dgm:spPr/>
      <dgm:t>
        <a:bodyPr/>
        <a:lstStyle/>
        <a:p>
          <a:endParaRPr lang="en-US"/>
        </a:p>
      </dgm:t>
    </dgm:pt>
    <dgm:pt modelId="{CC27A6E4-0332-4E1C-943D-29C3099C3F8F}">
      <dgm:prSet phldrT="[Text]" custT="1"/>
      <dgm:spPr>
        <a:noFill/>
        <a:ln w="53975">
          <a:solidFill>
            <a:srgbClr val="002060"/>
          </a:solidFill>
        </a:ln>
      </dgm:spPr>
      <dgm:t>
        <a:bodyPr/>
        <a:lstStyle/>
        <a:p>
          <a:r>
            <a:rPr lang="en-US" sz="1400" b="1" u="none" dirty="0">
              <a:solidFill>
                <a:srgbClr val="002060"/>
              </a:solidFill>
              <a:latin typeface="Aptos" panose="020B0004020202020204" pitchFamily="34" charset="0"/>
            </a:rPr>
            <a:t>Compliance Support: </a:t>
          </a:r>
        </a:p>
        <a:p>
          <a:r>
            <a:rPr lang="en-US" sz="1200" dirty="0">
              <a:solidFill>
                <a:srgbClr val="002060"/>
              </a:solidFill>
              <a:latin typeface="Aptos" panose="020B0004020202020204" pitchFamily="34" charset="0"/>
            </a:rPr>
            <a:t>Veterinary reviews of animal use protocols</a:t>
          </a:r>
        </a:p>
        <a:p>
          <a:r>
            <a:rPr lang="en-US" sz="1200" dirty="0">
              <a:solidFill>
                <a:srgbClr val="002060"/>
              </a:solidFill>
              <a:latin typeface="Aptos" panose="020B0004020202020204" pitchFamily="34" charset="0"/>
            </a:rPr>
            <a:t>Training and documentation</a:t>
          </a:r>
        </a:p>
        <a:p>
          <a:r>
            <a:rPr lang="en-US" sz="1200" dirty="0">
              <a:solidFill>
                <a:srgbClr val="002060"/>
              </a:solidFill>
              <a:latin typeface="Aptos" panose="020B0004020202020204" pitchFamily="34" charset="0"/>
            </a:rPr>
            <a:t>SOP Development</a:t>
          </a:r>
        </a:p>
      </dgm:t>
    </dgm:pt>
    <dgm:pt modelId="{969A44DE-D493-4772-B533-3572572B9309}" type="parTrans" cxnId="{6118CFAE-2229-4A10-80FD-F76FD365BDCB}">
      <dgm:prSet/>
      <dgm:spPr>
        <a:ln w="41275"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491F67F0-1A6A-4CAC-8018-AC5512E28D1C}" type="sibTrans" cxnId="{6118CFAE-2229-4A10-80FD-F76FD365BDCB}">
      <dgm:prSet/>
      <dgm:spPr/>
      <dgm:t>
        <a:bodyPr/>
        <a:lstStyle/>
        <a:p>
          <a:endParaRPr lang="en-US"/>
        </a:p>
      </dgm:t>
    </dgm:pt>
    <dgm:pt modelId="{E232FDA3-D136-4F7E-8B07-DD99DB785CA0}">
      <dgm:prSet phldrT="[Text]" custT="1"/>
      <dgm:spPr>
        <a:noFill/>
        <a:ln w="53975">
          <a:solidFill>
            <a:srgbClr val="002060"/>
          </a:solidFill>
        </a:ln>
      </dgm:spPr>
      <dgm:t>
        <a:bodyPr/>
        <a:lstStyle/>
        <a:p>
          <a:pPr algn="ctr">
            <a:buNone/>
          </a:pPr>
          <a:r>
            <a:rPr lang="en-US" sz="1400" b="1" u="none" dirty="0">
              <a:solidFill>
                <a:srgbClr val="002060"/>
              </a:solidFill>
              <a:latin typeface="Aptos" panose="020B0004020202020204" pitchFamily="34" charset="0"/>
            </a:rPr>
            <a:t>Research Services: </a:t>
          </a:r>
        </a:p>
        <a:p>
          <a:pPr algn="ctr">
            <a:buFont typeface="Arial" panose="020B0604020202020204" pitchFamily="34" charset="0"/>
            <a:buNone/>
          </a:pPr>
          <a:r>
            <a:rPr lang="en-US" sz="1200" dirty="0">
              <a:solidFill>
                <a:srgbClr val="002060"/>
              </a:solidFill>
              <a:latin typeface="Aptos" panose="020B0004020202020204" pitchFamily="34" charset="0"/>
            </a:rPr>
            <a:t>Animal Procurement </a:t>
          </a:r>
        </a:p>
        <a:p>
          <a:pPr algn="ctr">
            <a:buFont typeface="Arial" panose="020B0604020202020204" pitchFamily="34" charset="0"/>
            <a:buNone/>
          </a:pPr>
          <a:r>
            <a:rPr lang="en-US" sz="1200" dirty="0">
              <a:solidFill>
                <a:srgbClr val="002060"/>
              </a:solidFill>
              <a:latin typeface="Aptos" panose="020B0004020202020204" pitchFamily="34" charset="0"/>
            </a:rPr>
            <a:t>Animal model development</a:t>
          </a:r>
        </a:p>
        <a:p>
          <a:pPr algn="ctr">
            <a:buFont typeface="Arial" panose="020B0604020202020204" pitchFamily="34" charset="0"/>
            <a:buNone/>
          </a:pPr>
          <a:r>
            <a:rPr lang="en-US" sz="1200" dirty="0">
              <a:solidFill>
                <a:srgbClr val="002060"/>
              </a:solidFill>
              <a:latin typeface="Aptos" panose="020B0004020202020204" pitchFamily="34" charset="0"/>
            </a:rPr>
            <a:t>Breeding colony management</a:t>
          </a:r>
        </a:p>
        <a:p>
          <a:pPr algn="ctr">
            <a:buFont typeface="Arial" panose="020B0604020202020204" pitchFamily="34" charset="0"/>
            <a:buNone/>
          </a:pPr>
          <a:r>
            <a:rPr lang="en-US" sz="1200" dirty="0">
              <a:solidFill>
                <a:srgbClr val="002060"/>
              </a:solidFill>
              <a:latin typeface="Aptos" panose="020B0004020202020204" pitchFamily="34" charset="0"/>
            </a:rPr>
            <a:t>Technical services and training</a:t>
          </a:r>
        </a:p>
      </dgm:t>
    </dgm:pt>
    <dgm:pt modelId="{09090C67-8666-4C8F-B28B-CAAA712C2AA6}" type="parTrans" cxnId="{1910D192-E943-43A7-A1D6-1E73A5CAA0FC}">
      <dgm:prSet/>
      <dgm:spPr>
        <a:ln w="41275"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6C40B5AA-2837-4C69-8437-F52D45268E56}" type="sibTrans" cxnId="{1910D192-E943-43A7-A1D6-1E73A5CAA0FC}">
      <dgm:prSet/>
      <dgm:spPr/>
      <dgm:t>
        <a:bodyPr/>
        <a:lstStyle/>
        <a:p>
          <a:endParaRPr lang="en-US"/>
        </a:p>
      </dgm:t>
    </dgm:pt>
    <dgm:pt modelId="{BA29C9FA-3215-4EE9-BA8B-0082157FB939}">
      <dgm:prSet phldrT="[Text]" custT="1"/>
      <dgm:spPr>
        <a:noFill/>
        <a:ln w="53975">
          <a:solidFill>
            <a:srgbClr val="C00000"/>
          </a:solidFill>
        </a:ln>
      </dgm:spPr>
      <dgm:t>
        <a:bodyPr/>
        <a:lstStyle/>
        <a:p>
          <a:r>
            <a:rPr lang="en-US" sz="1800" b="1" dirty="0">
              <a:solidFill>
                <a:srgbClr val="002060"/>
              </a:solidFill>
              <a:latin typeface="Aptos" panose="020B0004020202020204" pitchFamily="34" charset="0"/>
            </a:rPr>
            <a:t>State-of-the-art animal care</a:t>
          </a:r>
        </a:p>
      </dgm:t>
    </dgm:pt>
    <dgm:pt modelId="{41FFA295-5683-4050-AFA3-77AE36EA7427}" type="parTrans" cxnId="{23AE0B4A-BB02-4046-A884-70FA846A5B89}">
      <dgm:prSet/>
      <dgm:spPr>
        <a:ln w="41275"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99D24CD1-AE23-4EDE-B067-AFB316102EDF}" type="sibTrans" cxnId="{23AE0B4A-BB02-4046-A884-70FA846A5B89}">
      <dgm:prSet/>
      <dgm:spPr/>
      <dgm:t>
        <a:bodyPr/>
        <a:lstStyle/>
        <a:p>
          <a:endParaRPr lang="en-US"/>
        </a:p>
      </dgm:t>
    </dgm:pt>
    <dgm:pt modelId="{F74861E5-C70C-4F7F-81F2-DC6E27FC3121}">
      <dgm:prSet phldrT="[Text]" custT="1"/>
      <dgm:spPr>
        <a:noFill/>
        <a:ln w="53975">
          <a:solidFill>
            <a:schemeClr val="bg1">
              <a:lumMod val="75000"/>
            </a:schemeClr>
          </a:solidFill>
        </a:ln>
      </dgm:spPr>
      <dgm:t>
        <a:bodyPr/>
        <a:lstStyle/>
        <a:p>
          <a:pPr algn="ctr">
            <a:buNone/>
          </a:pPr>
          <a:r>
            <a:rPr lang="en-US" sz="1400" b="1" u="none" dirty="0">
              <a:solidFill>
                <a:srgbClr val="002060"/>
              </a:solidFill>
              <a:latin typeface="Aptos" panose="020B0004020202020204" pitchFamily="34" charset="0"/>
            </a:rPr>
            <a:t>Veterinary Care</a:t>
          </a:r>
        </a:p>
        <a:p>
          <a:pPr algn="ctr">
            <a:buFont typeface="Arial" panose="020B0604020202020204" pitchFamily="34" charset="0"/>
            <a:buNone/>
          </a:pPr>
          <a:r>
            <a:rPr lang="en-US" sz="1200" b="0" u="none" dirty="0">
              <a:solidFill>
                <a:srgbClr val="002060"/>
              </a:solidFill>
              <a:latin typeface="Aptos" panose="020B0004020202020204" pitchFamily="34" charset="0"/>
            </a:rPr>
            <a:t>Cutting edge animal housing and monitoring</a:t>
          </a:r>
        </a:p>
        <a:p>
          <a:pPr algn="ctr">
            <a:buFont typeface="Arial" panose="020B0604020202020204" pitchFamily="34" charset="0"/>
            <a:buNone/>
          </a:pPr>
          <a:r>
            <a:rPr lang="en-US" sz="1200" b="0" u="none" dirty="0">
              <a:solidFill>
                <a:srgbClr val="002060"/>
              </a:solidFill>
              <a:latin typeface="Aptos" panose="020B0004020202020204" pitchFamily="34" charset="0"/>
            </a:rPr>
            <a:t>Health surveillance</a:t>
          </a:r>
        </a:p>
        <a:p>
          <a:pPr algn="ctr">
            <a:buFont typeface="Arial" panose="020B0604020202020204" pitchFamily="34" charset="0"/>
            <a:buNone/>
          </a:pPr>
          <a:r>
            <a:rPr lang="en-US" sz="1200" b="0" u="none" dirty="0">
              <a:solidFill>
                <a:srgbClr val="002060"/>
              </a:solidFill>
              <a:latin typeface="Aptos" panose="020B0004020202020204" pitchFamily="34" charset="0"/>
            </a:rPr>
            <a:t>Environmental enrichment</a:t>
          </a:r>
        </a:p>
      </dgm:t>
    </dgm:pt>
    <dgm:pt modelId="{909AEE5B-6DB2-46BA-9A0E-3CA34A07B783}" type="parTrans" cxnId="{D11F2A57-5DBC-43D2-BCE7-9E8B6721F1AE}">
      <dgm:prSet/>
      <dgm:spPr>
        <a:ln w="41275"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B5BC6ACC-68DC-46E3-AB3E-B9E4CD12521B}" type="sibTrans" cxnId="{D11F2A57-5DBC-43D2-BCE7-9E8B6721F1AE}">
      <dgm:prSet/>
      <dgm:spPr/>
      <dgm:t>
        <a:bodyPr/>
        <a:lstStyle/>
        <a:p>
          <a:endParaRPr lang="en-US"/>
        </a:p>
      </dgm:t>
    </dgm:pt>
    <dgm:pt modelId="{3E4F3834-523A-9D48-8205-F6F34A39AE31}" type="pres">
      <dgm:prSet presAssocID="{0EDA84F1-49CE-47F8-860E-6C6D48423A7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00FF9F2-C10D-B544-9E0D-48497BB48225}" type="pres">
      <dgm:prSet presAssocID="{0EDA84F1-49CE-47F8-860E-6C6D48423A76}" presName="hierFlow" presStyleCnt="0"/>
      <dgm:spPr/>
    </dgm:pt>
    <dgm:pt modelId="{1FAD7E55-20AC-4148-8286-807784CF3727}" type="pres">
      <dgm:prSet presAssocID="{0EDA84F1-49CE-47F8-860E-6C6D48423A7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0E0010B-7032-1542-BA29-493B0097A9CF}" type="pres">
      <dgm:prSet presAssocID="{7A57880F-A8D3-47C9-B61B-C5392DC56519}" presName="Name14" presStyleCnt="0"/>
      <dgm:spPr/>
    </dgm:pt>
    <dgm:pt modelId="{20F932AE-294C-3041-BE88-AA11293AEF2E}" type="pres">
      <dgm:prSet presAssocID="{7A57880F-A8D3-47C9-B61B-C5392DC56519}" presName="level1Shape" presStyleLbl="node0" presStyleIdx="0" presStyleCnt="1" custScaleX="347861" custScaleY="65798">
        <dgm:presLayoutVars>
          <dgm:chPref val="3"/>
        </dgm:presLayoutVars>
      </dgm:prSet>
      <dgm:spPr/>
    </dgm:pt>
    <dgm:pt modelId="{EDB752F5-416C-A842-8CF5-8E9A07840898}" type="pres">
      <dgm:prSet presAssocID="{7A57880F-A8D3-47C9-B61B-C5392DC56519}" presName="hierChild2" presStyleCnt="0"/>
      <dgm:spPr/>
    </dgm:pt>
    <dgm:pt modelId="{53F6AA1C-9FEB-5542-986C-E1EEE7A7988B}" type="pres">
      <dgm:prSet presAssocID="{CC05DB1B-D9D8-46A2-A878-A390A585E8D7}" presName="Name19" presStyleLbl="parChTrans1D2" presStyleIdx="0" presStyleCnt="2"/>
      <dgm:spPr/>
    </dgm:pt>
    <dgm:pt modelId="{5664198E-7718-2141-9326-3F61D423999A}" type="pres">
      <dgm:prSet presAssocID="{C25781F0-942B-4504-A8F3-B7649873B0C1}" presName="Name21" presStyleCnt="0"/>
      <dgm:spPr/>
    </dgm:pt>
    <dgm:pt modelId="{BFA613BC-5036-A64C-9BEF-81BA3925E33F}" type="pres">
      <dgm:prSet presAssocID="{C25781F0-942B-4504-A8F3-B7649873B0C1}" presName="level2Shape" presStyleLbl="node2" presStyleIdx="0" presStyleCnt="2" custScaleX="167938" custScaleY="82665"/>
      <dgm:spPr/>
    </dgm:pt>
    <dgm:pt modelId="{AFC02188-F71B-C14B-B808-DC376B7F358B}" type="pres">
      <dgm:prSet presAssocID="{C25781F0-942B-4504-A8F3-B7649873B0C1}" presName="hierChild3" presStyleCnt="0"/>
      <dgm:spPr/>
    </dgm:pt>
    <dgm:pt modelId="{ACA924F4-6563-5545-B386-F40D0DDF6D96}" type="pres">
      <dgm:prSet presAssocID="{969A44DE-D493-4772-B533-3572572B9309}" presName="Name19" presStyleLbl="parChTrans1D3" presStyleIdx="0" presStyleCnt="3"/>
      <dgm:spPr/>
    </dgm:pt>
    <dgm:pt modelId="{E54FF86B-D1C4-D44F-8ED7-7D9246F5A4A2}" type="pres">
      <dgm:prSet presAssocID="{CC27A6E4-0332-4E1C-943D-29C3099C3F8F}" presName="Name21" presStyleCnt="0"/>
      <dgm:spPr/>
    </dgm:pt>
    <dgm:pt modelId="{EFCE8530-2556-1049-B75E-B75C6793623E}" type="pres">
      <dgm:prSet presAssocID="{CC27A6E4-0332-4E1C-943D-29C3099C3F8F}" presName="level2Shape" presStyleLbl="node3" presStyleIdx="0" presStyleCnt="3" custScaleX="190854" custScaleY="145248"/>
      <dgm:spPr/>
    </dgm:pt>
    <dgm:pt modelId="{AB4BF56F-CEE1-2E45-8FA1-F0E2079F9A1F}" type="pres">
      <dgm:prSet presAssocID="{CC27A6E4-0332-4E1C-943D-29C3099C3F8F}" presName="hierChild3" presStyleCnt="0"/>
      <dgm:spPr/>
    </dgm:pt>
    <dgm:pt modelId="{F5645397-C9CC-D841-8966-A821FCA6DCBB}" type="pres">
      <dgm:prSet presAssocID="{09090C67-8666-4C8F-B28B-CAAA712C2AA6}" presName="Name19" presStyleLbl="parChTrans1D3" presStyleIdx="1" presStyleCnt="3"/>
      <dgm:spPr/>
    </dgm:pt>
    <dgm:pt modelId="{20FBD19A-3AC1-1F42-A6D0-5BD390C5EA21}" type="pres">
      <dgm:prSet presAssocID="{E232FDA3-D136-4F7E-8B07-DD99DB785CA0}" presName="Name21" presStyleCnt="0"/>
      <dgm:spPr/>
    </dgm:pt>
    <dgm:pt modelId="{D6D3BA64-78FF-6441-A0E7-CB5FD313D7C9}" type="pres">
      <dgm:prSet presAssocID="{E232FDA3-D136-4F7E-8B07-DD99DB785CA0}" presName="level2Shape" presStyleLbl="node3" presStyleIdx="1" presStyleCnt="3" custScaleX="211227" custScaleY="142015"/>
      <dgm:spPr/>
    </dgm:pt>
    <dgm:pt modelId="{0E3237BD-AF66-A340-95BC-0EC4F58BF0FF}" type="pres">
      <dgm:prSet presAssocID="{E232FDA3-D136-4F7E-8B07-DD99DB785CA0}" presName="hierChild3" presStyleCnt="0"/>
      <dgm:spPr/>
    </dgm:pt>
    <dgm:pt modelId="{10A41420-0230-3A43-9B74-2E0CE8E7AFBA}" type="pres">
      <dgm:prSet presAssocID="{41FFA295-5683-4050-AFA3-77AE36EA7427}" presName="Name19" presStyleLbl="parChTrans1D2" presStyleIdx="1" presStyleCnt="2"/>
      <dgm:spPr/>
    </dgm:pt>
    <dgm:pt modelId="{D5C52578-6182-284F-8988-74E683AF574C}" type="pres">
      <dgm:prSet presAssocID="{BA29C9FA-3215-4EE9-BA8B-0082157FB939}" presName="Name21" presStyleCnt="0"/>
      <dgm:spPr/>
    </dgm:pt>
    <dgm:pt modelId="{08C17C85-467A-634F-8D03-9F289B93914A}" type="pres">
      <dgm:prSet presAssocID="{BA29C9FA-3215-4EE9-BA8B-0082157FB939}" presName="level2Shape" presStyleLbl="node2" presStyleIdx="1" presStyleCnt="2" custScaleX="149291" custScaleY="85624"/>
      <dgm:spPr/>
    </dgm:pt>
    <dgm:pt modelId="{E105AC75-2D73-5148-9B60-2BF24CCC3D22}" type="pres">
      <dgm:prSet presAssocID="{BA29C9FA-3215-4EE9-BA8B-0082157FB939}" presName="hierChild3" presStyleCnt="0"/>
      <dgm:spPr/>
    </dgm:pt>
    <dgm:pt modelId="{A5079B11-E49F-8843-9AF0-AEFE4899AF65}" type="pres">
      <dgm:prSet presAssocID="{909AEE5B-6DB2-46BA-9A0E-3CA34A07B783}" presName="Name19" presStyleLbl="parChTrans1D3" presStyleIdx="2" presStyleCnt="3"/>
      <dgm:spPr/>
    </dgm:pt>
    <dgm:pt modelId="{9A492706-7164-F843-B036-AE137E7FCE08}" type="pres">
      <dgm:prSet presAssocID="{F74861E5-C70C-4F7F-81F2-DC6E27FC3121}" presName="Name21" presStyleCnt="0"/>
      <dgm:spPr/>
    </dgm:pt>
    <dgm:pt modelId="{678A7D2F-A7B2-CD4C-AB6E-521B99AEDACE}" type="pres">
      <dgm:prSet presAssocID="{F74861E5-C70C-4F7F-81F2-DC6E27FC3121}" presName="level2Shape" presStyleLbl="node3" presStyleIdx="2" presStyleCnt="3" custScaleX="188401" custScaleY="144872"/>
      <dgm:spPr/>
    </dgm:pt>
    <dgm:pt modelId="{046E873D-55F6-BC48-A94A-A5A8EE25EF02}" type="pres">
      <dgm:prSet presAssocID="{F74861E5-C70C-4F7F-81F2-DC6E27FC3121}" presName="hierChild3" presStyleCnt="0"/>
      <dgm:spPr/>
    </dgm:pt>
    <dgm:pt modelId="{A58FCDBF-868A-154E-9C6D-079110128011}" type="pres">
      <dgm:prSet presAssocID="{0EDA84F1-49CE-47F8-860E-6C6D48423A76}" presName="bgShapesFlow" presStyleCnt="0"/>
      <dgm:spPr/>
    </dgm:pt>
  </dgm:ptLst>
  <dgm:cxnLst>
    <dgm:cxn modelId="{511F2705-C15D-0F44-9B25-7884B5BA8622}" type="presOf" srcId="{F74861E5-C70C-4F7F-81F2-DC6E27FC3121}" destId="{678A7D2F-A7B2-CD4C-AB6E-521B99AEDACE}" srcOrd="0" destOrd="0" presId="urn:microsoft.com/office/officeart/2005/8/layout/hierarchy6"/>
    <dgm:cxn modelId="{82793A05-6E30-194C-9749-210971BB29C1}" type="presOf" srcId="{7A57880F-A8D3-47C9-B61B-C5392DC56519}" destId="{20F932AE-294C-3041-BE88-AA11293AEF2E}" srcOrd="0" destOrd="0" presId="urn:microsoft.com/office/officeart/2005/8/layout/hierarchy6"/>
    <dgm:cxn modelId="{E1D3ED09-E1C2-0F4E-BB18-366CEF21276A}" type="presOf" srcId="{C25781F0-942B-4504-A8F3-B7649873B0C1}" destId="{BFA613BC-5036-A64C-9BEF-81BA3925E33F}" srcOrd="0" destOrd="0" presId="urn:microsoft.com/office/officeart/2005/8/layout/hierarchy6"/>
    <dgm:cxn modelId="{F69A440D-B009-B741-B0C5-00F182A4488A}" type="presOf" srcId="{BA29C9FA-3215-4EE9-BA8B-0082157FB939}" destId="{08C17C85-467A-634F-8D03-9F289B93914A}" srcOrd="0" destOrd="0" presId="urn:microsoft.com/office/officeart/2005/8/layout/hierarchy6"/>
    <dgm:cxn modelId="{DE924918-99C3-0C43-8439-56626B841939}" type="presOf" srcId="{E232FDA3-D136-4F7E-8B07-DD99DB785CA0}" destId="{D6D3BA64-78FF-6441-A0E7-CB5FD313D7C9}" srcOrd="0" destOrd="0" presId="urn:microsoft.com/office/officeart/2005/8/layout/hierarchy6"/>
    <dgm:cxn modelId="{5C52731F-F3CD-0B40-A9EC-748134855567}" type="presOf" srcId="{909AEE5B-6DB2-46BA-9A0E-3CA34A07B783}" destId="{A5079B11-E49F-8843-9AF0-AEFE4899AF65}" srcOrd="0" destOrd="0" presId="urn:microsoft.com/office/officeart/2005/8/layout/hierarchy6"/>
    <dgm:cxn modelId="{4A24A763-BBFB-4984-8117-792C5FC0709B}" srcId="{7A57880F-A8D3-47C9-B61B-C5392DC56519}" destId="{C25781F0-942B-4504-A8F3-B7649873B0C1}" srcOrd="0" destOrd="0" parTransId="{CC05DB1B-D9D8-46A2-A878-A390A585E8D7}" sibTransId="{BEABA56A-A95A-4984-AC02-544EDA1C5F88}"/>
    <dgm:cxn modelId="{4347B165-98BC-5348-B728-445C8979D76C}" type="presOf" srcId="{969A44DE-D493-4772-B533-3572572B9309}" destId="{ACA924F4-6563-5545-B386-F40D0DDF6D96}" srcOrd="0" destOrd="0" presId="urn:microsoft.com/office/officeart/2005/8/layout/hierarchy6"/>
    <dgm:cxn modelId="{23AE0B4A-BB02-4046-A884-70FA846A5B89}" srcId="{7A57880F-A8D3-47C9-B61B-C5392DC56519}" destId="{BA29C9FA-3215-4EE9-BA8B-0082157FB939}" srcOrd="1" destOrd="0" parTransId="{41FFA295-5683-4050-AFA3-77AE36EA7427}" sibTransId="{99D24CD1-AE23-4EDE-B067-AFB316102EDF}"/>
    <dgm:cxn modelId="{90439674-5E86-9144-B942-2657365180F4}" type="presOf" srcId="{0EDA84F1-49CE-47F8-860E-6C6D48423A76}" destId="{3E4F3834-523A-9D48-8205-F6F34A39AE31}" srcOrd="0" destOrd="0" presId="urn:microsoft.com/office/officeart/2005/8/layout/hierarchy6"/>
    <dgm:cxn modelId="{4E97A076-18FC-B245-9F51-E67FA551A1D8}" type="presOf" srcId="{CC05DB1B-D9D8-46A2-A878-A390A585E8D7}" destId="{53F6AA1C-9FEB-5542-986C-E1EEE7A7988B}" srcOrd="0" destOrd="0" presId="urn:microsoft.com/office/officeart/2005/8/layout/hierarchy6"/>
    <dgm:cxn modelId="{D11F2A57-5DBC-43D2-BCE7-9E8B6721F1AE}" srcId="{BA29C9FA-3215-4EE9-BA8B-0082157FB939}" destId="{F74861E5-C70C-4F7F-81F2-DC6E27FC3121}" srcOrd="0" destOrd="0" parTransId="{909AEE5B-6DB2-46BA-9A0E-3CA34A07B783}" sibTransId="{B5BC6ACC-68DC-46E3-AB3E-B9E4CD12521B}"/>
    <dgm:cxn modelId="{278E3A85-5682-D34D-A2E6-E37660DC3FC9}" type="presOf" srcId="{09090C67-8666-4C8F-B28B-CAAA712C2AA6}" destId="{F5645397-C9CC-D841-8966-A821FCA6DCBB}" srcOrd="0" destOrd="0" presId="urn:microsoft.com/office/officeart/2005/8/layout/hierarchy6"/>
    <dgm:cxn modelId="{1910D192-E943-43A7-A1D6-1E73A5CAA0FC}" srcId="{C25781F0-942B-4504-A8F3-B7649873B0C1}" destId="{E232FDA3-D136-4F7E-8B07-DD99DB785CA0}" srcOrd="1" destOrd="0" parTransId="{09090C67-8666-4C8F-B28B-CAAA712C2AA6}" sibTransId="{6C40B5AA-2837-4C69-8437-F52D45268E56}"/>
    <dgm:cxn modelId="{641CBB93-31E0-4C95-8DFF-C4589E2E6B8A}" srcId="{0EDA84F1-49CE-47F8-860E-6C6D48423A76}" destId="{7A57880F-A8D3-47C9-B61B-C5392DC56519}" srcOrd="0" destOrd="0" parTransId="{827EB928-341C-4318-8F90-325AE43C815F}" sibTransId="{C15572AF-C534-47E5-950B-D8F16D5FD62F}"/>
    <dgm:cxn modelId="{6118CFAE-2229-4A10-80FD-F76FD365BDCB}" srcId="{C25781F0-942B-4504-A8F3-B7649873B0C1}" destId="{CC27A6E4-0332-4E1C-943D-29C3099C3F8F}" srcOrd="0" destOrd="0" parTransId="{969A44DE-D493-4772-B533-3572572B9309}" sibTransId="{491F67F0-1A6A-4CAC-8018-AC5512E28D1C}"/>
    <dgm:cxn modelId="{F1B64AB2-E69A-F146-8FAD-C42BED7E8B33}" type="presOf" srcId="{41FFA295-5683-4050-AFA3-77AE36EA7427}" destId="{10A41420-0230-3A43-9B74-2E0CE8E7AFBA}" srcOrd="0" destOrd="0" presId="urn:microsoft.com/office/officeart/2005/8/layout/hierarchy6"/>
    <dgm:cxn modelId="{47FB7DB7-D5BE-6046-9A0A-94D55FDC8313}" type="presOf" srcId="{CC27A6E4-0332-4E1C-943D-29C3099C3F8F}" destId="{EFCE8530-2556-1049-B75E-B75C6793623E}" srcOrd="0" destOrd="0" presId="urn:microsoft.com/office/officeart/2005/8/layout/hierarchy6"/>
    <dgm:cxn modelId="{9874F910-B629-E844-9FF0-43BF6A2E0284}" type="presParOf" srcId="{3E4F3834-523A-9D48-8205-F6F34A39AE31}" destId="{E00FF9F2-C10D-B544-9E0D-48497BB48225}" srcOrd="0" destOrd="0" presId="urn:microsoft.com/office/officeart/2005/8/layout/hierarchy6"/>
    <dgm:cxn modelId="{184B4AF3-2CD7-CB4E-85FC-E9B88319F602}" type="presParOf" srcId="{E00FF9F2-C10D-B544-9E0D-48497BB48225}" destId="{1FAD7E55-20AC-4148-8286-807784CF3727}" srcOrd="0" destOrd="0" presId="urn:microsoft.com/office/officeart/2005/8/layout/hierarchy6"/>
    <dgm:cxn modelId="{C5E16874-5F82-0D44-86B6-AE105047BFA1}" type="presParOf" srcId="{1FAD7E55-20AC-4148-8286-807784CF3727}" destId="{C0E0010B-7032-1542-BA29-493B0097A9CF}" srcOrd="0" destOrd="0" presId="urn:microsoft.com/office/officeart/2005/8/layout/hierarchy6"/>
    <dgm:cxn modelId="{0FDEBC5B-010B-0F43-BC2F-6EBB94A8FFE4}" type="presParOf" srcId="{C0E0010B-7032-1542-BA29-493B0097A9CF}" destId="{20F932AE-294C-3041-BE88-AA11293AEF2E}" srcOrd="0" destOrd="0" presId="urn:microsoft.com/office/officeart/2005/8/layout/hierarchy6"/>
    <dgm:cxn modelId="{A1104029-198D-0A48-ABFE-69D2115CD00C}" type="presParOf" srcId="{C0E0010B-7032-1542-BA29-493B0097A9CF}" destId="{EDB752F5-416C-A842-8CF5-8E9A07840898}" srcOrd="1" destOrd="0" presId="urn:microsoft.com/office/officeart/2005/8/layout/hierarchy6"/>
    <dgm:cxn modelId="{CCB7EB4F-D3D4-274B-9F66-DE78C0E2B914}" type="presParOf" srcId="{EDB752F5-416C-A842-8CF5-8E9A07840898}" destId="{53F6AA1C-9FEB-5542-986C-E1EEE7A7988B}" srcOrd="0" destOrd="0" presId="urn:microsoft.com/office/officeart/2005/8/layout/hierarchy6"/>
    <dgm:cxn modelId="{3DBAEF2F-CCB3-F646-9C1A-35B6F2F9895A}" type="presParOf" srcId="{EDB752F5-416C-A842-8CF5-8E9A07840898}" destId="{5664198E-7718-2141-9326-3F61D423999A}" srcOrd="1" destOrd="0" presId="urn:microsoft.com/office/officeart/2005/8/layout/hierarchy6"/>
    <dgm:cxn modelId="{BC947B69-4C7C-2D49-B021-14034C9F0C01}" type="presParOf" srcId="{5664198E-7718-2141-9326-3F61D423999A}" destId="{BFA613BC-5036-A64C-9BEF-81BA3925E33F}" srcOrd="0" destOrd="0" presId="urn:microsoft.com/office/officeart/2005/8/layout/hierarchy6"/>
    <dgm:cxn modelId="{6FE5564D-475F-7540-A24B-F971B4D98348}" type="presParOf" srcId="{5664198E-7718-2141-9326-3F61D423999A}" destId="{AFC02188-F71B-C14B-B808-DC376B7F358B}" srcOrd="1" destOrd="0" presId="urn:microsoft.com/office/officeart/2005/8/layout/hierarchy6"/>
    <dgm:cxn modelId="{45EBB497-3198-DD4D-9D42-9BF62805226E}" type="presParOf" srcId="{AFC02188-F71B-C14B-B808-DC376B7F358B}" destId="{ACA924F4-6563-5545-B386-F40D0DDF6D96}" srcOrd="0" destOrd="0" presId="urn:microsoft.com/office/officeart/2005/8/layout/hierarchy6"/>
    <dgm:cxn modelId="{43FDEFBD-94CE-5942-90B8-6EFDD2AB5CC9}" type="presParOf" srcId="{AFC02188-F71B-C14B-B808-DC376B7F358B}" destId="{E54FF86B-D1C4-D44F-8ED7-7D9246F5A4A2}" srcOrd="1" destOrd="0" presId="urn:microsoft.com/office/officeart/2005/8/layout/hierarchy6"/>
    <dgm:cxn modelId="{16FB8521-9B94-2E49-ABFA-FA9B538C0A92}" type="presParOf" srcId="{E54FF86B-D1C4-D44F-8ED7-7D9246F5A4A2}" destId="{EFCE8530-2556-1049-B75E-B75C6793623E}" srcOrd="0" destOrd="0" presId="urn:microsoft.com/office/officeart/2005/8/layout/hierarchy6"/>
    <dgm:cxn modelId="{36907FB1-DE02-024B-9B49-5AAA71CE9792}" type="presParOf" srcId="{E54FF86B-D1C4-D44F-8ED7-7D9246F5A4A2}" destId="{AB4BF56F-CEE1-2E45-8FA1-F0E2079F9A1F}" srcOrd="1" destOrd="0" presId="urn:microsoft.com/office/officeart/2005/8/layout/hierarchy6"/>
    <dgm:cxn modelId="{7D5DF92F-5E37-904A-B1AF-A3604ABDF16C}" type="presParOf" srcId="{AFC02188-F71B-C14B-B808-DC376B7F358B}" destId="{F5645397-C9CC-D841-8966-A821FCA6DCBB}" srcOrd="2" destOrd="0" presId="urn:microsoft.com/office/officeart/2005/8/layout/hierarchy6"/>
    <dgm:cxn modelId="{0DC306C5-5C01-854E-944A-A83305C63752}" type="presParOf" srcId="{AFC02188-F71B-C14B-B808-DC376B7F358B}" destId="{20FBD19A-3AC1-1F42-A6D0-5BD390C5EA21}" srcOrd="3" destOrd="0" presId="urn:microsoft.com/office/officeart/2005/8/layout/hierarchy6"/>
    <dgm:cxn modelId="{DEAA10F2-438B-0041-8620-EA1117971F59}" type="presParOf" srcId="{20FBD19A-3AC1-1F42-A6D0-5BD390C5EA21}" destId="{D6D3BA64-78FF-6441-A0E7-CB5FD313D7C9}" srcOrd="0" destOrd="0" presId="urn:microsoft.com/office/officeart/2005/8/layout/hierarchy6"/>
    <dgm:cxn modelId="{413A1C83-7BF4-F045-961F-E2621E6AF192}" type="presParOf" srcId="{20FBD19A-3AC1-1F42-A6D0-5BD390C5EA21}" destId="{0E3237BD-AF66-A340-95BC-0EC4F58BF0FF}" srcOrd="1" destOrd="0" presId="urn:microsoft.com/office/officeart/2005/8/layout/hierarchy6"/>
    <dgm:cxn modelId="{A9D30545-81FF-674B-9B0C-BAEB2194A529}" type="presParOf" srcId="{EDB752F5-416C-A842-8CF5-8E9A07840898}" destId="{10A41420-0230-3A43-9B74-2E0CE8E7AFBA}" srcOrd="2" destOrd="0" presId="urn:microsoft.com/office/officeart/2005/8/layout/hierarchy6"/>
    <dgm:cxn modelId="{8EC901BD-3CAA-1745-9564-1D2E9A9EE1A2}" type="presParOf" srcId="{EDB752F5-416C-A842-8CF5-8E9A07840898}" destId="{D5C52578-6182-284F-8988-74E683AF574C}" srcOrd="3" destOrd="0" presId="urn:microsoft.com/office/officeart/2005/8/layout/hierarchy6"/>
    <dgm:cxn modelId="{F67A90F6-3D5A-5947-8ADF-3FB5F0D498B2}" type="presParOf" srcId="{D5C52578-6182-284F-8988-74E683AF574C}" destId="{08C17C85-467A-634F-8D03-9F289B93914A}" srcOrd="0" destOrd="0" presId="urn:microsoft.com/office/officeart/2005/8/layout/hierarchy6"/>
    <dgm:cxn modelId="{C25E4CC0-EED6-244F-96CF-CB5F47020AE5}" type="presParOf" srcId="{D5C52578-6182-284F-8988-74E683AF574C}" destId="{E105AC75-2D73-5148-9B60-2BF24CCC3D22}" srcOrd="1" destOrd="0" presId="urn:microsoft.com/office/officeart/2005/8/layout/hierarchy6"/>
    <dgm:cxn modelId="{5EBD1A23-546C-6E43-B114-8D18F3FFA9E7}" type="presParOf" srcId="{E105AC75-2D73-5148-9B60-2BF24CCC3D22}" destId="{A5079B11-E49F-8843-9AF0-AEFE4899AF65}" srcOrd="0" destOrd="0" presId="urn:microsoft.com/office/officeart/2005/8/layout/hierarchy6"/>
    <dgm:cxn modelId="{717DA120-91F3-B34C-A76E-41A036476437}" type="presParOf" srcId="{E105AC75-2D73-5148-9B60-2BF24CCC3D22}" destId="{9A492706-7164-F843-B036-AE137E7FCE08}" srcOrd="1" destOrd="0" presId="urn:microsoft.com/office/officeart/2005/8/layout/hierarchy6"/>
    <dgm:cxn modelId="{4E934DE2-DEFC-234F-B34F-AA1CC590458F}" type="presParOf" srcId="{9A492706-7164-F843-B036-AE137E7FCE08}" destId="{678A7D2F-A7B2-CD4C-AB6E-521B99AEDACE}" srcOrd="0" destOrd="0" presId="urn:microsoft.com/office/officeart/2005/8/layout/hierarchy6"/>
    <dgm:cxn modelId="{BF643538-28D1-004E-A36E-D4CCE41F6179}" type="presParOf" srcId="{9A492706-7164-F843-B036-AE137E7FCE08}" destId="{046E873D-55F6-BC48-A94A-A5A8EE25EF02}" srcOrd="1" destOrd="0" presId="urn:microsoft.com/office/officeart/2005/8/layout/hierarchy6"/>
    <dgm:cxn modelId="{1D628F82-B90B-6E45-B923-686FA0429D00}" type="presParOf" srcId="{3E4F3834-523A-9D48-8205-F6F34A39AE31}" destId="{A58FCDBF-868A-154E-9C6D-07911012801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3B1528-D2CA-4E62-BE16-3B4B05C4225E}" type="doc">
      <dgm:prSet loTypeId="urn:microsoft.com/office/officeart/2011/layout/HexagonRadial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BC53A0E-E94D-4A0F-AC20-86257E0C04EF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1600" b="1" dirty="0"/>
            <a:t>Financial Compliance </a:t>
          </a:r>
          <a:br>
            <a:rPr lang="en-US" sz="1600" b="1" dirty="0"/>
          </a:br>
          <a:r>
            <a:rPr lang="en-US" sz="1600" b="1" dirty="0"/>
            <a:t>and Audits</a:t>
          </a:r>
        </a:p>
      </dgm:t>
    </dgm:pt>
    <dgm:pt modelId="{F4D62CC6-A044-4BA9-8BFC-2A535F37936A}" type="parTrans" cxnId="{B129D45B-1077-4913-B42A-2495547306EC}">
      <dgm:prSet/>
      <dgm:spPr/>
      <dgm:t>
        <a:bodyPr/>
        <a:lstStyle/>
        <a:p>
          <a:pPr algn="ctr"/>
          <a:endParaRPr lang="en-US"/>
        </a:p>
      </dgm:t>
    </dgm:pt>
    <dgm:pt modelId="{EB7769A2-A68E-4697-A560-67D4162ACC97}" type="sibTrans" cxnId="{B129D45B-1077-4913-B42A-2495547306EC}">
      <dgm:prSet/>
      <dgm:spPr/>
      <dgm:t>
        <a:bodyPr/>
        <a:lstStyle/>
        <a:p>
          <a:pPr algn="ctr"/>
          <a:endParaRPr lang="en-US"/>
        </a:p>
      </dgm:t>
    </dgm:pt>
    <dgm:pt modelId="{E2A14319-2B65-45DC-86CF-7F04F7EDD20E}">
      <dgm:prSet phldrT="[Text]" custT="1"/>
      <dgm:spPr>
        <a:solidFill>
          <a:schemeClr val="bg1">
            <a:lumMod val="95000"/>
          </a:schemeClr>
        </a:solidFill>
        <a:ln w="57150">
          <a:solidFill>
            <a:srgbClr val="002060"/>
          </a:solidFill>
        </a:ln>
      </dgm:spPr>
      <dgm:t>
        <a:bodyPr/>
        <a:lstStyle/>
        <a:p>
          <a:pPr algn="ctr"/>
          <a:r>
            <a:rPr lang="en-US" sz="1200" b="1" dirty="0">
              <a:solidFill>
                <a:srgbClr val="0070C0"/>
              </a:solidFill>
            </a:rPr>
            <a:t>Award/</a:t>
          </a:r>
          <a:br>
            <a:rPr lang="en-US" sz="1200" b="1" dirty="0">
              <a:solidFill>
                <a:srgbClr val="0070C0"/>
              </a:solidFill>
            </a:rPr>
          </a:br>
          <a:r>
            <a:rPr lang="en-US" sz="1200" b="1" dirty="0">
              <a:solidFill>
                <a:srgbClr val="0070C0"/>
              </a:solidFill>
            </a:rPr>
            <a:t>Account and Budget Setup</a:t>
          </a:r>
        </a:p>
      </dgm:t>
    </dgm:pt>
    <dgm:pt modelId="{16CC545D-DC4D-4248-B0B8-A1A68DD001EF}" type="parTrans" cxnId="{E0DF7B31-89CC-45FC-96B3-A52974E9AF84}">
      <dgm:prSet/>
      <dgm:spPr/>
      <dgm:t>
        <a:bodyPr/>
        <a:lstStyle/>
        <a:p>
          <a:pPr algn="ctr"/>
          <a:endParaRPr lang="en-US"/>
        </a:p>
      </dgm:t>
    </dgm:pt>
    <dgm:pt modelId="{99272B4A-06AD-48C2-A4D6-43E51F5E286D}" type="sibTrans" cxnId="{E0DF7B31-89CC-45FC-96B3-A52974E9AF84}">
      <dgm:prSet/>
      <dgm:spPr/>
      <dgm:t>
        <a:bodyPr/>
        <a:lstStyle/>
        <a:p>
          <a:pPr algn="ctr"/>
          <a:endParaRPr lang="en-US"/>
        </a:p>
      </dgm:t>
    </dgm:pt>
    <dgm:pt modelId="{8F70FED4-FDC2-4B00-BBE4-5E30C24B6182}">
      <dgm:prSet phldrT="[Text]" custT="1"/>
      <dgm:spPr>
        <a:solidFill>
          <a:schemeClr val="bg1">
            <a:lumMod val="95000"/>
          </a:schemeClr>
        </a:solidFill>
        <a:ln w="57150">
          <a:solidFill>
            <a:srgbClr val="002060"/>
          </a:solidFill>
        </a:ln>
      </dgm:spPr>
      <dgm:t>
        <a:bodyPr/>
        <a:lstStyle/>
        <a:p>
          <a:pPr algn="ctr"/>
          <a:r>
            <a:rPr lang="en-US" sz="1200" b="1" dirty="0">
              <a:solidFill>
                <a:srgbClr val="0070C0"/>
              </a:solidFill>
            </a:rPr>
            <a:t>Financial</a:t>
          </a:r>
          <a:br>
            <a:rPr lang="en-US" sz="1200" b="1" dirty="0">
              <a:solidFill>
                <a:srgbClr val="0070C0"/>
              </a:solidFill>
            </a:rPr>
          </a:br>
          <a:r>
            <a:rPr lang="en-US" sz="1200" b="1" dirty="0">
              <a:solidFill>
                <a:srgbClr val="0070C0"/>
              </a:solidFill>
            </a:rPr>
            <a:t>Reporting</a:t>
          </a:r>
        </a:p>
      </dgm:t>
    </dgm:pt>
    <dgm:pt modelId="{EF9705D9-775D-42CD-954C-9E0A5B5407EF}" type="parTrans" cxnId="{C7A5B352-0B88-4452-8882-30C3788094D0}">
      <dgm:prSet/>
      <dgm:spPr/>
      <dgm:t>
        <a:bodyPr/>
        <a:lstStyle/>
        <a:p>
          <a:pPr algn="ctr"/>
          <a:endParaRPr lang="en-US"/>
        </a:p>
      </dgm:t>
    </dgm:pt>
    <dgm:pt modelId="{C6A9E98E-5F49-4BF9-9723-F3C7F001B6C6}" type="sibTrans" cxnId="{C7A5B352-0B88-4452-8882-30C3788094D0}">
      <dgm:prSet/>
      <dgm:spPr/>
      <dgm:t>
        <a:bodyPr/>
        <a:lstStyle/>
        <a:p>
          <a:pPr algn="ctr"/>
          <a:endParaRPr lang="en-US"/>
        </a:p>
      </dgm:t>
    </dgm:pt>
    <dgm:pt modelId="{C11381A4-A96E-4BA1-8065-93AE4415EF7F}">
      <dgm:prSet phldrT="[Text]" custT="1"/>
      <dgm:spPr>
        <a:solidFill>
          <a:schemeClr val="bg1">
            <a:lumMod val="95000"/>
          </a:schemeClr>
        </a:solidFill>
        <a:ln w="57150">
          <a:solidFill>
            <a:srgbClr val="002060"/>
          </a:solidFill>
        </a:ln>
      </dgm:spPr>
      <dgm:t>
        <a:bodyPr/>
        <a:lstStyle/>
        <a:p>
          <a:pPr algn="ctr"/>
          <a:r>
            <a:rPr lang="en-US" sz="1200" b="1" dirty="0">
              <a:solidFill>
                <a:srgbClr val="0070C0"/>
              </a:solidFill>
            </a:rPr>
            <a:t>Invoicing and</a:t>
          </a:r>
          <a:br>
            <a:rPr lang="en-US" sz="1200" b="1" dirty="0">
              <a:solidFill>
                <a:srgbClr val="0070C0"/>
              </a:solidFill>
            </a:rPr>
          </a:br>
          <a:r>
            <a:rPr lang="en-US" sz="1200" b="1" dirty="0">
              <a:solidFill>
                <a:srgbClr val="0070C0"/>
              </a:solidFill>
            </a:rPr>
            <a:t>Collections</a:t>
          </a:r>
        </a:p>
      </dgm:t>
    </dgm:pt>
    <dgm:pt modelId="{F810D3CF-B0EC-4974-BEE5-D41033666DE0}" type="parTrans" cxnId="{1A539E3B-E27C-4A5E-BCCD-8EDC2F4C4F6E}">
      <dgm:prSet/>
      <dgm:spPr/>
      <dgm:t>
        <a:bodyPr/>
        <a:lstStyle/>
        <a:p>
          <a:pPr algn="ctr"/>
          <a:endParaRPr lang="en-US"/>
        </a:p>
      </dgm:t>
    </dgm:pt>
    <dgm:pt modelId="{76086004-A388-4DF7-89F3-C8147264A350}" type="sibTrans" cxnId="{1A539E3B-E27C-4A5E-BCCD-8EDC2F4C4F6E}">
      <dgm:prSet/>
      <dgm:spPr/>
      <dgm:t>
        <a:bodyPr/>
        <a:lstStyle/>
        <a:p>
          <a:pPr algn="ctr"/>
          <a:endParaRPr lang="en-US"/>
        </a:p>
      </dgm:t>
    </dgm:pt>
    <dgm:pt modelId="{69AD881E-3568-4157-B57D-8BDDB0B8EF8A}">
      <dgm:prSet phldrT="[Text]" custT="1"/>
      <dgm:spPr>
        <a:solidFill>
          <a:schemeClr val="bg1">
            <a:lumMod val="95000"/>
          </a:schemeClr>
        </a:solidFill>
        <a:ln w="57150">
          <a:solidFill>
            <a:srgbClr val="002060"/>
          </a:solidFill>
        </a:ln>
      </dgm:spPr>
      <dgm:t>
        <a:bodyPr/>
        <a:lstStyle/>
        <a:p>
          <a:pPr algn="ctr"/>
          <a:r>
            <a:rPr lang="en-US" sz="1200" b="1" dirty="0">
              <a:solidFill>
                <a:srgbClr val="0070C0"/>
              </a:solidFill>
            </a:rPr>
            <a:t>Effort Reporting</a:t>
          </a:r>
          <a:br>
            <a:rPr lang="en-US" sz="1200" b="1" dirty="0">
              <a:solidFill>
                <a:srgbClr val="0070C0"/>
              </a:solidFill>
            </a:rPr>
          </a:br>
          <a:r>
            <a:rPr lang="en-US" sz="1200" b="1" dirty="0">
              <a:solidFill>
                <a:srgbClr val="0070C0"/>
              </a:solidFill>
            </a:rPr>
            <a:t>and Subaward</a:t>
          </a:r>
          <a:br>
            <a:rPr lang="en-US" sz="1200" b="1" dirty="0">
              <a:solidFill>
                <a:srgbClr val="0070C0"/>
              </a:solidFill>
            </a:rPr>
          </a:br>
          <a:r>
            <a:rPr lang="en-US" sz="1200" b="1" dirty="0">
              <a:solidFill>
                <a:srgbClr val="0070C0"/>
              </a:solidFill>
            </a:rPr>
            <a:t>Monitoring</a:t>
          </a:r>
        </a:p>
      </dgm:t>
    </dgm:pt>
    <dgm:pt modelId="{6899926B-A649-40E3-A495-4FB5CF9E6F11}" type="parTrans" cxnId="{3B0DE0C1-E3B1-4EDF-B0DF-35143540D667}">
      <dgm:prSet/>
      <dgm:spPr/>
      <dgm:t>
        <a:bodyPr/>
        <a:lstStyle/>
        <a:p>
          <a:pPr algn="ctr"/>
          <a:endParaRPr lang="en-US"/>
        </a:p>
      </dgm:t>
    </dgm:pt>
    <dgm:pt modelId="{8A2A25EF-89C7-4B83-9A89-EB646E5825FE}" type="sibTrans" cxnId="{3B0DE0C1-E3B1-4EDF-B0DF-35143540D667}">
      <dgm:prSet/>
      <dgm:spPr/>
      <dgm:t>
        <a:bodyPr/>
        <a:lstStyle/>
        <a:p>
          <a:pPr algn="ctr"/>
          <a:endParaRPr lang="en-US"/>
        </a:p>
      </dgm:t>
    </dgm:pt>
    <dgm:pt modelId="{7AB9B28A-3030-4F18-9029-8C52769FA4DA}">
      <dgm:prSet phldrT="[Text]" custT="1"/>
      <dgm:spPr>
        <a:solidFill>
          <a:schemeClr val="bg1">
            <a:lumMod val="95000"/>
          </a:schemeClr>
        </a:solidFill>
        <a:ln w="57150">
          <a:solidFill>
            <a:srgbClr val="002060"/>
          </a:solidFill>
        </a:ln>
      </dgm:spPr>
      <dgm:t>
        <a:bodyPr/>
        <a:lstStyle/>
        <a:p>
          <a:pPr algn="ctr"/>
          <a:r>
            <a:rPr lang="en-US" sz="1200" b="1" dirty="0">
              <a:solidFill>
                <a:srgbClr val="0070C0"/>
              </a:solidFill>
            </a:rPr>
            <a:t>Expenditure</a:t>
          </a:r>
          <a:br>
            <a:rPr lang="en-US" sz="1200" b="1" dirty="0">
              <a:solidFill>
                <a:srgbClr val="0070C0"/>
              </a:solidFill>
            </a:rPr>
          </a:br>
          <a:r>
            <a:rPr lang="en-US" sz="1200" b="1" dirty="0">
              <a:solidFill>
                <a:srgbClr val="0070C0"/>
              </a:solidFill>
            </a:rPr>
            <a:t>Approval and Oversight</a:t>
          </a:r>
        </a:p>
      </dgm:t>
    </dgm:pt>
    <dgm:pt modelId="{6952F819-8D51-429D-871C-00050A0A8CC2}" type="parTrans" cxnId="{3BFD3668-C129-41AF-8013-D6132D1188A3}">
      <dgm:prSet/>
      <dgm:spPr/>
      <dgm:t>
        <a:bodyPr/>
        <a:lstStyle/>
        <a:p>
          <a:pPr algn="ctr"/>
          <a:endParaRPr lang="en-US"/>
        </a:p>
      </dgm:t>
    </dgm:pt>
    <dgm:pt modelId="{701CF697-E11B-4747-A144-9042C217D057}" type="sibTrans" cxnId="{3BFD3668-C129-41AF-8013-D6132D1188A3}">
      <dgm:prSet/>
      <dgm:spPr/>
      <dgm:t>
        <a:bodyPr/>
        <a:lstStyle/>
        <a:p>
          <a:pPr algn="ctr"/>
          <a:endParaRPr lang="en-US"/>
        </a:p>
      </dgm:t>
    </dgm:pt>
    <dgm:pt modelId="{33A19CC3-0ACC-4B5C-A416-B0ED34034B23}">
      <dgm:prSet phldrT="[Text]" custT="1"/>
      <dgm:spPr>
        <a:solidFill>
          <a:schemeClr val="bg1">
            <a:lumMod val="95000"/>
          </a:schemeClr>
        </a:solidFill>
        <a:ln w="57150">
          <a:solidFill>
            <a:srgbClr val="002060"/>
          </a:solidFill>
        </a:ln>
      </dgm:spPr>
      <dgm:t>
        <a:bodyPr/>
        <a:lstStyle/>
        <a:p>
          <a:pPr algn="ctr"/>
          <a:r>
            <a:rPr lang="en-US" sz="1200" b="1" dirty="0">
              <a:solidFill>
                <a:srgbClr val="0070C0"/>
              </a:solidFill>
            </a:rPr>
            <a:t>Award</a:t>
          </a:r>
          <a:br>
            <a:rPr lang="en-US" sz="1200" b="1" dirty="0">
              <a:solidFill>
                <a:srgbClr val="0070C0"/>
              </a:solidFill>
            </a:rPr>
          </a:br>
          <a:r>
            <a:rPr lang="en-US" sz="1200" b="1" dirty="0">
              <a:solidFill>
                <a:srgbClr val="0070C0"/>
              </a:solidFill>
            </a:rPr>
            <a:t>Closeout</a:t>
          </a:r>
        </a:p>
      </dgm:t>
    </dgm:pt>
    <dgm:pt modelId="{7CE8904B-ADD4-4D41-803C-92978102C487}" type="parTrans" cxnId="{0B9D56B7-C87B-4571-9E57-29436F8895D4}">
      <dgm:prSet/>
      <dgm:spPr/>
      <dgm:t>
        <a:bodyPr/>
        <a:lstStyle/>
        <a:p>
          <a:pPr algn="ctr"/>
          <a:endParaRPr lang="en-US"/>
        </a:p>
      </dgm:t>
    </dgm:pt>
    <dgm:pt modelId="{16295475-342D-44FE-8FB4-812DD9F3BBDF}" type="sibTrans" cxnId="{0B9D56B7-C87B-4571-9E57-29436F8895D4}">
      <dgm:prSet/>
      <dgm:spPr/>
      <dgm:t>
        <a:bodyPr/>
        <a:lstStyle/>
        <a:p>
          <a:pPr algn="ctr"/>
          <a:endParaRPr lang="en-US"/>
        </a:p>
      </dgm:t>
    </dgm:pt>
    <dgm:pt modelId="{F6B3EBED-FE86-42A5-B847-EA10C0A294A1}" type="pres">
      <dgm:prSet presAssocID="{AF3B1528-D2CA-4E62-BE16-3B4B05C4225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8D3BF2E-598B-41AD-95F9-6E9A2AF1BCA3}" type="pres">
      <dgm:prSet presAssocID="{3BC53A0E-E94D-4A0F-AC20-86257E0C04EF}" presName="Parent" presStyleLbl="node0" presStyleIdx="0" presStyleCnt="1">
        <dgm:presLayoutVars>
          <dgm:chMax val="6"/>
          <dgm:chPref val="6"/>
        </dgm:presLayoutVars>
      </dgm:prSet>
      <dgm:spPr/>
    </dgm:pt>
    <dgm:pt modelId="{D0059AF0-D23C-42F1-87FF-6401048F1EA1}" type="pres">
      <dgm:prSet presAssocID="{E2A14319-2B65-45DC-86CF-7F04F7EDD20E}" presName="Accent1" presStyleCnt="0"/>
      <dgm:spPr/>
    </dgm:pt>
    <dgm:pt modelId="{5DB936A3-8DCC-4F7A-8B81-714C2D2AC4B5}" type="pres">
      <dgm:prSet presAssocID="{E2A14319-2B65-45DC-86CF-7F04F7EDD20E}" presName="Accent" presStyleLbl="bgShp" presStyleIdx="0" presStyleCnt="6"/>
      <dgm:spPr/>
    </dgm:pt>
    <dgm:pt modelId="{3ADE3A23-ECAA-4C64-BABC-C60A865DAFCF}" type="pres">
      <dgm:prSet presAssocID="{E2A14319-2B65-45DC-86CF-7F04F7EDD20E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3B78316D-A393-4583-97D7-A97A55975673}" type="pres">
      <dgm:prSet presAssocID="{8F70FED4-FDC2-4B00-BBE4-5E30C24B6182}" presName="Accent2" presStyleCnt="0"/>
      <dgm:spPr/>
    </dgm:pt>
    <dgm:pt modelId="{CE6A1F36-75D9-48A3-BE4D-CC8104E2FBF1}" type="pres">
      <dgm:prSet presAssocID="{8F70FED4-FDC2-4B00-BBE4-5E30C24B6182}" presName="Accent" presStyleLbl="bgShp" presStyleIdx="1" presStyleCnt="6"/>
      <dgm:spPr>
        <a:solidFill>
          <a:srgbClr val="00B0F0"/>
        </a:solidFill>
      </dgm:spPr>
    </dgm:pt>
    <dgm:pt modelId="{2FA4A719-2D6E-4357-AEEE-5F49DD178D70}" type="pres">
      <dgm:prSet presAssocID="{8F70FED4-FDC2-4B00-BBE4-5E30C24B6182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6C69B7B0-3FF8-4769-9B16-FBE9233B9308}" type="pres">
      <dgm:prSet presAssocID="{C11381A4-A96E-4BA1-8065-93AE4415EF7F}" presName="Accent3" presStyleCnt="0"/>
      <dgm:spPr/>
    </dgm:pt>
    <dgm:pt modelId="{7581C594-DBEF-4931-8C51-7FCB0AF461D5}" type="pres">
      <dgm:prSet presAssocID="{C11381A4-A96E-4BA1-8065-93AE4415EF7F}" presName="Accent" presStyleLbl="bgShp" presStyleIdx="2" presStyleCnt="6"/>
      <dgm:spPr>
        <a:solidFill>
          <a:srgbClr val="00B0F0"/>
        </a:solidFill>
      </dgm:spPr>
    </dgm:pt>
    <dgm:pt modelId="{41DDAFCC-FC9F-4B99-B3EF-69CC8F986026}" type="pres">
      <dgm:prSet presAssocID="{C11381A4-A96E-4BA1-8065-93AE4415EF7F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79152FF8-4D3D-45F4-8CDC-19CD7D0F2724}" type="pres">
      <dgm:prSet presAssocID="{69AD881E-3568-4157-B57D-8BDDB0B8EF8A}" presName="Accent4" presStyleCnt="0"/>
      <dgm:spPr/>
    </dgm:pt>
    <dgm:pt modelId="{F23C434E-AFF4-428E-831A-DF27DB5C4568}" type="pres">
      <dgm:prSet presAssocID="{69AD881E-3568-4157-B57D-8BDDB0B8EF8A}" presName="Accent" presStyleLbl="bgShp" presStyleIdx="3" presStyleCnt="6"/>
      <dgm:spPr>
        <a:solidFill>
          <a:srgbClr val="00B0F0"/>
        </a:solidFill>
      </dgm:spPr>
    </dgm:pt>
    <dgm:pt modelId="{42FAA97F-0FF7-4300-A7AA-11F13C4818D6}" type="pres">
      <dgm:prSet presAssocID="{69AD881E-3568-4157-B57D-8BDDB0B8EF8A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515D08BE-4B56-4625-A7EC-7699865453A5}" type="pres">
      <dgm:prSet presAssocID="{7AB9B28A-3030-4F18-9029-8C52769FA4DA}" presName="Accent5" presStyleCnt="0"/>
      <dgm:spPr/>
    </dgm:pt>
    <dgm:pt modelId="{D4368793-6CBB-4E76-B5A9-FEA1F524E6AA}" type="pres">
      <dgm:prSet presAssocID="{7AB9B28A-3030-4F18-9029-8C52769FA4DA}" presName="Accent" presStyleLbl="bgShp" presStyleIdx="4" presStyleCnt="6"/>
      <dgm:spPr>
        <a:solidFill>
          <a:srgbClr val="00B0F0"/>
        </a:solidFill>
      </dgm:spPr>
    </dgm:pt>
    <dgm:pt modelId="{B8CFB7D3-E54D-4DD8-A95A-979726098168}" type="pres">
      <dgm:prSet presAssocID="{7AB9B28A-3030-4F18-9029-8C52769FA4D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9CB301C9-DEC0-4749-A760-125D785F25D3}" type="pres">
      <dgm:prSet presAssocID="{33A19CC3-0ACC-4B5C-A416-B0ED34034B23}" presName="Accent6" presStyleCnt="0"/>
      <dgm:spPr/>
    </dgm:pt>
    <dgm:pt modelId="{7656244A-9A37-4D5A-8A9C-AB9DC8620D16}" type="pres">
      <dgm:prSet presAssocID="{33A19CC3-0ACC-4B5C-A416-B0ED34034B23}" presName="Accent" presStyleLbl="bgShp" presStyleIdx="5" presStyleCnt="6"/>
      <dgm:spPr>
        <a:solidFill>
          <a:srgbClr val="00B0F0"/>
        </a:solidFill>
      </dgm:spPr>
    </dgm:pt>
    <dgm:pt modelId="{935F24CD-3979-4E84-9548-DBE7BC31B507}" type="pres">
      <dgm:prSet presAssocID="{33A19CC3-0ACC-4B5C-A416-B0ED34034B23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06011030-BA09-4149-82CE-4486731010C7}" type="presOf" srcId="{AF3B1528-D2CA-4E62-BE16-3B4B05C4225E}" destId="{F6B3EBED-FE86-42A5-B847-EA10C0A294A1}" srcOrd="0" destOrd="0" presId="urn:microsoft.com/office/officeart/2011/layout/HexagonRadial"/>
    <dgm:cxn modelId="{E0DF7B31-89CC-45FC-96B3-A52974E9AF84}" srcId="{3BC53A0E-E94D-4A0F-AC20-86257E0C04EF}" destId="{E2A14319-2B65-45DC-86CF-7F04F7EDD20E}" srcOrd="0" destOrd="0" parTransId="{16CC545D-DC4D-4248-B0B8-A1A68DD001EF}" sibTransId="{99272B4A-06AD-48C2-A4D6-43E51F5E286D}"/>
    <dgm:cxn modelId="{1A539E3B-E27C-4A5E-BCCD-8EDC2F4C4F6E}" srcId="{3BC53A0E-E94D-4A0F-AC20-86257E0C04EF}" destId="{C11381A4-A96E-4BA1-8065-93AE4415EF7F}" srcOrd="2" destOrd="0" parTransId="{F810D3CF-B0EC-4974-BEE5-D41033666DE0}" sibTransId="{76086004-A388-4DF7-89F3-C8147264A350}"/>
    <dgm:cxn modelId="{B129D45B-1077-4913-B42A-2495547306EC}" srcId="{AF3B1528-D2CA-4E62-BE16-3B4B05C4225E}" destId="{3BC53A0E-E94D-4A0F-AC20-86257E0C04EF}" srcOrd="0" destOrd="0" parTransId="{F4D62CC6-A044-4BA9-8BFC-2A535F37936A}" sibTransId="{EB7769A2-A68E-4697-A560-67D4162ACC97}"/>
    <dgm:cxn modelId="{3BFD3668-C129-41AF-8013-D6132D1188A3}" srcId="{3BC53A0E-E94D-4A0F-AC20-86257E0C04EF}" destId="{7AB9B28A-3030-4F18-9029-8C52769FA4DA}" srcOrd="4" destOrd="0" parTransId="{6952F819-8D51-429D-871C-00050A0A8CC2}" sibTransId="{701CF697-E11B-4747-A144-9042C217D057}"/>
    <dgm:cxn modelId="{75AB3369-D92A-4661-8A62-382434301C13}" type="presOf" srcId="{E2A14319-2B65-45DC-86CF-7F04F7EDD20E}" destId="{3ADE3A23-ECAA-4C64-BABC-C60A865DAFCF}" srcOrd="0" destOrd="0" presId="urn:microsoft.com/office/officeart/2011/layout/HexagonRadial"/>
    <dgm:cxn modelId="{C7A5B352-0B88-4452-8882-30C3788094D0}" srcId="{3BC53A0E-E94D-4A0F-AC20-86257E0C04EF}" destId="{8F70FED4-FDC2-4B00-BBE4-5E30C24B6182}" srcOrd="1" destOrd="0" parTransId="{EF9705D9-775D-42CD-954C-9E0A5B5407EF}" sibTransId="{C6A9E98E-5F49-4BF9-9723-F3C7F001B6C6}"/>
    <dgm:cxn modelId="{6782C773-EE0F-48E0-91CF-B82248A95AE1}" type="presOf" srcId="{C11381A4-A96E-4BA1-8065-93AE4415EF7F}" destId="{41DDAFCC-FC9F-4B99-B3EF-69CC8F986026}" srcOrd="0" destOrd="0" presId="urn:microsoft.com/office/officeart/2011/layout/HexagonRadial"/>
    <dgm:cxn modelId="{FE7E1C7D-40CB-442C-B796-B6E48521CA4E}" type="presOf" srcId="{8F70FED4-FDC2-4B00-BBE4-5E30C24B6182}" destId="{2FA4A719-2D6E-4357-AEEE-5F49DD178D70}" srcOrd="0" destOrd="0" presId="urn:microsoft.com/office/officeart/2011/layout/HexagonRadial"/>
    <dgm:cxn modelId="{DF057086-AC5C-4780-A56B-E697098A52A9}" type="presOf" srcId="{7AB9B28A-3030-4F18-9029-8C52769FA4DA}" destId="{B8CFB7D3-E54D-4DD8-A95A-979726098168}" srcOrd="0" destOrd="0" presId="urn:microsoft.com/office/officeart/2011/layout/HexagonRadial"/>
    <dgm:cxn modelId="{F2B467A6-40DF-4B78-9E52-CBECB6C61788}" type="presOf" srcId="{69AD881E-3568-4157-B57D-8BDDB0B8EF8A}" destId="{42FAA97F-0FF7-4300-A7AA-11F13C4818D6}" srcOrd="0" destOrd="0" presId="urn:microsoft.com/office/officeart/2011/layout/HexagonRadial"/>
    <dgm:cxn modelId="{0B9D56B7-C87B-4571-9E57-29436F8895D4}" srcId="{3BC53A0E-E94D-4A0F-AC20-86257E0C04EF}" destId="{33A19CC3-0ACC-4B5C-A416-B0ED34034B23}" srcOrd="5" destOrd="0" parTransId="{7CE8904B-ADD4-4D41-803C-92978102C487}" sibTransId="{16295475-342D-44FE-8FB4-812DD9F3BBDF}"/>
    <dgm:cxn modelId="{2C415CBD-B7AD-44FF-8336-F8D8DEBD25A4}" type="presOf" srcId="{3BC53A0E-E94D-4A0F-AC20-86257E0C04EF}" destId="{58D3BF2E-598B-41AD-95F9-6E9A2AF1BCA3}" srcOrd="0" destOrd="0" presId="urn:microsoft.com/office/officeart/2011/layout/HexagonRadial"/>
    <dgm:cxn modelId="{3B0DE0C1-E3B1-4EDF-B0DF-35143540D667}" srcId="{3BC53A0E-E94D-4A0F-AC20-86257E0C04EF}" destId="{69AD881E-3568-4157-B57D-8BDDB0B8EF8A}" srcOrd="3" destOrd="0" parTransId="{6899926B-A649-40E3-A495-4FB5CF9E6F11}" sibTransId="{8A2A25EF-89C7-4B83-9A89-EB646E5825FE}"/>
    <dgm:cxn modelId="{F764D8C4-E6F2-433C-B113-4AEE7110950C}" type="presOf" srcId="{33A19CC3-0ACC-4B5C-A416-B0ED34034B23}" destId="{935F24CD-3979-4E84-9548-DBE7BC31B507}" srcOrd="0" destOrd="0" presId="urn:microsoft.com/office/officeart/2011/layout/HexagonRadial"/>
    <dgm:cxn modelId="{14809D38-5FA9-479E-8546-E12E5B98789A}" type="presParOf" srcId="{F6B3EBED-FE86-42A5-B847-EA10C0A294A1}" destId="{58D3BF2E-598B-41AD-95F9-6E9A2AF1BCA3}" srcOrd="0" destOrd="0" presId="urn:microsoft.com/office/officeart/2011/layout/HexagonRadial"/>
    <dgm:cxn modelId="{39852AEA-B1E6-418F-B751-B621F8CD754B}" type="presParOf" srcId="{F6B3EBED-FE86-42A5-B847-EA10C0A294A1}" destId="{D0059AF0-D23C-42F1-87FF-6401048F1EA1}" srcOrd="1" destOrd="0" presId="urn:microsoft.com/office/officeart/2011/layout/HexagonRadial"/>
    <dgm:cxn modelId="{4AFE949F-5EE4-4250-803F-2EC0C6E298AC}" type="presParOf" srcId="{D0059AF0-D23C-42F1-87FF-6401048F1EA1}" destId="{5DB936A3-8DCC-4F7A-8B81-714C2D2AC4B5}" srcOrd="0" destOrd="0" presId="urn:microsoft.com/office/officeart/2011/layout/HexagonRadial"/>
    <dgm:cxn modelId="{E42B58AF-9A47-4104-B096-7D97A9E2128D}" type="presParOf" srcId="{F6B3EBED-FE86-42A5-B847-EA10C0A294A1}" destId="{3ADE3A23-ECAA-4C64-BABC-C60A865DAFCF}" srcOrd="2" destOrd="0" presId="urn:microsoft.com/office/officeart/2011/layout/HexagonRadial"/>
    <dgm:cxn modelId="{DAB1AA5C-CD7C-4EB3-A5C9-25C55F8533E8}" type="presParOf" srcId="{F6B3EBED-FE86-42A5-B847-EA10C0A294A1}" destId="{3B78316D-A393-4583-97D7-A97A55975673}" srcOrd="3" destOrd="0" presId="urn:microsoft.com/office/officeart/2011/layout/HexagonRadial"/>
    <dgm:cxn modelId="{67FC1B88-2A39-4E60-A1BF-547571B33B64}" type="presParOf" srcId="{3B78316D-A393-4583-97D7-A97A55975673}" destId="{CE6A1F36-75D9-48A3-BE4D-CC8104E2FBF1}" srcOrd="0" destOrd="0" presId="urn:microsoft.com/office/officeart/2011/layout/HexagonRadial"/>
    <dgm:cxn modelId="{0C1F4F27-D840-4697-A0B1-D219ACF28E2A}" type="presParOf" srcId="{F6B3EBED-FE86-42A5-B847-EA10C0A294A1}" destId="{2FA4A719-2D6E-4357-AEEE-5F49DD178D70}" srcOrd="4" destOrd="0" presId="urn:microsoft.com/office/officeart/2011/layout/HexagonRadial"/>
    <dgm:cxn modelId="{B13CFD20-3A89-4A02-B8E8-1B9BF0C33871}" type="presParOf" srcId="{F6B3EBED-FE86-42A5-B847-EA10C0A294A1}" destId="{6C69B7B0-3FF8-4769-9B16-FBE9233B9308}" srcOrd="5" destOrd="0" presId="urn:microsoft.com/office/officeart/2011/layout/HexagonRadial"/>
    <dgm:cxn modelId="{BCEA4F57-DC09-44F9-89E6-61AAB637B8A3}" type="presParOf" srcId="{6C69B7B0-3FF8-4769-9B16-FBE9233B9308}" destId="{7581C594-DBEF-4931-8C51-7FCB0AF461D5}" srcOrd="0" destOrd="0" presId="urn:microsoft.com/office/officeart/2011/layout/HexagonRadial"/>
    <dgm:cxn modelId="{A4ABA2C3-00A6-4735-8661-80CB3B06DAB3}" type="presParOf" srcId="{F6B3EBED-FE86-42A5-B847-EA10C0A294A1}" destId="{41DDAFCC-FC9F-4B99-B3EF-69CC8F986026}" srcOrd="6" destOrd="0" presId="urn:microsoft.com/office/officeart/2011/layout/HexagonRadial"/>
    <dgm:cxn modelId="{8B0DFC35-D4B1-4FFC-972F-ECB7DB160F7D}" type="presParOf" srcId="{F6B3EBED-FE86-42A5-B847-EA10C0A294A1}" destId="{79152FF8-4D3D-45F4-8CDC-19CD7D0F2724}" srcOrd="7" destOrd="0" presId="urn:microsoft.com/office/officeart/2011/layout/HexagonRadial"/>
    <dgm:cxn modelId="{02BC254B-4C2F-45F7-BCB8-10FEB47D9268}" type="presParOf" srcId="{79152FF8-4D3D-45F4-8CDC-19CD7D0F2724}" destId="{F23C434E-AFF4-428E-831A-DF27DB5C4568}" srcOrd="0" destOrd="0" presId="urn:microsoft.com/office/officeart/2011/layout/HexagonRadial"/>
    <dgm:cxn modelId="{4392C7E8-75B9-4161-BF9A-7D78DB766EEE}" type="presParOf" srcId="{F6B3EBED-FE86-42A5-B847-EA10C0A294A1}" destId="{42FAA97F-0FF7-4300-A7AA-11F13C4818D6}" srcOrd="8" destOrd="0" presId="urn:microsoft.com/office/officeart/2011/layout/HexagonRadial"/>
    <dgm:cxn modelId="{E28C998A-B7BF-47D5-81F1-5D6A204C2DE2}" type="presParOf" srcId="{F6B3EBED-FE86-42A5-B847-EA10C0A294A1}" destId="{515D08BE-4B56-4625-A7EC-7699865453A5}" srcOrd="9" destOrd="0" presId="urn:microsoft.com/office/officeart/2011/layout/HexagonRadial"/>
    <dgm:cxn modelId="{3E14C599-4248-4555-8919-E6CA13E96A58}" type="presParOf" srcId="{515D08BE-4B56-4625-A7EC-7699865453A5}" destId="{D4368793-6CBB-4E76-B5A9-FEA1F524E6AA}" srcOrd="0" destOrd="0" presId="urn:microsoft.com/office/officeart/2011/layout/HexagonRadial"/>
    <dgm:cxn modelId="{3DD010C0-19D3-4C11-A6AE-4967A0EE1200}" type="presParOf" srcId="{F6B3EBED-FE86-42A5-B847-EA10C0A294A1}" destId="{B8CFB7D3-E54D-4DD8-A95A-979726098168}" srcOrd="10" destOrd="0" presId="urn:microsoft.com/office/officeart/2011/layout/HexagonRadial"/>
    <dgm:cxn modelId="{F4B3A9AD-CF6C-479E-806A-D5775AB1E4F2}" type="presParOf" srcId="{F6B3EBED-FE86-42A5-B847-EA10C0A294A1}" destId="{9CB301C9-DEC0-4749-A760-125D785F25D3}" srcOrd="11" destOrd="0" presId="urn:microsoft.com/office/officeart/2011/layout/HexagonRadial"/>
    <dgm:cxn modelId="{C6A7CF2F-11F0-4E30-BBC8-F197AC471EEB}" type="presParOf" srcId="{9CB301C9-DEC0-4749-A760-125D785F25D3}" destId="{7656244A-9A37-4D5A-8A9C-AB9DC8620D16}" srcOrd="0" destOrd="0" presId="urn:microsoft.com/office/officeart/2011/layout/HexagonRadial"/>
    <dgm:cxn modelId="{D6FB7617-91CC-4649-8150-459A4B40A12F}" type="presParOf" srcId="{F6B3EBED-FE86-42A5-B847-EA10C0A294A1}" destId="{935F24CD-3979-4E84-9548-DBE7BC31B507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428D4E-D1A4-4FC4-A258-982C7D0A9AD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28BC06-4651-490A-9E35-59D3423AC0F5}">
      <dgm:prSet phldrT="[Text]" custT="1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sz="2400" dirty="0"/>
            <a:t>DOR and Institutes Operational Budgets</a:t>
          </a:r>
        </a:p>
      </dgm:t>
    </dgm:pt>
    <dgm:pt modelId="{AD5577B4-C27D-44C9-B293-62B944DE52F5}" type="parTrans" cxnId="{E324FD8E-203E-4106-A726-F004F1F0EA6E}">
      <dgm:prSet/>
      <dgm:spPr/>
      <dgm:t>
        <a:bodyPr/>
        <a:lstStyle/>
        <a:p>
          <a:endParaRPr lang="en-US"/>
        </a:p>
      </dgm:t>
    </dgm:pt>
    <dgm:pt modelId="{1D1FE375-43AC-431F-8A34-4ED8B41471AF}" type="sibTrans" cxnId="{E324FD8E-203E-4106-A726-F004F1F0EA6E}">
      <dgm:prSet/>
      <dgm:spPr>
        <a:solidFill>
          <a:srgbClr val="00B0F0"/>
        </a:solidFill>
        <a:ln w="34925"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F471934F-8179-4D73-AE0B-4C67EE9F732D}">
      <dgm:prSet phldrT="[Text]" custT="1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sz="2400" dirty="0"/>
            <a:t>Florida Atlantic Research Corporation</a:t>
          </a:r>
        </a:p>
      </dgm:t>
    </dgm:pt>
    <dgm:pt modelId="{89A13D94-8303-43F1-9AD8-4B41841EA36D}" type="parTrans" cxnId="{94E7F0D7-D25A-43FA-A2DA-F7298D9652EC}">
      <dgm:prSet/>
      <dgm:spPr/>
      <dgm:t>
        <a:bodyPr/>
        <a:lstStyle/>
        <a:p>
          <a:endParaRPr lang="en-US"/>
        </a:p>
      </dgm:t>
    </dgm:pt>
    <dgm:pt modelId="{3520A93C-7648-4EBB-BD66-1681CD1F646A}" type="sibTrans" cxnId="{94E7F0D7-D25A-43FA-A2DA-F7298D9652EC}">
      <dgm:prSet/>
      <dgm:spPr/>
      <dgm:t>
        <a:bodyPr/>
        <a:lstStyle/>
        <a:p>
          <a:endParaRPr lang="en-US"/>
        </a:p>
      </dgm:t>
    </dgm:pt>
    <dgm:pt modelId="{E9AE2569-B21D-4A9A-81C1-261076E38D2E}">
      <dgm:prSet phldrT="[Text]" custT="1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sz="2400" dirty="0"/>
            <a:t>F&amp;A and Fringe Rate Agreements / Reinvestments</a:t>
          </a:r>
        </a:p>
      </dgm:t>
    </dgm:pt>
    <dgm:pt modelId="{6336765C-2D9A-4B04-B3B3-CD010698486F}" type="parTrans" cxnId="{FDFC84AC-92A4-40FC-9677-E4F451DA1107}">
      <dgm:prSet/>
      <dgm:spPr/>
      <dgm:t>
        <a:bodyPr/>
        <a:lstStyle/>
        <a:p>
          <a:endParaRPr lang="en-US"/>
        </a:p>
      </dgm:t>
    </dgm:pt>
    <dgm:pt modelId="{A1D56A41-FC1B-46B5-AA00-81DE0CC66D72}" type="sibTrans" cxnId="{FDFC84AC-92A4-40FC-9677-E4F451DA1107}">
      <dgm:prSet/>
      <dgm:spPr/>
      <dgm:t>
        <a:bodyPr/>
        <a:lstStyle/>
        <a:p>
          <a:endParaRPr lang="en-US"/>
        </a:p>
      </dgm:t>
    </dgm:pt>
    <dgm:pt modelId="{8C685DBE-0A8A-4E28-9EA9-66D3860D6093}" type="pres">
      <dgm:prSet presAssocID="{97428D4E-D1A4-4FC4-A258-982C7D0A9AD6}" presName="Name0" presStyleCnt="0">
        <dgm:presLayoutVars>
          <dgm:chMax val="7"/>
          <dgm:chPref val="7"/>
          <dgm:dir/>
        </dgm:presLayoutVars>
      </dgm:prSet>
      <dgm:spPr/>
    </dgm:pt>
    <dgm:pt modelId="{08C65C28-1E2B-4768-94A6-989463BC03C0}" type="pres">
      <dgm:prSet presAssocID="{97428D4E-D1A4-4FC4-A258-982C7D0A9AD6}" presName="Name1" presStyleCnt="0"/>
      <dgm:spPr/>
    </dgm:pt>
    <dgm:pt modelId="{3EC8EFD7-7F91-4520-ADDE-B04157DB567E}" type="pres">
      <dgm:prSet presAssocID="{97428D4E-D1A4-4FC4-A258-982C7D0A9AD6}" presName="cycle" presStyleCnt="0"/>
      <dgm:spPr/>
    </dgm:pt>
    <dgm:pt modelId="{0AE3EC95-92C7-4B44-AF67-71C66BFE799A}" type="pres">
      <dgm:prSet presAssocID="{97428D4E-D1A4-4FC4-A258-982C7D0A9AD6}" presName="srcNode" presStyleLbl="node1" presStyleIdx="0" presStyleCnt="3"/>
      <dgm:spPr/>
    </dgm:pt>
    <dgm:pt modelId="{053CED43-EC50-458E-935F-5265817FBA56}" type="pres">
      <dgm:prSet presAssocID="{97428D4E-D1A4-4FC4-A258-982C7D0A9AD6}" presName="conn" presStyleLbl="parChTrans1D2" presStyleIdx="0" presStyleCnt="1"/>
      <dgm:spPr/>
    </dgm:pt>
    <dgm:pt modelId="{BADAF536-3CFF-412A-914B-4B6F5C36FDCA}" type="pres">
      <dgm:prSet presAssocID="{97428D4E-D1A4-4FC4-A258-982C7D0A9AD6}" presName="extraNode" presStyleLbl="node1" presStyleIdx="0" presStyleCnt="3"/>
      <dgm:spPr/>
    </dgm:pt>
    <dgm:pt modelId="{2FC8A670-7305-4460-B54E-34359E5E1963}" type="pres">
      <dgm:prSet presAssocID="{97428D4E-D1A4-4FC4-A258-982C7D0A9AD6}" presName="dstNode" presStyleLbl="node1" presStyleIdx="0" presStyleCnt="3"/>
      <dgm:spPr/>
    </dgm:pt>
    <dgm:pt modelId="{FCD13B25-88A3-42CB-A0EE-A0C1E92B10E5}" type="pres">
      <dgm:prSet presAssocID="{A428BC06-4651-490A-9E35-59D3423AC0F5}" presName="text_1" presStyleLbl="node1" presStyleIdx="0" presStyleCnt="3">
        <dgm:presLayoutVars>
          <dgm:bulletEnabled val="1"/>
        </dgm:presLayoutVars>
      </dgm:prSet>
      <dgm:spPr>
        <a:prstGeom prst="roundRect">
          <a:avLst/>
        </a:prstGeom>
      </dgm:spPr>
    </dgm:pt>
    <dgm:pt modelId="{439B2AF2-B9F0-4DE8-87DE-09180712476F}" type="pres">
      <dgm:prSet presAssocID="{A428BC06-4651-490A-9E35-59D3423AC0F5}" presName="accent_1" presStyleCnt="0"/>
      <dgm:spPr/>
    </dgm:pt>
    <dgm:pt modelId="{AFCF6F49-8091-4F14-8D4C-51A5719C5360}" type="pres">
      <dgm:prSet presAssocID="{A428BC06-4651-490A-9E35-59D3423AC0F5}" presName="accentRepeatNode" presStyleLbl="solidFgAcc1" presStyleIdx="0" presStyleCnt="3"/>
      <dgm:spPr>
        <a:solidFill>
          <a:srgbClr val="00B0F0"/>
        </a:solidFill>
        <a:ln w="22225">
          <a:noFill/>
        </a:ln>
      </dgm:spPr>
    </dgm:pt>
    <dgm:pt modelId="{94B65271-C168-4001-BADA-BB3041E6E786}" type="pres">
      <dgm:prSet presAssocID="{F471934F-8179-4D73-AE0B-4C67EE9F732D}" presName="text_2" presStyleLbl="node1" presStyleIdx="1" presStyleCnt="3">
        <dgm:presLayoutVars>
          <dgm:bulletEnabled val="1"/>
        </dgm:presLayoutVars>
      </dgm:prSet>
      <dgm:spPr>
        <a:prstGeom prst="roundRect">
          <a:avLst/>
        </a:prstGeom>
      </dgm:spPr>
    </dgm:pt>
    <dgm:pt modelId="{C26D6D16-DF97-4ECC-99D9-881D10F2B4A4}" type="pres">
      <dgm:prSet presAssocID="{F471934F-8179-4D73-AE0B-4C67EE9F732D}" presName="accent_2" presStyleCnt="0"/>
      <dgm:spPr/>
    </dgm:pt>
    <dgm:pt modelId="{DA03865C-CCFC-4453-99A0-69034D968178}" type="pres">
      <dgm:prSet presAssocID="{F471934F-8179-4D73-AE0B-4C67EE9F732D}" presName="accentRepeatNode" presStyleLbl="solidFgAcc1" presStyleIdx="1" presStyleCnt="3"/>
      <dgm:spPr>
        <a:solidFill>
          <a:srgbClr val="00B0F0"/>
        </a:solidFill>
        <a:ln w="22225">
          <a:noFill/>
        </a:ln>
      </dgm:spPr>
    </dgm:pt>
    <dgm:pt modelId="{55CCD160-74FD-4C4E-A084-495FA1354847}" type="pres">
      <dgm:prSet presAssocID="{E9AE2569-B21D-4A9A-81C1-261076E38D2E}" presName="text_3" presStyleLbl="node1" presStyleIdx="2" presStyleCnt="3">
        <dgm:presLayoutVars>
          <dgm:bulletEnabled val="1"/>
        </dgm:presLayoutVars>
      </dgm:prSet>
      <dgm:spPr>
        <a:prstGeom prst="roundRect">
          <a:avLst/>
        </a:prstGeom>
      </dgm:spPr>
    </dgm:pt>
    <dgm:pt modelId="{EAC37239-7C9B-40A3-BE84-D5D2BC0E6C5A}" type="pres">
      <dgm:prSet presAssocID="{E9AE2569-B21D-4A9A-81C1-261076E38D2E}" presName="accent_3" presStyleCnt="0"/>
      <dgm:spPr/>
    </dgm:pt>
    <dgm:pt modelId="{DFFA908A-6342-41AD-B409-B38C44061A7C}" type="pres">
      <dgm:prSet presAssocID="{E9AE2569-B21D-4A9A-81C1-261076E38D2E}" presName="accentRepeatNode" presStyleLbl="solidFgAcc1" presStyleIdx="2" presStyleCnt="3"/>
      <dgm:spPr>
        <a:solidFill>
          <a:srgbClr val="00B0F0"/>
        </a:solidFill>
        <a:ln w="22225">
          <a:noFill/>
        </a:ln>
      </dgm:spPr>
    </dgm:pt>
  </dgm:ptLst>
  <dgm:cxnLst>
    <dgm:cxn modelId="{BA74C402-5828-4E1F-8C34-1B2F4A4A1B28}" type="presOf" srcId="{E9AE2569-B21D-4A9A-81C1-261076E38D2E}" destId="{55CCD160-74FD-4C4E-A084-495FA1354847}" srcOrd="0" destOrd="0" presId="urn:microsoft.com/office/officeart/2008/layout/VerticalCurvedList"/>
    <dgm:cxn modelId="{E8092B1A-8B34-4952-8FF6-B72581A87420}" type="presOf" srcId="{1D1FE375-43AC-431F-8A34-4ED8B41471AF}" destId="{053CED43-EC50-458E-935F-5265817FBA56}" srcOrd="0" destOrd="0" presId="urn:microsoft.com/office/officeart/2008/layout/VerticalCurvedList"/>
    <dgm:cxn modelId="{C7BBF421-225D-43DD-97B4-2E675B11D36B}" type="presOf" srcId="{A428BC06-4651-490A-9E35-59D3423AC0F5}" destId="{FCD13B25-88A3-42CB-A0EE-A0C1E92B10E5}" srcOrd="0" destOrd="0" presId="urn:microsoft.com/office/officeart/2008/layout/VerticalCurvedList"/>
    <dgm:cxn modelId="{FBF9D55C-3EDC-480D-8842-BE13658D22A8}" type="presOf" srcId="{97428D4E-D1A4-4FC4-A258-982C7D0A9AD6}" destId="{8C685DBE-0A8A-4E28-9EA9-66D3860D6093}" srcOrd="0" destOrd="0" presId="urn:microsoft.com/office/officeart/2008/layout/VerticalCurvedList"/>
    <dgm:cxn modelId="{E324FD8E-203E-4106-A726-F004F1F0EA6E}" srcId="{97428D4E-D1A4-4FC4-A258-982C7D0A9AD6}" destId="{A428BC06-4651-490A-9E35-59D3423AC0F5}" srcOrd="0" destOrd="0" parTransId="{AD5577B4-C27D-44C9-B293-62B944DE52F5}" sibTransId="{1D1FE375-43AC-431F-8A34-4ED8B41471AF}"/>
    <dgm:cxn modelId="{6E034B8F-94A2-4B2F-89E1-597C5CD26FA1}" type="presOf" srcId="{F471934F-8179-4D73-AE0B-4C67EE9F732D}" destId="{94B65271-C168-4001-BADA-BB3041E6E786}" srcOrd="0" destOrd="0" presId="urn:microsoft.com/office/officeart/2008/layout/VerticalCurvedList"/>
    <dgm:cxn modelId="{FDFC84AC-92A4-40FC-9677-E4F451DA1107}" srcId="{97428D4E-D1A4-4FC4-A258-982C7D0A9AD6}" destId="{E9AE2569-B21D-4A9A-81C1-261076E38D2E}" srcOrd="2" destOrd="0" parTransId="{6336765C-2D9A-4B04-B3B3-CD010698486F}" sibTransId="{A1D56A41-FC1B-46B5-AA00-81DE0CC66D72}"/>
    <dgm:cxn modelId="{94E7F0D7-D25A-43FA-A2DA-F7298D9652EC}" srcId="{97428D4E-D1A4-4FC4-A258-982C7D0A9AD6}" destId="{F471934F-8179-4D73-AE0B-4C67EE9F732D}" srcOrd="1" destOrd="0" parTransId="{89A13D94-8303-43F1-9AD8-4B41841EA36D}" sibTransId="{3520A93C-7648-4EBB-BD66-1681CD1F646A}"/>
    <dgm:cxn modelId="{A3EA7CB8-F0A2-4D86-848A-56E4A98F1C83}" type="presParOf" srcId="{8C685DBE-0A8A-4E28-9EA9-66D3860D6093}" destId="{08C65C28-1E2B-4768-94A6-989463BC03C0}" srcOrd="0" destOrd="0" presId="urn:microsoft.com/office/officeart/2008/layout/VerticalCurvedList"/>
    <dgm:cxn modelId="{9C453302-39D5-4120-AF1E-2A41ED4FEA4A}" type="presParOf" srcId="{08C65C28-1E2B-4768-94A6-989463BC03C0}" destId="{3EC8EFD7-7F91-4520-ADDE-B04157DB567E}" srcOrd="0" destOrd="0" presId="urn:microsoft.com/office/officeart/2008/layout/VerticalCurvedList"/>
    <dgm:cxn modelId="{0EB91C20-F373-4E2B-A511-F67AE16325EA}" type="presParOf" srcId="{3EC8EFD7-7F91-4520-ADDE-B04157DB567E}" destId="{0AE3EC95-92C7-4B44-AF67-71C66BFE799A}" srcOrd="0" destOrd="0" presId="urn:microsoft.com/office/officeart/2008/layout/VerticalCurvedList"/>
    <dgm:cxn modelId="{B7DD0700-17B9-44DE-A580-DC26FE162A88}" type="presParOf" srcId="{3EC8EFD7-7F91-4520-ADDE-B04157DB567E}" destId="{053CED43-EC50-458E-935F-5265817FBA56}" srcOrd="1" destOrd="0" presId="urn:microsoft.com/office/officeart/2008/layout/VerticalCurvedList"/>
    <dgm:cxn modelId="{BE256FF2-A244-440E-BE9C-9C88E8F86150}" type="presParOf" srcId="{3EC8EFD7-7F91-4520-ADDE-B04157DB567E}" destId="{BADAF536-3CFF-412A-914B-4B6F5C36FDCA}" srcOrd="2" destOrd="0" presId="urn:microsoft.com/office/officeart/2008/layout/VerticalCurvedList"/>
    <dgm:cxn modelId="{D9AD4AEB-E083-4347-9F5C-2C0DCBB0B6F9}" type="presParOf" srcId="{3EC8EFD7-7F91-4520-ADDE-B04157DB567E}" destId="{2FC8A670-7305-4460-B54E-34359E5E1963}" srcOrd="3" destOrd="0" presId="urn:microsoft.com/office/officeart/2008/layout/VerticalCurvedList"/>
    <dgm:cxn modelId="{AC6E58CC-79DC-48B4-86F1-9640892850D1}" type="presParOf" srcId="{08C65C28-1E2B-4768-94A6-989463BC03C0}" destId="{FCD13B25-88A3-42CB-A0EE-A0C1E92B10E5}" srcOrd="1" destOrd="0" presId="urn:microsoft.com/office/officeart/2008/layout/VerticalCurvedList"/>
    <dgm:cxn modelId="{1303244C-44FC-4873-A6B0-E27E0FB23AD7}" type="presParOf" srcId="{08C65C28-1E2B-4768-94A6-989463BC03C0}" destId="{439B2AF2-B9F0-4DE8-87DE-09180712476F}" srcOrd="2" destOrd="0" presId="urn:microsoft.com/office/officeart/2008/layout/VerticalCurvedList"/>
    <dgm:cxn modelId="{B2ACBDB6-0B9D-4695-AC08-39F3E11B36B4}" type="presParOf" srcId="{439B2AF2-B9F0-4DE8-87DE-09180712476F}" destId="{AFCF6F49-8091-4F14-8D4C-51A5719C5360}" srcOrd="0" destOrd="0" presId="urn:microsoft.com/office/officeart/2008/layout/VerticalCurvedList"/>
    <dgm:cxn modelId="{3D84C08B-7566-4362-B85F-9967E06D81FE}" type="presParOf" srcId="{08C65C28-1E2B-4768-94A6-989463BC03C0}" destId="{94B65271-C168-4001-BADA-BB3041E6E786}" srcOrd="3" destOrd="0" presId="urn:microsoft.com/office/officeart/2008/layout/VerticalCurvedList"/>
    <dgm:cxn modelId="{1911D457-90AF-483C-9B03-7EBC5916D01E}" type="presParOf" srcId="{08C65C28-1E2B-4768-94A6-989463BC03C0}" destId="{C26D6D16-DF97-4ECC-99D9-881D10F2B4A4}" srcOrd="4" destOrd="0" presId="urn:microsoft.com/office/officeart/2008/layout/VerticalCurvedList"/>
    <dgm:cxn modelId="{AAD41449-3709-4BE5-9F3D-9C37B1B0C196}" type="presParOf" srcId="{C26D6D16-DF97-4ECC-99D9-881D10F2B4A4}" destId="{DA03865C-CCFC-4453-99A0-69034D968178}" srcOrd="0" destOrd="0" presId="urn:microsoft.com/office/officeart/2008/layout/VerticalCurvedList"/>
    <dgm:cxn modelId="{4AEE049C-30BC-4796-B1B5-1EB802664C40}" type="presParOf" srcId="{08C65C28-1E2B-4768-94A6-989463BC03C0}" destId="{55CCD160-74FD-4C4E-A084-495FA1354847}" srcOrd="5" destOrd="0" presId="urn:microsoft.com/office/officeart/2008/layout/VerticalCurvedList"/>
    <dgm:cxn modelId="{64A1BBA6-D58B-43F4-9971-A8346B9F2AFC}" type="presParOf" srcId="{08C65C28-1E2B-4768-94A6-989463BC03C0}" destId="{EAC37239-7C9B-40A3-BE84-D5D2BC0E6C5A}" srcOrd="6" destOrd="0" presId="urn:microsoft.com/office/officeart/2008/layout/VerticalCurvedList"/>
    <dgm:cxn modelId="{10D789E2-A1F7-4D15-87F2-AA8761CAF06E}" type="presParOf" srcId="{EAC37239-7C9B-40A3-BE84-D5D2BC0E6C5A}" destId="{DFFA908A-6342-41AD-B409-B38C44061A7C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F3C452-DB1A-A849-85DF-193B9976C583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E377DB-38A6-4D45-8DA0-BAB346E4B10C}">
      <dgm:prSet phldrT="[Text]" custT="1"/>
      <dgm:spPr>
        <a:noFill/>
        <a:ln w="53975" cap="flat">
          <a:solidFill>
            <a:srgbClr val="C00000"/>
          </a:solidFill>
          <a:round/>
        </a:ln>
      </dgm:spPr>
      <dgm:t>
        <a:bodyPr/>
        <a:lstStyle/>
        <a:p>
          <a:pPr algn="ctr">
            <a:lnSpc>
              <a:spcPct val="90000"/>
            </a:lnSpc>
          </a:pPr>
          <a:endParaRPr lang="en-US" sz="2200" b="1" dirty="0">
            <a:solidFill>
              <a:srgbClr val="C00000"/>
            </a:solidFill>
          </a:endParaRPr>
        </a:p>
        <a:p>
          <a:pPr algn="ctr">
            <a:lnSpc>
              <a:spcPct val="90000"/>
            </a:lnSpc>
          </a:pPr>
          <a:r>
            <a:rPr lang="en-US" sz="2200" b="1" dirty="0">
              <a:solidFill>
                <a:srgbClr val="002060"/>
              </a:solidFill>
            </a:rPr>
            <a:t>Assign News</a:t>
          </a:r>
        </a:p>
        <a:p>
          <a:pPr algn="ctr">
            <a:lnSpc>
              <a:spcPct val="100000"/>
            </a:lnSpc>
          </a:pPr>
          <a:r>
            <a:rPr lang="en-US" sz="1400" b="1" dirty="0">
              <a:solidFill>
                <a:srgbClr val="0070C0"/>
              </a:solidFill>
            </a:rPr>
            <a:t>Interview</a:t>
          </a:r>
        </a:p>
        <a:p>
          <a:pPr algn="ctr">
            <a:lnSpc>
              <a:spcPct val="100000"/>
            </a:lnSpc>
          </a:pPr>
          <a:r>
            <a:rPr lang="en-US" sz="1400" b="1" dirty="0">
              <a:solidFill>
                <a:srgbClr val="0070C0"/>
              </a:solidFill>
            </a:rPr>
            <a:t>Writing/Editing</a:t>
          </a:r>
        </a:p>
      </dgm:t>
    </dgm:pt>
    <dgm:pt modelId="{B053144F-6B36-944B-9E3E-4394E1518EDA}" type="parTrans" cxnId="{0BD2E07D-F8A1-9C4F-8CA5-8FD238ECABC4}">
      <dgm:prSet/>
      <dgm:spPr/>
      <dgm:t>
        <a:bodyPr/>
        <a:lstStyle/>
        <a:p>
          <a:endParaRPr lang="en-US"/>
        </a:p>
      </dgm:t>
    </dgm:pt>
    <dgm:pt modelId="{6B7CDDB5-6A85-3B4D-B5B4-B764C3F24DBD}" type="sibTrans" cxnId="{0BD2E07D-F8A1-9C4F-8CA5-8FD238ECABC4}">
      <dgm:prSet/>
      <dgm:spPr/>
      <dgm:t>
        <a:bodyPr/>
        <a:lstStyle/>
        <a:p>
          <a:endParaRPr lang="en-US"/>
        </a:p>
      </dgm:t>
    </dgm:pt>
    <dgm:pt modelId="{38E81C7D-CB00-3349-9F3A-00CE8FA1E3F2}">
      <dgm:prSet phldrT="[Text]" custT="1"/>
      <dgm:spPr>
        <a:noFill/>
        <a:ln w="53975">
          <a:solidFill>
            <a:srgbClr val="0070C0"/>
          </a:solidFill>
          <a:round/>
        </a:ln>
      </dgm:spPr>
      <dgm:t>
        <a:bodyPr/>
        <a:lstStyle/>
        <a:p>
          <a:endParaRPr lang="en-US" sz="1800" b="1" dirty="0">
            <a:solidFill>
              <a:srgbClr val="C00000"/>
            </a:solidFill>
          </a:endParaRPr>
        </a:p>
        <a:p>
          <a:endParaRPr lang="en-US" sz="1800" b="1" dirty="0">
            <a:solidFill>
              <a:srgbClr val="C00000"/>
            </a:solidFill>
          </a:endParaRPr>
        </a:p>
        <a:p>
          <a:r>
            <a:rPr lang="en-US" sz="2200" b="1" dirty="0">
              <a:solidFill>
                <a:srgbClr val="002060"/>
              </a:solidFill>
            </a:rPr>
            <a:t>Design</a:t>
          </a:r>
        </a:p>
        <a:p>
          <a:r>
            <a:rPr lang="en-US" sz="1400" b="1" dirty="0">
              <a:solidFill>
                <a:srgbClr val="0070C0"/>
              </a:solidFill>
            </a:rPr>
            <a:t>Photography</a:t>
          </a:r>
        </a:p>
        <a:p>
          <a:r>
            <a:rPr lang="en-US" sz="1400" b="1" dirty="0">
              <a:solidFill>
                <a:srgbClr val="0070C0"/>
              </a:solidFill>
            </a:rPr>
            <a:t>Video/Animation</a:t>
          </a:r>
        </a:p>
        <a:p>
          <a:r>
            <a:rPr lang="en-US" sz="1400" b="1" dirty="0">
              <a:solidFill>
                <a:srgbClr val="0070C0"/>
              </a:solidFill>
            </a:rPr>
            <a:t>Graphics</a:t>
          </a:r>
        </a:p>
      </dgm:t>
    </dgm:pt>
    <dgm:pt modelId="{6A0536D0-5D1F-F344-B516-F8A57F4E7A13}" type="parTrans" cxnId="{220FE887-249C-AA4E-8CE7-92E8133D5756}">
      <dgm:prSet/>
      <dgm:spPr/>
      <dgm:t>
        <a:bodyPr/>
        <a:lstStyle/>
        <a:p>
          <a:endParaRPr lang="en-US"/>
        </a:p>
      </dgm:t>
    </dgm:pt>
    <dgm:pt modelId="{BC8D9F00-BD9D-3045-89B6-75E0D82F2ACD}" type="sibTrans" cxnId="{220FE887-249C-AA4E-8CE7-92E8133D5756}">
      <dgm:prSet/>
      <dgm:spPr/>
      <dgm:t>
        <a:bodyPr/>
        <a:lstStyle/>
        <a:p>
          <a:endParaRPr lang="en-US"/>
        </a:p>
      </dgm:t>
    </dgm:pt>
    <dgm:pt modelId="{F65C1C68-2FBB-3742-A81F-3BFAB9FF086D}">
      <dgm:prSet phldrT="[Text]" custT="1"/>
      <dgm:spPr>
        <a:noFill/>
        <a:ln w="53975">
          <a:solidFill>
            <a:srgbClr val="002060"/>
          </a:solidFill>
          <a:round/>
        </a:ln>
      </dgm:spPr>
      <dgm:t>
        <a:bodyPr/>
        <a:lstStyle/>
        <a:p>
          <a:endParaRPr lang="en-US" sz="2000" b="1" dirty="0">
            <a:solidFill>
              <a:srgbClr val="C00000"/>
            </a:solidFill>
          </a:endParaRPr>
        </a:p>
        <a:p>
          <a:endParaRPr lang="en-US" sz="2200" b="1" dirty="0">
            <a:solidFill>
              <a:srgbClr val="C00000"/>
            </a:solidFill>
          </a:endParaRPr>
        </a:p>
        <a:p>
          <a:r>
            <a:rPr lang="en-US" sz="2200" b="1" dirty="0">
              <a:solidFill>
                <a:srgbClr val="002060"/>
              </a:solidFill>
            </a:rPr>
            <a:t>Marketing</a:t>
          </a:r>
        </a:p>
        <a:p>
          <a:r>
            <a:rPr lang="en-US" sz="1400" b="1" dirty="0">
              <a:solidFill>
                <a:srgbClr val="0070C0"/>
              </a:solidFill>
            </a:rPr>
            <a:t>Social Media</a:t>
          </a:r>
        </a:p>
        <a:p>
          <a:r>
            <a:rPr lang="en-US" sz="1400" b="1" dirty="0">
              <a:solidFill>
                <a:srgbClr val="0070C0"/>
              </a:solidFill>
            </a:rPr>
            <a:t>Eblast</a:t>
          </a:r>
        </a:p>
        <a:p>
          <a:r>
            <a:rPr lang="en-US" sz="1400" b="1" dirty="0">
              <a:solidFill>
                <a:srgbClr val="0070C0"/>
              </a:solidFill>
            </a:rPr>
            <a:t>Advertisements</a:t>
          </a:r>
        </a:p>
      </dgm:t>
    </dgm:pt>
    <dgm:pt modelId="{98C25E9E-8128-6543-994C-9AA5BF66ABD2}" type="parTrans" cxnId="{6873F73C-DEC0-E342-9084-E6025544C660}">
      <dgm:prSet/>
      <dgm:spPr/>
      <dgm:t>
        <a:bodyPr/>
        <a:lstStyle/>
        <a:p>
          <a:endParaRPr lang="en-US"/>
        </a:p>
      </dgm:t>
    </dgm:pt>
    <dgm:pt modelId="{5B8886BC-A41D-8340-9022-700550769BDE}" type="sibTrans" cxnId="{6873F73C-DEC0-E342-9084-E6025544C660}">
      <dgm:prSet/>
      <dgm:spPr/>
      <dgm:t>
        <a:bodyPr/>
        <a:lstStyle/>
        <a:p>
          <a:endParaRPr lang="en-US"/>
        </a:p>
      </dgm:t>
    </dgm:pt>
    <dgm:pt modelId="{ADCAD984-2B42-A342-AC7E-11667125225A}">
      <dgm:prSet phldrT="[Text]" custT="1"/>
      <dgm:spPr>
        <a:noFill/>
        <a:ln w="53975">
          <a:solidFill>
            <a:srgbClr val="C00000"/>
          </a:solidFill>
          <a:round/>
        </a:ln>
      </dgm:spPr>
      <dgm:t>
        <a:bodyPr/>
        <a:lstStyle/>
        <a:p>
          <a:endParaRPr lang="en-US" sz="2300" b="1" dirty="0">
            <a:solidFill>
              <a:srgbClr val="C00000"/>
            </a:solidFill>
          </a:endParaRPr>
        </a:p>
        <a:p>
          <a:endParaRPr lang="en-US" sz="2200" b="1" dirty="0">
            <a:solidFill>
              <a:srgbClr val="C00000"/>
            </a:solidFill>
          </a:endParaRPr>
        </a:p>
        <a:p>
          <a:r>
            <a:rPr lang="en-US" sz="2200" b="1" dirty="0">
              <a:solidFill>
                <a:srgbClr val="002060"/>
              </a:solidFill>
            </a:rPr>
            <a:t>Distribution</a:t>
          </a:r>
        </a:p>
        <a:p>
          <a:r>
            <a:rPr lang="en-US" sz="1400" b="1" dirty="0">
              <a:solidFill>
                <a:srgbClr val="0070C0"/>
              </a:solidFill>
            </a:rPr>
            <a:t>Digital</a:t>
          </a:r>
        </a:p>
        <a:p>
          <a:r>
            <a:rPr lang="en-US" sz="1400" b="1" dirty="0">
              <a:solidFill>
                <a:srgbClr val="0070C0"/>
              </a:solidFill>
            </a:rPr>
            <a:t>Web</a:t>
          </a:r>
        </a:p>
        <a:p>
          <a:r>
            <a:rPr lang="en-US" sz="1400" b="1" dirty="0">
              <a:solidFill>
                <a:srgbClr val="0070C0"/>
              </a:solidFill>
            </a:rPr>
            <a:t>Print</a:t>
          </a:r>
        </a:p>
      </dgm:t>
    </dgm:pt>
    <dgm:pt modelId="{EA5C752B-632B-2B4F-B3ED-0C67566403DC}" type="parTrans" cxnId="{96A48B16-8D5D-7E4D-AFF2-2993B0258906}">
      <dgm:prSet/>
      <dgm:spPr/>
      <dgm:t>
        <a:bodyPr/>
        <a:lstStyle/>
        <a:p>
          <a:endParaRPr lang="en-US"/>
        </a:p>
      </dgm:t>
    </dgm:pt>
    <dgm:pt modelId="{6E4A35A5-C93F-F242-9D17-9713E2E26EDD}" type="sibTrans" cxnId="{96A48B16-8D5D-7E4D-AFF2-2993B0258906}">
      <dgm:prSet/>
      <dgm:spPr/>
      <dgm:t>
        <a:bodyPr/>
        <a:lstStyle/>
        <a:p>
          <a:endParaRPr lang="en-US"/>
        </a:p>
      </dgm:t>
    </dgm:pt>
    <dgm:pt modelId="{1533DA4F-F61E-4F4C-8406-A4E0B64FC3FB}" type="pres">
      <dgm:prSet presAssocID="{2CF3C452-DB1A-A849-85DF-193B9976C583}" presName="diagram" presStyleCnt="0">
        <dgm:presLayoutVars>
          <dgm:dir/>
          <dgm:resizeHandles val="exact"/>
        </dgm:presLayoutVars>
      </dgm:prSet>
      <dgm:spPr/>
    </dgm:pt>
    <dgm:pt modelId="{ABB5E1E3-DAEA-374A-8994-C2D92401FCCF}" type="pres">
      <dgm:prSet presAssocID="{8BE377DB-38A6-4D45-8DA0-BAB346E4B10C}" presName="node" presStyleLbl="node1" presStyleIdx="0" presStyleCnt="4" custScaleY="294595">
        <dgm:presLayoutVars>
          <dgm:bulletEnabled val="1"/>
        </dgm:presLayoutVars>
      </dgm:prSet>
      <dgm:spPr/>
    </dgm:pt>
    <dgm:pt modelId="{C44A39E2-221E-0C44-9597-DD863159ABAA}" type="pres">
      <dgm:prSet presAssocID="{6B7CDDB5-6A85-3B4D-B5B4-B764C3F24DBD}" presName="sibTrans" presStyleCnt="0"/>
      <dgm:spPr/>
    </dgm:pt>
    <dgm:pt modelId="{EC31BB52-E65B-6246-B1DE-050444B13A6C}" type="pres">
      <dgm:prSet presAssocID="{38E81C7D-CB00-3349-9F3A-00CE8FA1E3F2}" presName="node" presStyleLbl="node1" presStyleIdx="1" presStyleCnt="4" custScaleY="294595">
        <dgm:presLayoutVars>
          <dgm:bulletEnabled val="1"/>
        </dgm:presLayoutVars>
      </dgm:prSet>
      <dgm:spPr/>
    </dgm:pt>
    <dgm:pt modelId="{1A547569-1591-7E44-94D1-DEFA0DD607E7}" type="pres">
      <dgm:prSet presAssocID="{BC8D9F00-BD9D-3045-89B6-75E0D82F2ACD}" presName="sibTrans" presStyleCnt="0"/>
      <dgm:spPr/>
    </dgm:pt>
    <dgm:pt modelId="{00D3BDC6-2C42-0A41-AF97-D91D24295735}" type="pres">
      <dgm:prSet presAssocID="{F65C1C68-2FBB-3742-A81F-3BFAB9FF086D}" presName="node" presStyleLbl="node1" presStyleIdx="2" presStyleCnt="4" custScaleY="294595">
        <dgm:presLayoutVars>
          <dgm:bulletEnabled val="1"/>
        </dgm:presLayoutVars>
      </dgm:prSet>
      <dgm:spPr/>
    </dgm:pt>
    <dgm:pt modelId="{6493E8EE-C0FD-524C-A97F-B1B8FF3CA5DB}" type="pres">
      <dgm:prSet presAssocID="{5B8886BC-A41D-8340-9022-700550769BDE}" presName="sibTrans" presStyleCnt="0"/>
      <dgm:spPr/>
    </dgm:pt>
    <dgm:pt modelId="{06D9936F-20D7-FF40-AF92-45F51D7EF8DC}" type="pres">
      <dgm:prSet presAssocID="{ADCAD984-2B42-A342-AC7E-11667125225A}" presName="node" presStyleLbl="node1" presStyleIdx="3" presStyleCnt="4" custScaleY="294595">
        <dgm:presLayoutVars>
          <dgm:bulletEnabled val="1"/>
        </dgm:presLayoutVars>
      </dgm:prSet>
      <dgm:spPr/>
    </dgm:pt>
  </dgm:ptLst>
  <dgm:cxnLst>
    <dgm:cxn modelId="{40B67A03-F34D-CB46-B337-32744E39A263}" type="presOf" srcId="{F65C1C68-2FBB-3742-A81F-3BFAB9FF086D}" destId="{00D3BDC6-2C42-0A41-AF97-D91D24295735}" srcOrd="0" destOrd="0" presId="urn:microsoft.com/office/officeart/2005/8/layout/default"/>
    <dgm:cxn modelId="{96A48B16-8D5D-7E4D-AFF2-2993B0258906}" srcId="{2CF3C452-DB1A-A849-85DF-193B9976C583}" destId="{ADCAD984-2B42-A342-AC7E-11667125225A}" srcOrd="3" destOrd="0" parTransId="{EA5C752B-632B-2B4F-B3ED-0C67566403DC}" sibTransId="{6E4A35A5-C93F-F242-9D17-9713E2E26EDD}"/>
    <dgm:cxn modelId="{6873F73C-DEC0-E342-9084-E6025544C660}" srcId="{2CF3C452-DB1A-A849-85DF-193B9976C583}" destId="{F65C1C68-2FBB-3742-A81F-3BFAB9FF086D}" srcOrd="2" destOrd="0" parTransId="{98C25E9E-8128-6543-994C-9AA5BF66ABD2}" sibTransId="{5B8886BC-A41D-8340-9022-700550769BDE}"/>
    <dgm:cxn modelId="{C017E15D-0949-154B-8EA9-7D56163C9359}" type="presOf" srcId="{38E81C7D-CB00-3349-9F3A-00CE8FA1E3F2}" destId="{EC31BB52-E65B-6246-B1DE-050444B13A6C}" srcOrd="0" destOrd="0" presId="urn:microsoft.com/office/officeart/2005/8/layout/default"/>
    <dgm:cxn modelId="{3A054B5E-E1CA-1F49-83DB-0339A467AFA7}" type="presOf" srcId="{ADCAD984-2B42-A342-AC7E-11667125225A}" destId="{06D9936F-20D7-FF40-AF92-45F51D7EF8DC}" srcOrd="0" destOrd="0" presId="urn:microsoft.com/office/officeart/2005/8/layout/default"/>
    <dgm:cxn modelId="{0BD2E07D-F8A1-9C4F-8CA5-8FD238ECABC4}" srcId="{2CF3C452-DB1A-A849-85DF-193B9976C583}" destId="{8BE377DB-38A6-4D45-8DA0-BAB346E4B10C}" srcOrd="0" destOrd="0" parTransId="{B053144F-6B36-944B-9E3E-4394E1518EDA}" sibTransId="{6B7CDDB5-6A85-3B4D-B5B4-B764C3F24DBD}"/>
    <dgm:cxn modelId="{220FE887-249C-AA4E-8CE7-92E8133D5756}" srcId="{2CF3C452-DB1A-A849-85DF-193B9976C583}" destId="{38E81C7D-CB00-3349-9F3A-00CE8FA1E3F2}" srcOrd="1" destOrd="0" parTransId="{6A0536D0-5D1F-F344-B516-F8A57F4E7A13}" sibTransId="{BC8D9F00-BD9D-3045-89B6-75E0D82F2ACD}"/>
    <dgm:cxn modelId="{3F8644CD-2A14-DC45-8323-8443EC8D8B5F}" type="presOf" srcId="{8BE377DB-38A6-4D45-8DA0-BAB346E4B10C}" destId="{ABB5E1E3-DAEA-374A-8994-C2D92401FCCF}" srcOrd="0" destOrd="0" presId="urn:microsoft.com/office/officeart/2005/8/layout/default"/>
    <dgm:cxn modelId="{AEA74DD9-6F49-954C-88F2-6F79771D30D0}" type="presOf" srcId="{2CF3C452-DB1A-A849-85DF-193B9976C583}" destId="{1533DA4F-F61E-4F4C-8406-A4E0B64FC3FB}" srcOrd="0" destOrd="0" presId="urn:microsoft.com/office/officeart/2005/8/layout/default"/>
    <dgm:cxn modelId="{E2F9DA97-87BC-5C45-9C5E-FBE003821A8C}" type="presParOf" srcId="{1533DA4F-F61E-4F4C-8406-A4E0B64FC3FB}" destId="{ABB5E1E3-DAEA-374A-8994-C2D92401FCCF}" srcOrd="0" destOrd="0" presId="urn:microsoft.com/office/officeart/2005/8/layout/default"/>
    <dgm:cxn modelId="{E981B8A7-9E61-8B45-9D9B-CA95155F381E}" type="presParOf" srcId="{1533DA4F-F61E-4F4C-8406-A4E0B64FC3FB}" destId="{C44A39E2-221E-0C44-9597-DD863159ABAA}" srcOrd="1" destOrd="0" presId="urn:microsoft.com/office/officeart/2005/8/layout/default"/>
    <dgm:cxn modelId="{ED4DE33D-CEA3-0041-96B0-BEE29AE2DF0E}" type="presParOf" srcId="{1533DA4F-F61E-4F4C-8406-A4E0B64FC3FB}" destId="{EC31BB52-E65B-6246-B1DE-050444B13A6C}" srcOrd="2" destOrd="0" presId="urn:microsoft.com/office/officeart/2005/8/layout/default"/>
    <dgm:cxn modelId="{7667C218-1C77-9242-801F-63F6A90BB405}" type="presParOf" srcId="{1533DA4F-F61E-4F4C-8406-A4E0B64FC3FB}" destId="{1A547569-1591-7E44-94D1-DEFA0DD607E7}" srcOrd="3" destOrd="0" presId="urn:microsoft.com/office/officeart/2005/8/layout/default"/>
    <dgm:cxn modelId="{9D999A11-AB35-8342-8EEF-49A28F9F0C69}" type="presParOf" srcId="{1533DA4F-F61E-4F4C-8406-A4E0B64FC3FB}" destId="{00D3BDC6-2C42-0A41-AF97-D91D24295735}" srcOrd="4" destOrd="0" presId="urn:microsoft.com/office/officeart/2005/8/layout/default"/>
    <dgm:cxn modelId="{1CEFC936-A19A-E945-9140-A86A54FACB32}" type="presParOf" srcId="{1533DA4F-F61E-4F4C-8406-A4E0B64FC3FB}" destId="{6493E8EE-C0FD-524C-A97F-B1B8FF3CA5DB}" srcOrd="5" destOrd="0" presId="urn:microsoft.com/office/officeart/2005/8/layout/default"/>
    <dgm:cxn modelId="{E36FC2CD-2759-BB41-A9C1-214871AB34B5}" type="presParOf" srcId="{1533DA4F-F61E-4F4C-8406-A4E0B64FC3FB}" destId="{06D9936F-20D7-FF40-AF92-45F51D7EF8D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F3C452-DB1A-A849-85DF-193B9976C583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E377DB-38A6-4D45-8DA0-BAB346E4B10C}">
      <dgm:prSet phldrT="[Text]" custT="1"/>
      <dgm:spPr>
        <a:noFill/>
        <a:ln w="53975" cap="flat">
          <a:solidFill>
            <a:srgbClr val="C00000"/>
          </a:solidFill>
          <a:round/>
        </a:ln>
      </dgm:spPr>
      <dgm:t>
        <a:bodyPr/>
        <a:lstStyle/>
        <a:p>
          <a:pPr algn="ctr">
            <a:lnSpc>
              <a:spcPct val="90000"/>
            </a:lnSpc>
          </a:pPr>
          <a:r>
            <a:rPr lang="en-US" sz="2000" b="1" dirty="0">
              <a:solidFill>
                <a:srgbClr val="C00000"/>
              </a:solidFill>
            </a:rPr>
            <a:t>What are </a:t>
          </a:r>
          <a:br>
            <a:rPr lang="en-US" sz="2000" b="1" dirty="0">
              <a:solidFill>
                <a:srgbClr val="C00000"/>
              </a:solidFill>
            </a:rPr>
          </a:br>
          <a:r>
            <a:rPr lang="en-US" sz="2000" b="1" dirty="0">
              <a:solidFill>
                <a:srgbClr val="C00000"/>
              </a:solidFill>
            </a:rPr>
            <a:t>Research Cores?</a:t>
          </a:r>
        </a:p>
        <a:p>
          <a:pPr algn="ctr">
            <a:lnSpc>
              <a:spcPct val="100000"/>
            </a:lnSpc>
          </a:pPr>
          <a:r>
            <a:rPr lang="en-US" sz="1400" b="0" dirty="0">
              <a:solidFill>
                <a:schemeClr val="tx1"/>
              </a:solidFill>
            </a:rPr>
            <a:t>Centralized facilities for shared research resources</a:t>
          </a:r>
        </a:p>
        <a:p>
          <a:pPr algn="ctr">
            <a:lnSpc>
              <a:spcPct val="100000"/>
            </a:lnSpc>
          </a:pPr>
          <a:r>
            <a:rPr lang="en-US" sz="1400" b="0" dirty="0">
              <a:solidFill>
                <a:schemeClr val="tx1"/>
              </a:solidFill>
            </a:rPr>
            <a:t>Access to advanced instruments, technologies, expert staff and services</a:t>
          </a:r>
        </a:p>
        <a:p>
          <a:pPr algn="ctr">
            <a:lnSpc>
              <a:spcPct val="100000"/>
            </a:lnSpc>
          </a:pPr>
          <a:r>
            <a:rPr lang="en-US" sz="1400" b="0" dirty="0">
              <a:solidFill>
                <a:schemeClr val="tx1"/>
              </a:solidFill>
            </a:rPr>
            <a:t>Enable cutting-edge research while saving time and money</a:t>
          </a:r>
        </a:p>
      </dgm:t>
    </dgm:pt>
    <dgm:pt modelId="{B053144F-6B36-944B-9E3E-4394E1518EDA}" type="parTrans" cxnId="{0BD2E07D-F8A1-9C4F-8CA5-8FD238ECABC4}">
      <dgm:prSet/>
      <dgm:spPr/>
      <dgm:t>
        <a:bodyPr/>
        <a:lstStyle/>
        <a:p>
          <a:endParaRPr lang="en-US"/>
        </a:p>
      </dgm:t>
    </dgm:pt>
    <dgm:pt modelId="{6B7CDDB5-6A85-3B4D-B5B4-B764C3F24DBD}" type="sibTrans" cxnId="{0BD2E07D-F8A1-9C4F-8CA5-8FD238ECABC4}">
      <dgm:prSet/>
      <dgm:spPr/>
      <dgm:t>
        <a:bodyPr/>
        <a:lstStyle/>
        <a:p>
          <a:endParaRPr lang="en-US"/>
        </a:p>
      </dgm:t>
    </dgm:pt>
    <dgm:pt modelId="{38E81C7D-CB00-3349-9F3A-00CE8FA1E3F2}">
      <dgm:prSet phldrT="[Text]" custT="1"/>
      <dgm:spPr>
        <a:noFill/>
        <a:ln w="53975">
          <a:solidFill>
            <a:srgbClr val="0070C0"/>
          </a:solidFill>
          <a:round/>
        </a:ln>
      </dgm:spPr>
      <dgm:t>
        <a:bodyPr/>
        <a:lstStyle/>
        <a:p>
          <a:r>
            <a:rPr lang="en-US" sz="2000" b="1" dirty="0">
              <a:solidFill>
                <a:srgbClr val="C00000"/>
              </a:solidFill>
            </a:rPr>
            <a:t>Key Benefits</a:t>
          </a:r>
        </a:p>
        <a:p>
          <a:r>
            <a:rPr lang="en-US" sz="1400" b="0" dirty="0">
              <a:solidFill>
                <a:schemeClr val="tx1"/>
              </a:solidFill>
            </a:rPr>
            <a:t>Ideal for new PIs with limited resources</a:t>
          </a:r>
        </a:p>
        <a:p>
          <a:r>
            <a:rPr lang="en-US" sz="1400" b="0" dirty="0">
              <a:solidFill>
                <a:schemeClr val="tx1"/>
              </a:solidFill>
            </a:rPr>
            <a:t>Access to expertise and capabilities not found in most labs</a:t>
          </a:r>
        </a:p>
        <a:p>
          <a:r>
            <a:rPr lang="en-US" sz="1400" b="0" dirty="0">
              <a:solidFill>
                <a:schemeClr val="tx1"/>
              </a:solidFill>
            </a:rPr>
            <a:t>Avoid duplicate equipment purchases</a:t>
          </a:r>
        </a:p>
        <a:p>
          <a:r>
            <a:rPr lang="en-US" sz="1400" b="0" dirty="0">
              <a:solidFill>
                <a:schemeClr val="tx1"/>
              </a:solidFill>
            </a:rPr>
            <a:t>Support repairs for critical equipment</a:t>
          </a:r>
        </a:p>
        <a:p>
          <a:r>
            <a:rPr lang="en-US" sz="1400" b="0" dirty="0">
              <a:solidFill>
                <a:schemeClr val="tx1"/>
              </a:solidFill>
            </a:rPr>
            <a:t>Strengthen grant proposals with advanced capabilities</a:t>
          </a:r>
          <a:endParaRPr lang="en-US" sz="1400" dirty="0"/>
        </a:p>
      </dgm:t>
    </dgm:pt>
    <dgm:pt modelId="{6A0536D0-5D1F-F344-B516-F8A57F4E7A13}" type="parTrans" cxnId="{220FE887-249C-AA4E-8CE7-92E8133D5756}">
      <dgm:prSet/>
      <dgm:spPr/>
      <dgm:t>
        <a:bodyPr/>
        <a:lstStyle/>
        <a:p>
          <a:endParaRPr lang="en-US"/>
        </a:p>
      </dgm:t>
    </dgm:pt>
    <dgm:pt modelId="{BC8D9F00-BD9D-3045-89B6-75E0D82F2ACD}" type="sibTrans" cxnId="{220FE887-249C-AA4E-8CE7-92E8133D5756}">
      <dgm:prSet/>
      <dgm:spPr/>
      <dgm:t>
        <a:bodyPr/>
        <a:lstStyle/>
        <a:p>
          <a:endParaRPr lang="en-US"/>
        </a:p>
      </dgm:t>
    </dgm:pt>
    <dgm:pt modelId="{F65C1C68-2FBB-3742-A81F-3BFAB9FF086D}">
      <dgm:prSet phldrT="[Text]" custT="1"/>
      <dgm:spPr>
        <a:noFill/>
        <a:ln w="53975">
          <a:solidFill>
            <a:srgbClr val="002060"/>
          </a:solidFill>
          <a:round/>
        </a:ln>
      </dgm:spPr>
      <dgm:t>
        <a:bodyPr/>
        <a:lstStyle/>
        <a:p>
          <a:r>
            <a:rPr lang="en-US" sz="2000" b="1" dirty="0">
              <a:solidFill>
                <a:srgbClr val="C00000"/>
              </a:solidFill>
            </a:rPr>
            <a:t>Available </a:t>
          </a:r>
          <a:br>
            <a:rPr lang="en-US" sz="2000" b="1" dirty="0">
              <a:solidFill>
                <a:srgbClr val="C00000"/>
              </a:solidFill>
            </a:rPr>
          </a:br>
          <a:r>
            <a:rPr lang="en-US" sz="2000" b="1" dirty="0">
              <a:solidFill>
                <a:srgbClr val="C00000"/>
              </a:solidFill>
            </a:rPr>
            <a:t>Research Cores</a:t>
          </a:r>
        </a:p>
        <a:p>
          <a:r>
            <a:rPr lang="en-US" sz="1400" b="0" dirty="0">
              <a:solidFill>
                <a:schemeClr val="tx1"/>
              </a:solidFill>
            </a:rPr>
            <a:t>Advanced Cell Imaging Core</a:t>
          </a:r>
        </a:p>
        <a:p>
          <a:r>
            <a:rPr lang="en-US" sz="1400" b="0" dirty="0">
              <a:solidFill>
                <a:schemeClr val="tx1"/>
              </a:solidFill>
            </a:rPr>
            <a:t>Biostatistics Collaborative Core</a:t>
          </a:r>
        </a:p>
        <a:p>
          <a:r>
            <a:rPr lang="en-US" sz="1400" b="0" dirty="0">
              <a:solidFill>
                <a:schemeClr val="tx1"/>
              </a:solidFill>
            </a:rPr>
            <a:t>Clinical Research Unit</a:t>
          </a:r>
        </a:p>
        <a:p>
          <a:r>
            <a:rPr lang="en-US" sz="1400" b="0" dirty="0">
              <a:solidFill>
                <a:schemeClr val="tx1"/>
              </a:solidFill>
            </a:rPr>
            <a:t>Comparative Medicine</a:t>
          </a:r>
        </a:p>
        <a:p>
          <a:r>
            <a:rPr lang="en-US" sz="1400" b="0" dirty="0">
              <a:solidFill>
                <a:schemeClr val="tx1"/>
              </a:solidFill>
            </a:rPr>
            <a:t>Engineering and Technology Core</a:t>
          </a:r>
        </a:p>
        <a:p>
          <a:r>
            <a:rPr lang="en-US" sz="1400" b="0" dirty="0">
              <a:solidFill>
                <a:schemeClr val="tx1"/>
              </a:solidFill>
            </a:rPr>
            <a:t>MRI Research &amp; Discovery Center</a:t>
          </a:r>
        </a:p>
        <a:p>
          <a:r>
            <a:rPr lang="en-US" sz="1400" b="0" dirty="0">
              <a:solidFill>
                <a:schemeClr val="tx1"/>
              </a:solidFill>
            </a:rPr>
            <a:t>Neurobehavior Core</a:t>
          </a:r>
        </a:p>
        <a:p>
          <a:r>
            <a:rPr lang="en-US" sz="1400" b="0" dirty="0">
              <a:solidFill>
                <a:schemeClr val="tx1"/>
              </a:solidFill>
            </a:rPr>
            <a:t>Water Analysis Lab</a:t>
          </a:r>
          <a:endParaRPr lang="en-US" sz="1400" dirty="0"/>
        </a:p>
      </dgm:t>
    </dgm:pt>
    <dgm:pt modelId="{98C25E9E-8128-6543-994C-9AA5BF66ABD2}" type="parTrans" cxnId="{6873F73C-DEC0-E342-9084-E6025544C660}">
      <dgm:prSet/>
      <dgm:spPr/>
      <dgm:t>
        <a:bodyPr/>
        <a:lstStyle/>
        <a:p>
          <a:endParaRPr lang="en-US"/>
        </a:p>
      </dgm:t>
    </dgm:pt>
    <dgm:pt modelId="{5B8886BC-A41D-8340-9022-700550769BDE}" type="sibTrans" cxnId="{6873F73C-DEC0-E342-9084-E6025544C660}">
      <dgm:prSet/>
      <dgm:spPr/>
      <dgm:t>
        <a:bodyPr/>
        <a:lstStyle/>
        <a:p>
          <a:endParaRPr lang="en-US"/>
        </a:p>
      </dgm:t>
    </dgm:pt>
    <dgm:pt modelId="{1533DA4F-F61E-4F4C-8406-A4E0B64FC3FB}" type="pres">
      <dgm:prSet presAssocID="{2CF3C452-DB1A-A849-85DF-193B9976C583}" presName="diagram" presStyleCnt="0">
        <dgm:presLayoutVars>
          <dgm:dir/>
          <dgm:resizeHandles val="exact"/>
        </dgm:presLayoutVars>
      </dgm:prSet>
      <dgm:spPr/>
    </dgm:pt>
    <dgm:pt modelId="{ABB5E1E3-DAEA-374A-8994-C2D92401FCCF}" type="pres">
      <dgm:prSet presAssocID="{8BE377DB-38A6-4D45-8DA0-BAB346E4B10C}" presName="node" presStyleLbl="node1" presStyleIdx="0" presStyleCnt="3" custScaleX="132338" custScaleY="294595">
        <dgm:presLayoutVars>
          <dgm:bulletEnabled val="1"/>
        </dgm:presLayoutVars>
      </dgm:prSet>
      <dgm:spPr/>
    </dgm:pt>
    <dgm:pt modelId="{C44A39E2-221E-0C44-9597-DD863159ABAA}" type="pres">
      <dgm:prSet presAssocID="{6B7CDDB5-6A85-3B4D-B5B4-B764C3F24DBD}" presName="sibTrans" presStyleCnt="0"/>
      <dgm:spPr/>
    </dgm:pt>
    <dgm:pt modelId="{EC31BB52-E65B-6246-B1DE-050444B13A6C}" type="pres">
      <dgm:prSet presAssocID="{38E81C7D-CB00-3349-9F3A-00CE8FA1E3F2}" presName="node" presStyleLbl="node1" presStyleIdx="1" presStyleCnt="3" custScaleX="132338" custScaleY="294595" custLinFactNeighborX="384" custLinFactNeighborY="23990">
        <dgm:presLayoutVars>
          <dgm:bulletEnabled val="1"/>
        </dgm:presLayoutVars>
      </dgm:prSet>
      <dgm:spPr/>
    </dgm:pt>
    <dgm:pt modelId="{1A547569-1591-7E44-94D1-DEFA0DD607E7}" type="pres">
      <dgm:prSet presAssocID="{BC8D9F00-BD9D-3045-89B6-75E0D82F2ACD}" presName="sibTrans" presStyleCnt="0"/>
      <dgm:spPr/>
    </dgm:pt>
    <dgm:pt modelId="{00D3BDC6-2C42-0A41-AF97-D91D24295735}" type="pres">
      <dgm:prSet presAssocID="{F65C1C68-2FBB-3742-A81F-3BFAB9FF086D}" presName="node" presStyleLbl="node1" presStyleIdx="2" presStyleCnt="3" custScaleX="132338" custScaleY="294595">
        <dgm:presLayoutVars>
          <dgm:bulletEnabled val="1"/>
        </dgm:presLayoutVars>
      </dgm:prSet>
      <dgm:spPr/>
    </dgm:pt>
  </dgm:ptLst>
  <dgm:cxnLst>
    <dgm:cxn modelId="{40B67A03-F34D-CB46-B337-32744E39A263}" type="presOf" srcId="{F65C1C68-2FBB-3742-A81F-3BFAB9FF086D}" destId="{00D3BDC6-2C42-0A41-AF97-D91D24295735}" srcOrd="0" destOrd="0" presId="urn:microsoft.com/office/officeart/2005/8/layout/default"/>
    <dgm:cxn modelId="{6873F73C-DEC0-E342-9084-E6025544C660}" srcId="{2CF3C452-DB1A-A849-85DF-193B9976C583}" destId="{F65C1C68-2FBB-3742-A81F-3BFAB9FF086D}" srcOrd="2" destOrd="0" parTransId="{98C25E9E-8128-6543-994C-9AA5BF66ABD2}" sibTransId="{5B8886BC-A41D-8340-9022-700550769BDE}"/>
    <dgm:cxn modelId="{C017E15D-0949-154B-8EA9-7D56163C9359}" type="presOf" srcId="{38E81C7D-CB00-3349-9F3A-00CE8FA1E3F2}" destId="{EC31BB52-E65B-6246-B1DE-050444B13A6C}" srcOrd="0" destOrd="0" presId="urn:microsoft.com/office/officeart/2005/8/layout/default"/>
    <dgm:cxn modelId="{0BD2E07D-F8A1-9C4F-8CA5-8FD238ECABC4}" srcId="{2CF3C452-DB1A-A849-85DF-193B9976C583}" destId="{8BE377DB-38A6-4D45-8DA0-BAB346E4B10C}" srcOrd="0" destOrd="0" parTransId="{B053144F-6B36-944B-9E3E-4394E1518EDA}" sibTransId="{6B7CDDB5-6A85-3B4D-B5B4-B764C3F24DBD}"/>
    <dgm:cxn modelId="{220FE887-249C-AA4E-8CE7-92E8133D5756}" srcId="{2CF3C452-DB1A-A849-85DF-193B9976C583}" destId="{38E81C7D-CB00-3349-9F3A-00CE8FA1E3F2}" srcOrd="1" destOrd="0" parTransId="{6A0536D0-5D1F-F344-B516-F8A57F4E7A13}" sibTransId="{BC8D9F00-BD9D-3045-89B6-75E0D82F2ACD}"/>
    <dgm:cxn modelId="{3F8644CD-2A14-DC45-8323-8443EC8D8B5F}" type="presOf" srcId="{8BE377DB-38A6-4D45-8DA0-BAB346E4B10C}" destId="{ABB5E1E3-DAEA-374A-8994-C2D92401FCCF}" srcOrd="0" destOrd="0" presId="urn:microsoft.com/office/officeart/2005/8/layout/default"/>
    <dgm:cxn modelId="{AEA74DD9-6F49-954C-88F2-6F79771D30D0}" type="presOf" srcId="{2CF3C452-DB1A-A849-85DF-193B9976C583}" destId="{1533DA4F-F61E-4F4C-8406-A4E0B64FC3FB}" srcOrd="0" destOrd="0" presId="urn:microsoft.com/office/officeart/2005/8/layout/default"/>
    <dgm:cxn modelId="{E2F9DA97-87BC-5C45-9C5E-FBE003821A8C}" type="presParOf" srcId="{1533DA4F-F61E-4F4C-8406-A4E0B64FC3FB}" destId="{ABB5E1E3-DAEA-374A-8994-C2D92401FCCF}" srcOrd="0" destOrd="0" presId="urn:microsoft.com/office/officeart/2005/8/layout/default"/>
    <dgm:cxn modelId="{E981B8A7-9E61-8B45-9D9B-CA95155F381E}" type="presParOf" srcId="{1533DA4F-F61E-4F4C-8406-A4E0B64FC3FB}" destId="{C44A39E2-221E-0C44-9597-DD863159ABAA}" srcOrd="1" destOrd="0" presId="urn:microsoft.com/office/officeart/2005/8/layout/default"/>
    <dgm:cxn modelId="{ED4DE33D-CEA3-0041-96B0-BEE29AE2DF0E}" type="presParOf" srcId="{1533DA4F-F61E-4F4C-8406-A4E0B64FC3FB}" destId="{EC31BB52-E65B-6246-B1DE-050444B13A6C}" srcOrd="2" destOrd="0" presId="urn:microsoft.com/office/officeart/2005/8/layout/default"/>
    <dgm:cxn modelId="{7667C218-1C77-9242-801F-63F6A90BB405}" type="presParOf" srcId="{1533DA4F-F61E-4F4C-8406-A4E0B64FC3FB}" destId="{1A547569-1591-7E44-94D1-DEFA0DD607E7}" srcOrd="3" destOrd="0" presId="urn:microsoft.com/office/officeart/2005/8/layout/default"/>
    <dgm:cxn modelId="{9D999A11-AB35-8342-8EEF-49A28F9F0C69}" type="presParOf" srcId="{1533DA4F-F61E-4F4C-8406-A4E0B64FC3FB}" destId="{00D3BDC6-2C42-0A41-AF97-D91D2429573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CF3C452-DB1A-A849-85DF-193B9976C583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E377DB-38A6-4D45-8DA0-BAB346E4B10C}">
      <dgm:prSet phldrT="[Text]" custT="1"/>
      <dgm:spPr>
        <a:noFill/>
        <a:ln w="53975" cap="flat">
          <a:solidFill>
            <a:srgbClr val="C00000"/>
          </a:solidFill>
          <a:round/>
        </a:ln>
      </dgm:spPr>
      <dgm:t>
        <a:bodyPr/>
        <a:lstStyle/>
        <a:p>
          <a:pPr algn="ctr">
            <a:lnSpc>
              <a:spcPct val="90000"/>
            </a:lnSpc>
          </a:pPr>
          <a:r>
            <a:rPr lang="en-US" sz="1800" b="1" dirty="0">
              <a:solidFill>
                <a:srgbClr val="0070C0"/>
              </a:solidFill>
            </a:rPr>
            <a:t>Access to Florida Atlantic Core services for projects that have the potential of being externally funded</a:t>
          </a:r>
        </a:p>
      </dgm:t>
    </dgm:pt>
    <dgm:pt modelId="{B053144F-6B36-944B-9E3E-4394E1518EDA}" type="parTrans" cxnId="{0BD2E07D-F8A1-9C4F-8CA5-8FD238ECABC4}">
      <dgm:prSet/>
      <dgm:spPr/>
      <dgm:t>
        <a:bodyPr/>
        <a:lstStyle/>
        <a:p>
          <a:endParaRPr lang="en-US"/>
        </a:p>
      </dgm:t>
    </dgm:pt>
    <dgm:pt modelId="{6B7CDDB5-6A85-3B4D-B5B4-B764C3F24DBD}" type="sibTrans" cxnId="{0BD2E07D-F8A1-9C4F-8CA5-8FD238ECABC4}">
      <dgm:prSet/>
      <dgm:spPr/>
      <dgm:t>
        <a:bodyPr/>
        <a:lstStyle/>
        <a:p>
          <a:endParaRPr lang="en-US"/>
        </a:p>
      </dgm:t>
    </dgm:pt>
    <dgm:pt modelId="{38E81C7D-CB00-3349-9F3A-00CE8FA1E3F2}">
      <dgm:prSet phldrT="[Text]" custT="1"/>
      <dgm:spPr>
        <a:noFill/>
        <a:ln w="53975">
          <a:solidFill>
            <a:srgbClr val="0070C0"/>
          </a:solidFill>
          <a:round/>
        </a:ln>
      </dgm:spPr>
      <dgm:t>
        <a:bodyPr/>
        <a:lstStyle/>
        <a:p>
          <a:r>
            <a:rPr lang="en-US" sz="1800" b="1" dirty="0">
              <a:solidFill>
                <a:srgbClr val="C00000"/>
              </a:solidFill>
            </a:rPr>
            <a:t>Awards ranging </a:t>
          </a:r>
          <a:br>
            <a:rPr lang="en-US" sz="1800" b="1" dirty="0">
              <a:solidFill>
                <a:srgbClr val="C00000"/>
              </a:solidFill>
            </a:rPr>
          </a:br>
          <a:r>
            <a:rPr lang="en-US" sz="1800" b="1" dirty="0">
              <a:solidFill>
                <a:srgbClr val="C00000"/>
              </a:solidFill>
            </a:rPr>
            <a:t>from $500 – $5,000</a:t>
          </a:r>
        </a:p>
      </dgm:t>
    </dgm:pt>
    <dgm:pt modelId="{6A0536D0-5D1F-F344-B516-F8A57F4E7A13}" type="parTrans" cxnId="{220FE887-249C-AA4E-8CE7-92E8133D5756}">
      <dgm:prSet/>
      <dgm:spPr/>
      <dgm:t>
        <a:bodyPr/>
        <a:lstStyle/>
        <a:p>
          <a:endParaRPr lang="en-US"/>
        </a:p>
      </dgm:t>
    </dgm:pt>
    <dgm:pt modelId="{BC8D9F00-BD9D-3045-89B6-75E0D82F2ACD}" type="sibTrans" cxnId="{220FE887-249C-AA4E-8CE7-92E8133D5756}">
      <dgm:prSet/>
      <dgm:spPr/>
      <dgm:t>
        <a:bodyPr/>
        <a:lstStyle/>
        <a:p>
          <a:endParaRPr lang="en-US"/>
        </a:p>
      </dgm:t>
    </dgm:pt>
    <dgm:pt modelId="{1533DA4F-F61E-4F4C-8406-A4E0B64FC3FB}" type="pres">
      <dgm:prSet presAssocID="{2CF3C452-DB1A-A849-85DF-193B9976C583}" presName="diagram" presStyleCnt="0">
        <dgm:presLayoutVars>
          <dgm:dir/>
          <dgm:resizeHandles val="exact"/>
        </dgm:presLayoutVars>
      </dgm:prSet>
      <dgm:spPr/>
    </dgm:pt>
    <dgm:pt modelId="{ABB5E1E3-DAEA-374A-8994-C2D92401FCCF}" type="pres">
      <dgm:prSet presAssocID="{8BE377DB-38A6-4D45-8DA0-BAB346E4B10C}" presName="node" presStyleLbl="node1" presStyleIdx="0" presStyleCnt="2" custScaleX="359440" custScaleY="294595">
        <dgm:presLayoutVars>
          <dgm:bulletEnabled val="1"/>
        </dgm:presLayoutVars>
      </dgm:prSet>
      <dgm:spPr/>
    </dgm:pt>
    <dgm:pt modelId="{C44A39E2-221E-0C44-9597-DD863159ABAA}" type="pres">
      <dgm:prSet presAssocID="{6B7CDDB5-6A85-3B4D-B5B4-B764C3F24DBD}" presName="sibTrans" presStyleCnt="0"/>
      <dgm:spPr/>
    </dgm:pt>
    <dgm:pt modelId="{EC31BB52-E65B-6246-B1DE-050444B13A6C}" type="pres">
      <dgm:prSet presAssocID="{38E81C7D-CB00-3349-9F3A-00CE8FA1E3F2}" presName="node" presStyleLbl="node1" presStyleIdx="1" presStyleCnt="2" custScaleX="359440" custScaleY="294595">
        <dgm:presLayoutVars>
          <dgm:bulletEnabled val="1"/>
        </dgm:presLayoutVars>
      </dgm:prSet>
      <dgm:spPr/>
    </dgm:pt>
  </dgm:ptLst>
  <dgm:cxnLst>
    <dgm:cxn modelId="{C017E15D-0949-154B-8EA9-7D56163C9359}" type="presOf" srcId="{38E81C7D-CB00-3349-9F3A-00CE8FA1E3F2}" destId="{EC31BB52-E65B-6246-B1DE-050444B13A6C}" srcOrd="0" destOrd="0" presId="urn:microsoft.com/office/officeart/2005/8/layout/default"/>
    <dgm:cxn modelId="{0BD2E07D-F8A1-9C4F-8CA5-8FD238ECABC4}" srcId="{2CF3C452-DB1A-A849-85DF-193B9976C583}" destId="{8BE377DB-38A6-4D45-8DA0-BAB346E4B10C}" srcOrd="0" destOrd="0" parTransId="{B053144F-6B36-944B-9E3E-4394E1518EDA}" sibTransId="{6B7CDDB5-6A85-3B4D-B5B4-B764C3F24DBD}"/>
    <dgm:cxn modelId="{220FE887-249C-AA4E-8CE7-92E8133D5756}" srcId="{2CF3C452-DB1A-A849-85DF-193B9976C583}" destId="{38E81C7D-CB00-3349-9F3A-00CE8FA1E3F2}" srcOrd="1" destOrd="0" parTransId="{6A0536D0-5D1F-F344-B516-F8A57F4E7A13}" sibTransId="{BC8D9F00-BD9D-3045-89B6-75E0D82F2ACD}"/>
    <dgm:cxn modelId="{3F8644CD-2A14-DC45-8323-8443EC8D8B5F}" type="presOf" srcId="{8BE377DB-38A6-4D45-8DA0-BAB346E4B10C}" destId="{ABB5E1E3-DAEA-374A-8994-C2D92401FCCF}" srcOrd="0" destOrd="0" presId="urn:microsoft.com/office/officeart/2005/8/layout/default"/>
    <dgm:cxn modelId="{AEA74DD9-6F49-954C-88F2-6F79771D30D0}" type="presOf" srcId="{2CF3C452-DB1A-A849-85DF-193B9976C583}" destId="{1533DA4F-F61E-4F4C-8406-A4E0B64FC3FB}" srcOrd="0" destOrd="0" presId="urn:microsoft.com/office/officeart/2005/8/layout/default"/>
    <dgm:cxn modelId="{E2F9DA97-87BC-5C45-9C5E-FBE003821A8C}" type="presParOf" srcId="{1533DA4F-F61E-4F4C-8406-A4E0B64FC3FB}" destId="{ABB5E1E3-DAEA-374A-8994-C2D92401FCCF}" srcOrd="0" destOrd="0" presId="urn:microsoft.com/office/officeart/2005/8/layout/default"/>
    <dgm:cxn modelId="{E981B8A7-9E61-8B45-9D9B-CA95155F381E}" type="presParOf" srcId="{1533DA4F-F61E-4F4C-8406-A4E0B64FC3FB}" destId="{C44A39E2-221E-0C44-9597-DD863159ABAA}" srcOrd="1" destOrd="0" presId="urn:microsoft.com/office/officeart/2005/8/layout/default"/>
    <dgm:cxn modelId="{ED4DE33D-CEA3-0041-96B0-BEE29AE2DF0E}" type="presParOf" srcId="{1533DA4F-F61E-4F4C-8406-A4E0B64FC3FB}" destId="{EC31BB52-E65B-6246-B1DE-050444B13A6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5E1E3-DAEA-374A-8994-C2D92401FCCF}">
      <dsp:nvSpPr>
        <dsp:cNvPr id="0" name=""/>
        <dsp:cNvSpPr/>
      </dsp:nvSpPr>
      <dsp:spPr>
        <a:xfrm>
          <a:off x="3821" y="67374"/>
          <a:ext cx="2069278" cy="3657594"/>
        </a:xfrm>
        <a:prstGeom prst="rect">
          <a:avLst/>
        </a:prstGeom>
        <a:noFill/>
        <a:ln w="53975" cap="flat" cmpd="sng" algn="ctr">
          <a:solidFill>
            <a:srgbClr val="C00000"/>
          </a:solidFill>
          <a:prstDash val="solid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b="1" kern="1200" dirty="0">
            <a:solidFill>
              <a:srgbClr val="C00000"/>
            </a:solidFill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b="1" kern="1200" dirty="0">
            <a:solidFill>
              <a:srgbClr val="C00000"/>
            </a:solidFill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C00000"/>
              </a:solidFill>
            </a:rPr>
            <a:t>Funding Opportunities</a:t>
          </a:r>
        </a:p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Monthly bulletin in Research Link</a:t>
          </a:r>
        </a:p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Custom searches to match topic and expertise</a:t>
          </a:r>
        </a:p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Targeted alerts</a:t>
          </a:r>
        </a:p>
      </dsp:txBody>
      <dsp:txXfrm>
        <a:off x="3821" y="67374"/>
        <a:ext cx="2069278" cy="3657594"/>
      </dsp:txXfrm>
    </dsp:sp>
    <dsp:sp modelId="{EC31BB52-E65B-6246-B1DE-050444B13A6C}">
      <dsp:nvSpPr>
        <dsp:cNvPr id="0" name=""/>
        <dsp:cNvSpPr/>
      </dsp:nvSpPr>
      <dsp:spPr>
        <a:xfrm>
          <a:off x="2280028" y="67374"/>
          <a:ext cx="2069278" cy="3657594"/>
        </a:xfrm>
        <a:prstGeom prst="rect">
          <a:avLst/>
        </a:prstGeom>
        <a:noFill/>
        <a:ln w="53975" cap="flat" cmpd="sng" algn="ctr">
          <a:solidFill>
            <a:srgbClr val="0070C0"/>
          </a:solidFill>
          <a:prstDash val="solid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rgbClr val="C0000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rgbClr val="C0000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rgbClr val="C0000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C00000"/>
              </a:solidFill>
            </a:rPr>
            <a:t>Proposal Consultation and Development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Agency and opportunity match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Concept development, proposal editing and review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Links to collaborators</a:t>
          </a:r>
          <a:endParaRPr lang="en-US" sz="1400" kern="1200" dirty="0"/>
        </a:p>
      </dsp:txBody>
      <dsp:txXfrm>
        <a:off x="2280028" y="67374"/>
        <a:ext cx="2069278" cy="3657594"/>
      </dsp:txXfrm>
    </dsp:sp>
    <dsp:sp modelId="{00D3BDC6-2C42-0A41-AF97-D91D24295735}">
      <dsp:nvSpPr>
        <dsp:cNvPr id="0" name=""/>
        <dsp:cNvSpPr/>
      </dsp:nvSpPr>
      <dsp:spPr>
        <a:xfrm>
          <a:off x="4556234" y="67374"/>
          <a:ext cx="2069278" cy="3657594"/>
        </a:xfrm>
        <a:prstGeom prst="rect">
          <a:avLst/>
        </a:prstGeom>
        <a:noFill/>
        <a:ln w="53975" cap="flat" cmpd="sng" algn="ctr">
          <a:solidFill>
            <a:srgbClr val="002060"/>
          </a:solidFill>
          <a:prstDash val="solid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rgbClr val="C0000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C00000"/>
              </a:solidFill>
            </a:rPr>
            <a:t>Programs and Events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Onboarding and proposal-specific programs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Networking and collaboration events</a:t>
          </a:r>
          <a:endParaRPr lang="en-US" sz="1400" kern="1200" dirty="0"/>
        </a:p>
      </dsp:txBody>
      <dsp:txXfrm>
        <a:off x="4556234" y="67374"/>
        <a:ext cx="2069278" cy="3657594"/>
      </dsp:txXfrm>
    </dsp:sp>
    <dsp:sp modelId="{06D9936F-20D7-FF40-AF92-45F51D7EF8DC}">
      <dsp:nvSpPr>
        <dsp:cNvPr id="0" name=""/>
        <dsp:cNvSpPr/>
      </dsp:nvSpPr>
      <dsp:spPr>
        <a:xfrm>
          <a:off x="6832440" y="67374"/>
          <a:ext cx="2069278" cy="3657594"/>
        </a:xfrm>
        <a:prstGeom prst="rect">
          <a:avLst/>
        </a:prstGeom>
        <a:noFill/>
        <a:ln w="53975" cap="flat" cmpd="sng" algn="ctr">
          <a:solidFill>
            <a:srgbClr val="C00000"/>
          </a:solidFill>
          <a:prstDash val="solid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b="1" kern="1200" dirty="0">
            <a:solidFill>
              <a:srgbClr val="C00000"/>
            </a:solidFill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C00000"/>
              </a:solidFill>
            </a:rPr>
            <a:t>Resources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ORD Canvas Site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Boilerplates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Grant-writing guidance and tools</a:t>
          </a:r>
          <a:endParaRPr lang="en-US" sz="1400" kern="1200" dirty="0"/>
        </a:p>
      </dsp:txBody>
      <dsp:txXfrm>
        <a:off x="6832440" y="67374"/>
        <a:ext cx="2069278" cy="3657594"/>
      </dsp:txXfrm>
    </dsp:sp>
    <dsp:sp modelId="{11198287-E61C-1B4D-A25D-C7812D1921BE}">
      <dsp:nvSpPr>
        <dsp:cNvPr id="0" name=""/>
        <dsp:cNvSpPr/>
      </dsp:nvSpPr>
      <dsp:spPr>
        <a:xfrm>
          <a:off x="9112468" y="66903"/>
          <a:ext cx="2069278" cy="3657594"/>
        </a:xfrm>
        <a:prstGeom prst="rect">
          <a:avLst/>
        </a:prstGeom>
        <a:noFill/>
        <a:ln w="53975" cap="flat" cmpd="sng" algn="ctr">
          <a:solidFill>
            <a:schemeClr val="tx2">
              <a:lumMod val="50000"/>
              <a:lumOff val="50000"/>
            </a:schemeClr>
          </a:solidFill>
          <a:prstDash val="solid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rgbClr val="C0000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rgbClr val="C0000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C00000"/>
              </a:solidFill>
            </a:rPr>
            <a:t>Limited Submissions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Limited funding opportunities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Limited submission tickets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Internal competition panel reviews</a:t>
          </a:r>
          <a:endParaRPr lang="en-US" sz="1400" kern="1200" dirty="0"/>
        </a:p>
      </dsp:txBody>
      <dsp:txXfrm>
        <a:off x="9112468" y="66903"/>
        <a:ext cx="2069278" cy="36575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5E1E3-DAEA-374A-8994-C2D92401FCCF}">
      <dsp:nvSpPr>
        <dsp:cNvPr id="0" name=""/>
        <dsp:cNvSpPr/>
      </dsp:nvSpPr>
      <dsp:spPr>
        <a:xfrm>
          <a:off x="16144" y="2623"/>
          <a:ext cx="2142544" cy="3787097"/>
        </a:xfrm>
        <a:prstGeom prst="rect">
          <a:avLst/>
        </a:prstGeom>
        <a:noFill/>
        <a:ln w="53975" cap="flat" cmpd="sng" algn="ctr">
          <a:solidFill>
            <a:srgbClr val="C00000"/>
          </a:solidFill>
          <a:prstDash val="solid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b="1" kern="1200" dirty="0">
            <a:solidFill>
              <a:srgbClr val="C00000"/>
            </a:solidFill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b="1" kern="1200" dirty="0">
            <a:solidFill>
              <a:srgbClr val="C00000"/>
            </a:solidFill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rgbClr val="0070C0"/>
            </a:solidFill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70C0"/>
              </a:solidFill>
            </a:rPr>
            <a:t>Early Career Launchpad (ECL)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spc="0" dirty="0">
              <a:solidFill>
                <a:srgbClr val="C00000"/>
              </a:solidFill>
            </a:rPr>
            <a:t>ENROLL BY 9/12</a:t>
          </a:r>
          <a:endParaRPr lang="en-US" sz="1600" b="1" kern="1200" spc="0" dirty="0">
            <a:solidFill>
              <a:srgbClr val="0070C0"/>
            </a:solidFill>
          </a:endParaRPr>
        </a:p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Annually during Fall semester</a:t>
          </a:r>
        </a:p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Onboarding, networking and research development for “early career” principal investigators (PIs)</a:t>
          </a:r>
        </a:p>
      </dsp:txBody>
      <dsp:txXfrm>
        <a:off x="16144" y="2623"/>
        <a:ext cx="2142544" cy="3787097"/>
      </dsp:txXfrm>
    </dsp:sp>
    <dsp:sp modelId="{EC31BB52-E65B-6246-B1DE-050444B13A6C}">
      <dsp:nvSpPr>
        <dsp:cNvPr id="0" name=""/>
        <dsp:cNvSpPr/>
      </dsp:nvSpPr>
      <dsp:spPr>
        <a:xfrm>
          <a:off x="2372944" y="2623"/>
          <a:ext cx="2142544" cy="3787097"/>
        </a:xfrm>
        <a:prstGeom prst="rect">
          <a:avLst/>
        </a:prstGeom>
        <a:noFill/>
        <a:ln w="53975" cap="flat" cmpd="sng" algn="ctr">
          <a:solidFill>
            <a:srgbClr val="0070C0"/>
          </a:solidFill>
          <a:prstDash val="solid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rgbClr val="C0000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rgbClr val="C0000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rgbClr val="C0000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70C0"/>
              </a:solidFill>
            </a:rPr>
            <a:t>Proposal Development Liftoff (PDL)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spc="0" dirty="0">
              <a:solidFill>
                <a:srgbClr val="C00000"/>
              </a:solidFill>
            </a:rPr>
            <a:t>SPRING 2026</a:t>
          </a:r>
          <a:endParaRPr lang="en-US" sz="1600" b="1" kern="1200" spc="0" dirty="0">
            <a:solidFill>
              <a:srgbClr val="0070C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Targeted proposal writing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Review by experienced researchers and scholars</a:t>
          </a:r>
          <a:endParaRPr lang="en-US" sz="1400" kern="1200" dirty="0"/>
        </a:p>
      </dsp:txBody>
      <dsp:txXfrm>
        <a:off x="2372944" y="2623"/>
        <a:ext cx="2142544" cy="3787097"/>
      </dsp:txXfrm>
    </dsp:sp>
    <dsp:sp modelId="{00D3BDC6-2C42-0A41-AF97-D91D24295735}">
      <dsp:nvSpPr>
        <dsp:cNvPr id="0" name=""/>
        <dsp:cNvSpPr/>
      </dsp:nvSpPr>
      <dsp:spPr>
        <a:xfrm>
          <a:off x="4729743" y="2623"/>
          <a:ext cx="2142544" cy="3787097"/>
        </a:xfrm>
        <a:prstGeom prst="rect">
          <a:avLst/>
        </a:prstGeom>
        <a:noFill/>
        <a:ln w="53975" cap="flat" cmpd="sng" algn="ctr">
          <a:solidFill>
            <a:srgbClr val="002060"/>
          </a:solidFill>
          <a:prstDash val="solid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rgbClr val="C0000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rgbClr val="0070C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rgbClr val="0070C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70C0"/>
              </a:solidFill>
            </a:rPr>
            <a:t>NSF CAREER Proposal Preparation Program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spc="0" dirty="0">
              <a:solidFill>
                <a:srgbClr val="C00000"/>
              </a:solidFill>
            </a:rPr>
            <a:t>SPRING 2026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Deep dive on best practices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Consultancy from external and internal CAREER awardees</a:t>
          </a:r>
        </a:p>
      </dsp:txBody>
      <dsp:txXfrm>
        <a:off x="4729743" y="2623"/>
        <a:ext cx="2142544" cy="37870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710FB-2DF4-4812-818A-E3222CA3283E}">
      <dsp:nvSpPr>
        <dsp:cNvPr id="0" name=""/>
        <dsp:cNvSpPr/>
      </dsp:nvSpPr>
      <dsp:spPr>
        <a:xfrm rot="5400000">
          <a:off x="3152371" y="112956"/>
          <a:ext cx="1734793" cy="1509270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2540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 rot="-5400000">
        <a:off x="3500327" y="270534"/>
        <a:ext cx="1038880" cy="1194115"/>
      </dsp:txXfrm>
    </dsp:sp>
    <dsp:sp modelId="{AE6A3DE0-C228-4563-8F77-A6F7F3293B48}">
      <dsp:nvSpPr>
        <dsp:cNvPr id="0" name=""/>
        <dsp:cNvSpPr/>
      </dsp:nvSpPr>
      <dsp:spPr>
        <a:xfrm>
          <a:off x="4820202" y="347153"/>
          <a:ext cx="1936029" cy="1040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C058A-F916-406F-881E-005D3953BF99}">
      <dsp:nvSpPr>
        <dsp:cNvPr id="0" name=""/>
        <dsp:cNvSpPr/>
      </dsp:nvSpPr>
      <dsp:spPr>
        <a:xfrm rot="5400000">
          <a:off x="1522360" y="112956"/>
          <a:ext cx="1734793" cy="1509270"/>
        </a:xfrm>
        <a:prstGeom prst="hexagon">
          <a:avLst>
            <a:gd name="adj" fmla="val 25000"/>
            <a:gd name="vf" fmla="val 115470"/>
          </a:avLst>
        </a:prstGeom>
        <a:solidFill>
          <a:srgbClr val="0070C0"/>
        </a:solidFill>
        <a:ln w="2540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870316" y="270534"/>
        <a:ext cx="1038880" cy="1194115"/>
      </dsp:txXfrm>
    </dsp:sp>
    <dsp:sp modelId="{F15AF543-4EE7-4F5E-9147-1B8A1C2AA1EB}">
      <dsp:nvSpPr>
        <dsp:cNvPr id="0" name=""/>
        <dsp:cNvSpPr/>
      </dsp:nvSpPr>
      <dsp:spPr>
        <a:xfrm rot="16200000">
          <a:off x="674951" y="1613171"/>
          <a:ext cx="1734793" cy="1509270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75000"/>
          </a:schemeClr>
        </a:solidFill>
        <a:ln w="2540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 rot="-5400000">
        <a:off x="1022907" y="1770749"/>
        <a:ext cx="1038880" cy="1194115"/>
      </dsp:txXfrm>
    </dsp:sp>
    <dsp:sp modelId="{667343F7-4D08-4A44-8677-58BB572D0BD8}">
      <dsp:nvSpPr>
        <dsp:cNvPr id="0" name=""/>
        <dsp:cNvSpPr/>
      </dsp:nvSpPr>
      <dsp:spPr>
        <a:xfrm>
          <a:off x="439254" y="1819646"/>
          <a:ext cx="1873576" cy="1040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61369-1803-4E1F-BB1C-5ED8C67C26C7}">
      <dsp:nvSpPr>
        <dsp:cNvPr id="0" name=""/>
        <dsp:cNvSpPr/>
      </dsp:nvSpPr>
      <dsp:spPr>
        <a:xfrm rot="5400000">
          <a:off x="4008054" y="1573704"/>
          <a:ext cx="1734793" cy="1509270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2540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356010" y="1731282"/>
        <a:ext cx="1038880" cy="1194115"/>
      </dsp:txXfrm>
    </dsp:sp>
    <dsp:sp modelId="{5185CC2F-220D-44BF-A2AC-5160EBAB831D}">
      <dsp:nvSpPr>
        <dsp:cNvPr id="0" name=""/>
        <dsp:cNvSpPr/>
      </dsp:nvSpPr>
      <dsp:spPr>
        <a:xfrm rot="5400000">
          <a:off x="1502100" y="3058137"/>
          <a:ext cx="1734793" cy="1509270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 w="2540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 dirty="0"/>
        </a:p>
      </dsp:txBody>
      <dsp:txXfrm rot="-5400000">
        <a:off x="1850056" y="3215715"/>
        <a:ext cx="1038880" cy="1194115"/>
      </dsp:txXfrm>
    </dsp:sp>
    <dsp:sp modelId="{023B9D98-2D3F-4A8E-A19B-9C16A29B0857}">
      <dsp:nvSpPr>
        <dsp:cNvPr id="0" name=""/>
        <dsp:cNvSpPr/>
      </dsp:nvSpPr>
      <dsp:spPr>
        <a:xfrm>
          <a:off x="3070559" y="3354206"/>
          <a:ext cx="1936048" cy="965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D85E18-B2D1-4491-849C-CB2543A23A4B}">
      <dsp:nvSpPr>
        <dsp:cNvPr id="0" name=""/>
        <dsp:cNvSpPr/>
      </dsp:nvSpPr>
      <dsp:spPr>
        <a:xfrm rot="5400000">
          <a:off x="3254725" y="3051956"/>
          <a:ext cx="1734793" cy="1509270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75000"/>
          </a:schemeClr>
        </a:solidFill>
        <a:ln w="2540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baseline="0">
            <a:latin typeface="Calibri" panose="020F0502020204030204" pitchFamily="34" charset="0"/>
          </a:endParaRPr>
        </a:p>
      </dsp:txBody>
      <dsp:txXfrm rot="-5400000">
        <a:off x="3602681" y="3209534"/>
        <a:ext cx="1038880" cy="11941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932AE-294C-3041-BE88-AA11293AEF2E}">
      <dsp:nvSpPr>
        <dsp:cNvPr id="0" name=""/>
        <dsp:cNvSpPr/>
      </dsp:nvSpPr>
      <dsp:spPr>
        <a:xfrm>
          <a:off x="3062076" y="121439"/>
          <a:ext cx="5122916" cy="646000"/>
        </a:xfrm>
        <a:prstGeom prst="roundRect">
          <a:avLst>
            <a:gd name="adj" fmla="val 10000"/>
          </a:avLst>
        </a:prstGeom>
        <a:noFill/>
        <a:ln w="571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  <a:latin typeface="Aptos" panose="020B0004020202020204" pitchFamily="34" charset="0"/>
            </a:rPr>
            <a:t>Ethical and humane animal use</a:t>
          </a:r>
        </a:p>
      </dsp:txBody>
      <dsp:txXfrm>
        <a:off x="3080997" y="140360"/>
        <a:ext cx="5085074" cy="608158"/>
      </dsp:txXfrm>
    </dsp:sp>
    <dsp:sp modelId="{53F6AA1C-9FEB-5542-986C-E1EEE7A7988B}">
      <dsp:nvSpPr>
        <dsp:cNvPr id="0" name=""/>
        <dsp:cNvSpPr/>
      </dsp:nvSpPr>
      <dsp:spPr>
        <a:xfrm>
          <a:off x="3186839" y="767440"/>
          <a:ext cx="2436695" cy="392717"/>
        </a:xfrm>
        <a:custGeom>
          <a:avLst/>
          <a:gdLst/>
          <a:ahLst/>
          <a:cxnLst/>
          <a:rect l="0" t="0" r="0" b="0"/>
          <a:pathLst>
            <a:path>
              <a:moveTo>
                <a:pt x="2436695" y="0"/>
              </a:moveTo>
              <a:lnTo>
                <a:pt x="2436695" y="196358"/>
              </a:lnTo>
              <a:lnTo>
                <a:pt x="0" y="196358"/>
              </a:lnTo>
              <a:lnTo>
                <a:pt x="0" y="392717"/>
              </a:lnTo>
            </a:path>
          </a:pathLst>
        </a:custGeom>
        <a:noFill/>
        <a:ln w="41275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613BC-5036-A64C-9BEF-81BA3925E33F}">
      <dsp:nvSpPr>
        <dsp:cNvPr id="0" name=""/>
        <dsp:cNvSpPr/>
      </dsp:nvSpPr>
      <dsp:spPr>
        <a:xfrm>
          <a:off x="1950235" y="1160158"/>
          <a:ext cx="2473207" cy="811599"/>
        </a:xfrm>
        <a:prstGeom prst="roundRect">
          <a:avLst>
            <a:gd name="adj" fmla="val 10000"/>
          </a:avLst>
        </a:prstGeom>
        <a:noFill/>
        <a:ln w="539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  <a:latin typeface="Aptos" panose="020B0004020202020204" pitchFamily="34" charset="0"/>
            </a:rPr>
            <a:t>Facilitation of high- quality pre-clinical research</a:t>
          </a:r>
        </a:p>
      </dsp:txBody>
      <dsp:txXfrm>
        <a:off x="1974006" y="1183929"/>
        <a:ext cx="2425665" cy="764057"/>
      </dsp:txXfrm>
    </dsp:sp>
    <dsp:sp modelId="{ACA924F4-6563-5545-B386-F40D0DDF6D96}">
      <dsp:nvSpPr>
        <dsp:cNvPr id="0" name=""/>
        <dsp:cNvSpPr/>
      </dsp:nvSpPr>
      <dsp:spPr>
        <a:xfrm>
          <a:off x="1410575" y="1971757"/>
          <a:ext cx="1776263" cy="392717"/>
        </a:xfrm>
        <a:custGeom>
          <a:avLst/>
          <a:gdLst/>
          <a:ahLst/>
          <a:cxnLst/>
          <a:rect l="0" t="0" r="0" b="0"/>
          <a:pathLst>
            <a:path>
              <a:moveTo>
                <a:pt x="1776263" y="0"/>
              </a:moveTo>
              <a:lnTo>
                <a:pt x="1776263" y="196358"/>
              </a:lnTo>
              <a:lnTo>
                <a:pt x="0" y="196358"/>
              </a:lnTo>
              <a:lnTo>
                <a:pt x="0" y="392717"/>
              </a:lnTo>
            </a:path>
          </a:pathLst>
        </a:custGeom>
        <a:noFill/>
        <a:ln w="41275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CE8530-2556-1049-B75E-B75C6793623E}">
      <dsp:nvSpPr>
        <dsp:cNvPr id="0" name=""/>
        <dsp:cNvSpPr/>
      </dsp:nvSpPr>
      <dsp:spPr>
        <a:xfrm>
          <a:off x="5230" y="2364475"/>
          <a:ext cx="2810689" cy="1426035"/>
        </a:xfrm>
        <a:prstGeom prst="roundRect">
          <a:avLst>
            <a:gd name="adj" fmla="val 10000"/>
          </a:avLst>
        </a:prstGeom>
        <a:noFill/>
        <a:ln w="539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none" kern="1200" dirty="0">
              <a:solidFill>
                <a:srgbClr val="002060"/>
              </a:solidFill>
              <a:latin typeface="Aptos" panose="020B0004020202020204" pitchFamily="34" charset="0"/>
            </a:rPr>
            <a:t>Compliance Support: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002060"/>
              </a:solidFill>
              <a:latin typeface="Aptos" panose="020B0004020202020204" pitchFamily="34" charset="0"/>
            </a:rPr>
            <a:t>Veterinary reviews of animal use protocols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002060"/>
              </a:solidFill>
              <a:latin typeface="Aptos" panose="020B0004020202020204" pitchFamily="34" charset="0"/>
            </a:rPr>
            <a:t>Training and documentation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002060"/>
              </a:solidFill>
              <a:latin typeface="Aptos" panose="020B0004020202020204" pitchFamily="34" charset="0"/>
            </a:rPr>
            <a:t>SOP Development</a:t>
          </a:r>
        </a:p>
      </dsp:txBody>
      <dsp:txXfrm>
        <a:off x="46997" y="2406242"/>
        <a:ext cx="2727155" cy="1342501"/>
      </dsp:txXfrm>
    </dsp:sp>
    <dsp:sp modelId="{F5645397-C9CC-D841-8966-A821FCA6DCBB}">
      <dsp:nvSpPr>
        <dsp:cNvPr id="0" name=""/>
        <dsp:cNvSpPr/>
      </dsp:nvSpPr>
      <dsp:spPr>
        <a:xfrm>
          <a:off x="3186839" y="1971757"/>
          <a:ext cx="1626248" cy="392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358"/>
              </a:lnTo>
              <a:lnTo>
                <a:pt x="1626248" y="196358"/>
              </a:lnTo>
              <a:lnTo>
                <a:pt x="1626248" y="392717"/>
              </a:lnTo>
            </a:path>
          </a:pathLst>
        </a:custGeom>
        <a:noFill/>
        <a:ln w="41275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D3BA64-78FF-6441-A0E7-CB5FD313D7C9}">
      <dsp:nvSpPr>
        <dsp:cNvPr id="0" name=""/>
        <dsp:cNvSpPr/>
      </dsp:nvSpPr>
      <dsp:spPr>
        <a:xfrm>
          <a:off x="3257727" y="2364475"/>
          <a:ext cx="3110720" cy="1394294"/>
        </a:xfrm>
        <a:prstGeom prst="roundRect">
          <a:avLst>
            <a:gd name="adj" fmla="val 10000"/>
          </a:avLst>
        </a:prstGeom>
        <a:noFill/>
        <a:ln w="539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none" kern="1200" dirty="0">
              <a:solidFill>
                <a:srgbClr val="002060"/>
              </a:solidFill>
              <a:latin typeface="Aptos" panose="020B0004020202020204" pitchFamily="34" charset="0"/>
            </a:rPr>
            <a:t>Research Services: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kern="1200" dirty="0">
              <a:solidFill>
                <a:srgbClr val="002060"/>
              </a:solidFill>
              <a:latin typeface="Aptos" panose="020B0004020202020204" pitchFamily="34" charset="0"/>
            </a:rPr>
            <a:t>Animal Procurement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kern="1200" dirty="0">
              <a:solidFill>
                <a:srgbClr val="002060"/>
              </a:solidFill>
              <a:latin typeface="Aptos" panose="020B0004020202020204" pitchFamily="34" charset="0"/>
            </a:rPr>
            <a:t>Animal model development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kern="1200" dirty="0">
              <a:solidFill>
                <a:srgbClr val="002060"/>
              </a:solidFill>
              <a:latin typeface="Aptos" panose="020B0004020202020204" pitchFamily="34" charset="0"/>
            </a:rPr>
            <a:t>Breeding colony management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kern="1200" dirty="0">
              <a:solidFill>
                <a:srgbClr val="002060"/>
              </a:solidFill>
              <a:latin typeface="Aptos" panose="020B0004020202020204" pitchFamily="34" charset="0"/>
            </a:rPr>
            <a:t>Technical services and training</a:t>
          </a:r>
        </a:p>
      </dsp:txBody>
      <dsp:txXfrm>
        <a:off x="3298564" y="2405312"/>
        <a:ext cx="3029046" cy="1312620"/>
      </dsp:txXfrm>
    </dsp:sp>
    <dsp:sp modelId="{10A41420-0230-3A43-9B74-2E0CE8E7AFBA}">
      <dsp:nvSpPr>
        <dsp:cNvPr id="0" name=""/>
        <dsp:cNvSpPr/>
      </dsp:nvSpPr>
      <dsp:spPr>
        <a:xfrm>
          <a:off x="5623535" y="767440"/>
          <a:ext cx="2574002" cy="392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358"/>
              </a:lnTo>
              <a:lnTo>
                <a:pt x="2574002" y="196358"/>
              </a:lnTo>
              <a:lnTo>
                <a:pt x="2574002" y="392717"/>
              </a:lnTo>
            </a:path>
          </a:pathLst>
        </a:custGeom>
        <a:noFill/>
        <a:ln w="41275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17C85-467A-634F-8D03-9F289B93914A}">
      <dsp:nvSpPr>
        <dsp:cNvPr id="0" name=""/>
        <dsp:cNvSpPr/>
      </dsp:nvSpPr>
      <dsp:spPr>
        <a:xfrm>
          <a:off x="7098239" y="1160158"/>
          <a:ext cx="2198594" cy="840651"/>
        </a:xfrm>
        <a:prstGeom prst="roundRect">
          <a:avLst>
            <a:gd name="adj" fmla="val 10000"/>
          </a:avLst>
        </a:prstGeom>
        <a:noFill/>
        <a:ln w="539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  <a:latin typeface="Aptos" panose="020B0004020202020204" pitchFamily="34" charset="0"/>
            </a:rPr>
            <a:t>State-of-the-art animal care</a:t>
          </a:r>
        </a:p>
      </dsp:txBody>
      <dsp:txXfrm>
        <a:off x="7122861" y="1184780"/>
        <a:ext cx="2149350" cy="791407"/>
      </dsp:txXfrm>
    </dsp:sp>
    <dsp:sp modelId="{A5079B11-E49F-8843-9AF0-AEFE4899AF65}">
      <dsp:nvSpPr>
        <dsp:cNvPr id="0" name=""/>
        <dsp:cNvSpPr/>
      </dsp:nvSpPr>
      <dsp:spPr>
        <a:xfrm>
          <a:off x="8151817" y="2000809"/>
          <a:ext cx="91440" cy="3927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717"/>
              </a:lnTo>
            </a:path>
          </a:pathLst>
        </a:custGeom>
        <a:noFill/>
        <a:ln w="41275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A7D2F-A7B2-CD4C-AB6E-521B99AEDACE}">
      <dsp:nvSpPr>
        <dsp:cNvPr id="0" name=""/>
        <dsp:cNvSpPr/>
      </dsp:nvSpPr>
      <dsp:spPr>
        <a:xfrm>
          <a:off x="6810255" y="2393526"/>
          <a:ext cx="2774564" cy="1422344"/>
        </a:xfrm>
        <a:prstGeom prst="roundRect">
          <a:avLst>
            <a:gd name="adj" fmla="val 10000"/>
          </a:avLst>
        </a:prstGeom>
        <a:noFill/>
        <a:ln w="53975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none" kern="1200" dirty="0">
              <a:solidFill>
                <a:srgbClr val="002060"/>
              </a:solidFill>
              <a:latin typeface="Aptos" panose="020B0004020202020204" pitchFamily="34" charset="0"/>
            </a:rPr>
            <a:t>Veterinary Care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b="0" u="none" kern="1200" dirty="0">
              <a:solidFill>
                <a:srgbClr val="002060"/>
              </a:solidFill>
              <a:latin typeface="Aptos" panose="020B0004020202020204" pitchFamily="34" charset="0"/>
            </a:rPr>
            <a:t>Cutting edge animal housing and monitoring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b="0" u="none" kern="1200" dirty="0">
              <a:solidFill>
                <a:srgbClr val="002060"/>
              </a:solidFill>
              <a:latin typeface="Aptos" panose="020B0004020202020204" pitchFamily="34" charset="0"/>
            </a:rPr>
            <a:t>Health surveillance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b="0" u="none" kern="1200" dirty="0">
              <a:solidFill>
                <a:srgbClr val="002060"/>
              </a:solidFill>
              <a:latin typeface="Aptos" panose="020B0004020202020204" pitchFamily="34" charset="0"/>
            </a:rPr>
            <a:t>Environmental enrichment</a:t>
          </a:r>
        </a:p>
      </dsp:txBody>
      <dsp:txXfrm>
        <a:off x="6851914" y="2435185"/>
        <a:ext cx="2691246" cy="13390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3BF2E-598B-41AD-95F9-6E9A2AF1BCA3}">
      <dsp:nvSpPr>
        <dsp:cNvPr id="0" name=""/>
        <dsp:cNvSpPr/>
      </dsp:nvSpPr>
      <dsp:spPr>
        <a:xfrm>
          <a:off x="3520307" y="1612662"/>
          <a:ext cx="2049764" cy="1773129"/>
        </a:xfrm>
        <a:prstGeom prst="hexagon">
          <a:avLst>
            <a:gd name="adj" fmla="val 28570"/>
            <a:gd name="vf" fmla="val 11547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Financial Compliance </a:t>
          </a:r>
          <a:br>
            <a:rPr lang="en-US" sz="1600" b="1" kern="1200" dirty="0"/>
          </a:br>
          <a:r>
            <a:rPr lang="en-US" sz="1600" b="1" kern="1200" dirty="0"/>
            <a:t>and Audits</a:t>
          </a:r>
        </a:p>
      </dsp:txBody>
      <dsp:txXfrm>
        <a:off x="3859982" y="1906494"/>
        <a:ext cx="1370414" cy="1185465"/>
      </dsp:txXfrm>
    </dsp:sp>
    <dsp:sp modelId="{CE6A1F36-75D9-48A3-BE4D-CC8104E2FBF1}">
      <dsp:nvSpPr>
        <dsp:cNvPr id="0" name=""/>
        <dsp:cNvSpPr/>
      </dsp:nvSpPr>
      <dsp:spPr>
        <a:xfrm>
          <a:off x="4803853" y="764340"/>
          <a:ext cx="773370" cy="666360"/>
        </a:xfrm>
        <a:prstGeom prst="hexagon">
          <a:avLst>
            <a:gd name="adj" fmla="val 28900"/>
            <a:gd name="vf" fmla="val 11547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DE3A23-ECAA-4C64-BABC-C60A865DAFCF}">
      <dsp:nvSpPr>
        <dsp:cNvPr id="0" name=""/>
        <dsp:cNvSpPr/>
      </dsp:nvSpPr>
      <dsp:spPr>
        <a:xfrm>
          <a:off x="3709120" y="0"/>
          <a:ext cx="1679767" cy="1453196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95000"/>
          </a:schemeClr>
        </a:solidFill>
        <a:ln w="57150">
          <a:solidFill>
            <a:srgbClr val="00206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0070C0"/>
              </a:solidFill>
            </a:rPr>
            <a:t>Award/</a:t>
          </a:r>
          <a:br>
            <a:rPr lang="en-US" sz="1200" b="1" kern="1200" dirty="0">
              <a:solidFill>
                <a:srgbClr val="0070C0"/>
              </a:solidFill>
            </a:rPr>
          </a:br>
          <a:r>
            <a:rPr lang="en-US" sz="1200" b="1" kern="1200" dirty="0">
              <a:solidFill>
                <a:srgbClr val="0070C0"/>
              </a:solidFill>
            </a:rPr>
            <a:t>Account and Budget Setup</a:t>
          </a:r>
        </a:p>
      </dsp:txBody>
      <dsp:txXfrm>
        <a:off x="3987493" y="240826"/>
        <a:ext cx="1123021" cy="971544"/>
      </dsp:txXfrm>
    </dsp:sp>
    <dsp:sp modelId="{7581C594-DBEF-4931-8C51-7FCB0AF461D5}">
      <dsp:nvSpPr>
        <dsp:cNvPr id="0" name=""/>
        <dsp:cNvSpPr/>
      </dsp:nvSpPr>
      <dsp:spPr>
        <a:xfrm>
          <a:off x="5706436" y="2010079"/>
          <a:ext cx="773370" cy="666360"/>
        </a:xfrm>
        <a:prstGeom prst="hexagon">
          <a:avLst>
            <a:gd name="adj" fmla="val 28900"/>
            <a:gd name="vf" fmla="val 11547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A4A719-2D6E-4357-AEEE-5F49DD178D70}">
      <dsp:nvSpPr>
        <dsp:cNvPr id="0" name=""/>
        <dsp:cNvSpPr/>
      </dsp:nvSpPr>
      <dsp:spPr>
        <a:xfrm>
          <a:off x="5249662" y="893813"/>
          <a:ext cx="1679767" cy="1453196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95000"/>
          </a:schemeClr>
        </a:solidFill>
        <a:ln w="57150">
          <a:solidFill>
            <a:srgbClr val="00206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0070C0"/>
              </a:solidFill>
            </a:rPr>
            <a:t>Financial</a:t>
          </a:r>
          <a:br>
            <a:rPr lang="en-US" sz="1200" b="1" kern="1200" dirty="0">
              <a:solidFill>
                <a:srgbClr val="0070C0"/>
              </a:solidFill>
            </a:rPr>
          </a:br>
          <a:r>
            <a:rPr lang="en-US" sz="1200" b="1" kern="1200" dirty="0">
              <a:solidFill>
                <a:srgbClr val="0070C0"/>
              </a:solidFill>
            </a:rPr>
            <a:t>Reporting</a:t>
          </a:r>
        </a:p>
      </dsp:txBody>
      <dsp:txXfrm>
        <a:off x="5528035" y="1134639"/>
        <a:ext cx="1123021" cy="971544"/>
      </dsp:txXfrm>
    </dsp:sp>
    <dsp:sp modelId="{F23C434E-AFF4-428E-831A-DF27DB5C4568}">
      <dsp:nvSpPr>
        <dsp:cNvPr id="0" name=""/>
        <dsp:cNvSpPr/>
      </dsp:nvSpPr>
      <dsp:spPr>
        <a:xfrm>
          <a:off x="5079444" y="3416285"/>
          <a:ext cx="773370" cy="666360"/>
        </a:xfrm>
        <a:prstGeom prst="hexagon">
          <a:avLst>
            <a:gd name="adj" fmla="val 28900"/>
            <a:gd name="vf" fmla="val 11547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DDAFCC-FC9F-4B99-B3EF-69CC8F986026}">
      <dsp:nvSpPr>
        <dsp:cNvPr id="0" name=""/>
        <dsp:cNvSpPr/>
      </dsp:nvSpPr>
      <dsp:spPr>
        <a:xfrm>
          <a:off x="5249662" y="2650945"/>
          <a:ext cx="1679767" cy="1453196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95000"/>
          </a:schemeClr>
        </a:solidFill>
        <a:ln w="57150">
          <a:solidFill>
            <a:srgbClr val="00206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0070C0"/>
              </a:solidFill>
            </a:rPr>
            <a:t>Invoicing and</a:t>
          </a:r>
          <a:br>
            <a:rPr lang="en-US" sz="1200" b="1" kern="1200" dirty="0">
              <a:solidFill>
                <a:srgbClr val="0070C0"/>
              </a:solidFill>
            </a:rPr>
          </a:br>
          <a:r>
            <a:rPr lang="en-US" sz="1200" b="1" kern="1200" dirty="0">
              <a:solidFill>
                <a:srgbClr val="0070C0"/>
              </a:solidFill>
            </a:rPr>
            <a:t>Collections</a:t>
          </a:r>
        </a:p>
      </dsp:txBody>
      <dsp:txXfrm>
        <a:off x="5528035" y="2891771"/>
        <a:ext cx="1123021" cy="971544"/>
      </dsp:txXfrm>
    </dsp:sp>
    <dsp:sp modelId="{D4368793-6CBB-4E76-B5A9-FEA1F524E6AA}">
      <dsp:nvSpPr>
        <dsp:cNvPr id="0" name=""/>
        <dsp:cNvSpPr/>
      </dsp:nvSpPr>
      <dsp:spPr>
        <a:xfrm>
          <a:off x="3524121" y="3562255"/>
          <a:ext cx="773370" cy="666360"/>
        </a:xfrm>
        <a:prstGeom prst="hexagon">
          <a:avLst>
            <a:gd name="adj" fmla="val 28900"/>
            <a:gd name="vf" fmla="val 11547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FAA97F-0FF7-4300-A7AA-11F13C4818D6}">
      <dsp:nvSpPr>
        <dsp:cNvPr id="0" name=""/>
        <dsp:cNvSpPr/>
      </dsp:nvSpPr>
      <dsp:spPr>
        <a:xfrm>
          <a:off x="3709120" y="3545758"/>
          <a:ext cx="1679767" cy="1453196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95000"/>
          </a:schemeClr>
        </a:solidFill>
        <a:ln w="57150">
          <a:solidFill>
            <a:srgbClr val="00206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0070C0"/>
              </a:solidFill>
            </a:rPr>
            <a:t>Effort Reporting</a:t>
          </a:r>
          <a:br>
            <a:rPr lang="en-US" sz="1200" b="1" kern="1200" dirty="0">
              <a:solidFill>
                <a:srgbClr val="0070C0"/>
              </a:solidFill>
            </a:rPr>
          </a:br>
          <a:r>
            <a:rPr lang="en-US" sz="1200" b="1" kern="1200" dirty="0">
              <a:solidFill>
                <a:srgbClr val="0070C0"/>
              </a:solidFill>
            </a:rPr>
            <a:t>and Subaward</a:t>
          </a:r>
          <a:br>
            <a:rPr lang="en-US" sz="1200" b="1" kern="1200" dirty="0">
              <a:solidFill>
                <a:srgbClr val="0070C0"/>
              </a:solidFill>
            </a:rPr>
          </a:br>
          <a:r>
            <a:rPr lang="en-US" sz="1200" b="1" kern="1200" dirty="0">
              <a:solidFill>
                <a:srgbClr val="0070C0"/>
              </a:solidFill>
            </a:rPr>
            <a:t>Monitoring</a:t>
          </a:r>
        </a:p>
      </dsp:txBody>
      <dsp:txXfrm>
        <a:off x="3987493" y="3786584"/>
        <a:ext cx="1123021" cy="971544"/>
      </dsp:txXfrm>
    </dsp:sp>
    <dsp:sp modelId="{7656244A-9A37-4D5A-8A9C-AB9DC8620D16}">
      <dsp:nvSpPr>
        <dsp:cNvPr id="0" name=""/>
        <dsp:cNvSpPr/>
      </dsp:nvSpPr>
      <dsp:spPr>
        <a:xfrm>
          <a:off x="2606757" y="2317015"/>
          <a:ext cx="773370" cy="666360"/>
        </a:xfrm>
        <a:prstGeom prst="hexagon">
          <a:avLst>
            <a:gd name="adj" fmla="val 28900"/>
            <a:gd name="vf" fmla="val 11547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CFB7D3-E54D-4DD8-A95A-979726098168}">
      <dsp:nvSpPr>
        <dsp:cNvPr id="0" name=""/>
        <dsp:cNvSpPr/>
      </dsp:nvSpPr>
      <dsp:spPr>
        <a:xfrm>
          <a:off x="2161426" y="2651945"/>
          <a:ext cx="1679767" cy="1453196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95000"/>
          </a:schemeClr>
        </a:solidFill>
        <a:ln w="57150">
          <a:solidFill>
            <a:srgbClr val="00206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0070C0"/>
              </a:solidFill>
            </a:rPr>
            <a:t>Expenditure</a:t>
          </a:r>
          <a:br>
            <a:rPr lang="en-US" sz="1200" b="1" kern="1200" dirty="0">
              <a:solidFill>
                <a:srgbClr val="0070C0"/>
              </a:solidFill>
            </a:rPr>
          </a:br>
          <a:r>
            <a:rPr lang="en-US" sz="1200" b="1" kern="1200" dirty="0">
              <a:solidFill>
                <a:srgbClr val="0070C0"/>
              </a:solidFill>
            </a:rPr>
            <a:t>Approval and Oversight</a:t>
          </a:r>
        </a:p>
      </dsp:txBody>
      <dsp:txXfrm>
        <a:off x="2439799" y="2892771"/>
        <a:ext cx="1123021" cy="971544"/>
      </dsp:txXfrm>
    </dsp:sp>
    <dsp:sp modelId="{935F24CD-3979-4E84-9548-DBE7BC31B507}">
      <dsp:nvSpPr>
        <dsp:cNvPr id="0" name=""/>
        <dsp:cNvSpPr/>
      </dsp:nvSpPr>
      <dsp:spPr>
        <a:xfrm>
          <a:off x="2161426" y="891813"/>
          <a:ext cx="1679767" cy="1453196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95000"/>
          </a:schemeClr>
        </a:solidFill>
        <a:ln w="57150">
          <a:solidFill>
            <a:srgbClr val="00206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0070C0"/>
              </a:solidFill>
            </a:rPr>
            <a:t>Award</a:t>
          </a:r>
          <a:br>
            <a:rPr lang="en-US" sz="1200" b="1" kern="1200" dirty="0">
              <a:solidFill>
                <a:srgbClr val="0070C0"/>
              </a:solidFill>
            </a:rPr>
          </a:br>
          <a:r>
            <a:rPr lang="en-US" sz="1200" b="1" kern="1200" dirty="0">
              <a:solidFill>
                <a:srgbClr val="0070C0"/>
              </a:solidFill>
            </a:rPr>
            <a:t>Closeout</a:t>
          </a:r>
        </a:p>
      </dsp:txBody>
      <dsp:txXfrm>
        <a:off x="2439799" y="1132639"/>
        <a:ext cx="1123021" cy="9715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CED43-EC50-458E-935F-5265817FBA56}">
      <dsp:nvSpPr>
        <dsp:cNvPr id="0" name=""/>
        <dsp:cNvSpPr/>
      </dsp:nvSpPr>
      <dsp:spPr>
        <a:xfrm>
          <a:off x="-3936974" y="-604471"/>
          <a:ext cx="4691918" cy="4691918"/>
        </a:xfrm>
        <a:prstGeom prst="blockArc">
          <a:avLst>
            <a:gd name="adj1" fmla="val 18900000"/>
            <a:gd name="adj2" fmla="val 2700000"/>
            <a:gd name="adj3" fmla="val 460"/>
          </a:avLst>
        </a:prstGeom>
        <a:solidFill>
          <a:srgbClr val="00B0F0"/>
        </a:solidFill>
        <a:ln w="34925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D13B25-88A3-42CB-A0EE-A0C1E92B10E5}">
      <dsp:nvSpPr>
        <dsp:cNvPr id="0" name=""/>
        <dsp:cNvSpPr/>
      </dsp:nvSpPr>
      <dsp:spPr>
        <a:xfrm>
          <a:off x="485492" y="348297"/>
          <a:ext cx="7667618" cy="696595"/>
        </a:xfrm>
        <a:prstGeom prst="roundRect">
          <a:avLst/>
        </a:prstGeom>
        <a:solidFill>
          <a:srgbClr val="0070C0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92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DOR and Institutes Operational Budgets</a:t>
          </a:r>
        </a:p>
      </dsp:txBody>
      <dsp:txXfrm>
        <a:off x="519497" y="382302"/>
        <a:ext cx="7599608" cy="628585"/>
      </dsp:txXfrm>
    </dsp:sp>
    <dsp:sp modelId="{AFCF6F49-8091-4F14-8D4C-51A5719C5360}">
      <dsp:nvSpPr>
        <dsp:cNvPr id="0" name=""/>
        <dsp:cNvSpPr/>
      </dsp:nvSpPr>
      <dsp:spPr>
        <a:xfrm>
          <a:off x="50120" y="261223"/>
          <a:ext cx="870743" cy="870743"/>
        </a:xfrm>
        <a:prstGeom prst="ellipse">
          <a:avLst/>
        </a:prstGeom>
        <a:solidFill>
          <a:srgbClr val="00B0F0"/>
        </a:solidFill>
        <a:ln w="222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65271-C168-4001-BADA-BB3041E6E786}">
      <dsp:nvSpPr>
        <dsp:cNvPr id="0" name=""/>
        <dsp:cNvSpPr/>
      </dsp:nvSpPr>
      <dsp:spPr>
        <a:xfrm>
          <a:off x="738704" y="1393190"/>
          <a:ext cx="7414405" cy="696595"/>
        </a:xfrm>
        <a:prstGeom prst="roundRect">
          <a:avLst/>
        </a:prstGeom>
        <a:solidFill>
          <a:srgbClr val="0070C0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92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Florida Atlantic Research Corporation</a:t>
          </a:r>
        </a:p>
      </dsp:txBody>
      <dsp:txXfrm>
        <a:off x="772709" y="1427195"/>
        <a:ext cx="7346395" cy="628585"/>
      </dsp:txXfrm>
    </dsp:sp>
    <dsp:sp modelId="{DA03865C-CCFC-4453-99A0-69034D968178}">
      <dsp:nvSpPr>
        <dsp:cNvPr id="0" name=""/>
        <dsp:cNvSpPr/>
      </dsp:nvSpPr>
      <dsp:spPr>
        <a:xfrm>
          <a:off x="303332" y="1306115"/>
          <a:ext cx="870743" cy="870743"/>
        </a:xfrm>
        <a:prstGeom prst="ellipse">
          <a:avLst/>
        </a:prstGeom>
        <a:solidFill>
          <a:srgbClr val="00B0F0"/>
        </a:solidFill>
        <a:ln w="222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CCD160-74FD-4C4E-A084-495FA1354847}">
      <dsp:nvSpPr>
        <dsp:cNvPr id="0" name=""/>
        <dsp:cNvSpPr/>
      </dsp:nvSpPr>
      <dsp:spPr>
        <a:xfrm>
          <a:off x="485492" y="2438082"/>
          <a:ext cx="7667618" cy="696595"/>
        </a:xfrm>
        <a:prstGeom prst="roundRect">
          <a:avLst/>
        </a:prstGeom>
        <a:solidFill>
          <a:srgbClr val="0070C0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92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F&amp;A and Fringe Rate Agreements / Reinvestments</a:t>
          </a:r>
        </a:p>
      </dsp:txBody>
      <dsp:txXfrm>
        <a:off x="519497" y="2472087"/>
        <a:ext cx="7599608" cy="628585"/>
      </dsp:txXfrm>
    </dsp:sp>
    <dsp:sp modelId="{DFFA908A-6342-41AD-B409-B38C44061A7C}">
      <dsp:nvSpPr>
        <dsp:cNvPr id="0" name=""/>
        <dsp:cNvSpPr/>
      </dsp:nvSpPr>
      <dsp:spPr>
        <a:xfrm>
          <a:off x="50120" y="2351008"/>
          <a:ext cx="870743" cy="870743"/>
        </a:xfrm>
        <a:prstGeom prst="ellipse">
          <a:avLst/>
        </a:prstGeom>
        <a:solidFill>
          <a:srgbClr val="00B0F0"/>
        </a:solidFill>
        <a:ln w="222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5E1E3-DAEA-374A-8994-C2D92401FCCF}">
      <dsp:nvSpPr>
        <dsp:cNvPr id="0" name=""/>
        <dsp:cNvSpPr/>
      </dsp:nvSpPr>
      <dsp:spPr>
        <a:xfrm>
          <a:off x="983453" y="2232"/>
          <a:ext cx="2142986" cy="3787878"/>
        </a:xfrm>
        <a:prstGeom prst="rect">
          <a:avLst/>
        </a:prstGeom>
        <a:noFill/>
        <a:ln w="53975" cap="flat" cmpd="sng" algn="ctr">
          <a:solidFill>
            <a:srgbClr val="C00000"/>
          </a:solidFill>
          <a:prstDash val="solid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b="1" kern="1200" dirty="0">
            <a:solidFill>
              <a:srgbClr val="C00000"/>
            </a:solidFill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002060"/>
              </a:solidFill>
            </a:rPr>
            <a:t>Assign News</a:t>
          </a:r>
        </a:p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70C0"/>
              </a:solidFill>
            </a:rPr>
            <a:t>Interview</a:t>
          </a:r>
        </a:p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70C0"/>
              </a:solidFill>
            </a:rPr>
            <a:t>Writing/Editing</a:t>
          </a:r>
        </a:p>
      </dsp:txBody>
      <dsp:txXfrm>
        <a:off x="983453" y="2232"/>
        <a:ext cx="2142986" cy="3787878"/>
      </dsp:txXfrm>
    </dsp:sp>
    <dsp:sp modelId="{EC31BB52-E65B-6246-B1DE-050444B13A6C}">
      <dsp:nvSpPr>
        <dsp:cNvPr id="0" name=""/>
        <dsp:cNvSpPr/>
      </dsp:nvSpPr>
      <dsp:spPr>
        <a:xfrm>
          <a:off x="3340738" y="2232"/>
          <a:ext cx="2142986" cy="3787878"/>
        </a:xfrm>
        <a:prstGeom prst="rect">
          <a:avLst/>
        </a:prstGeom>
        <a:noFill/>
        <a:ln w="53975" cap="flat" cmpd="sng" algn="ctr">
          <a:solidFill>
            <a:srgbClr val="0070C0"/>
          </a:solidFill>
          <a:prstDash val="solid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rgbClr val="C0000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rgbClr val="C0000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002060"/>
              </a:solidFill>
            </a:rPr>
            <a:t>Design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70C0"/>
              </a:solidFill>
            </a:rPr>
            <a:t>Photography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70C0"/>
              </a:solidFill>
            </a:rPr>
            <a:t>Video/Animation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70C0"/>
              </a:solidFill>
            </a:rPr>
            <a:t>Graphics</a:t>
          </a:r>
        </a:p>
      </dsp:txBody>
      <dsp:txXfrm>
        <a:off x="3340738" y="2232"/>
        <a:ext cx="2142986" cy="3787878"/>
      </dsp:txXfrm>
    </dsp:sp>
    <dsp:sp modelId="{00D3BDC6-2C42-0A41-AF97-D91D24295735}">
      <dsp:nvSpPr>
        <dsp:cNvPr id="0" name=""/>
        <dsp:cNvSpPr/>
      </dsp:nvSpPr>
      <dsp:spPr>
        <a:xfrm>
          <a:off x="5698022" y="2232"/>
          <a:ext cx="2142986" cy="3787878"/>
        </a:xfrm>
        <a:prstGeom prst="rect">
          <a:avLst/>
        </a:prstGeom>
        <a:noFill/>
        <a:ln w="53975" cap="flat" cmpd="sng" algn="ctr">
          <a:solidFill>
            <a:srgbClr val="002060"/>
          </a:solidFill>
          <a:prstDash val="solid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rgbClr val="C0000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b="1" kern="1200" dirty="0">
            <a:solidFill>
              <a:srgbClr val="C0000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002060"/>
              </a:solidFill>
            </a:rPr>
            <a:t>Marketing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70C0"/>
              </a:solidFill>
            </a:rPr>
            <a:t>Social Media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70C0"/>
              </a:solidFill>
            </a:rPr>
            <a:t>Eblast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70C0"/>
              </a:solidFill>
            </a:rPr>
            <a:t>Advertisements</a:t>
          </a:r>
        </a:p>
      </dsp:txBody>
      <dsp:txXfrm>
        <a:off x="5698022" y="2232"/>
        <a:ext cx="2142986" cy="3787878"/>
      </dsp:txXfrm>
    </dsp:sp>
    <dsp:sp modelId="{06D9936F-20D7-FF40-AF92-45F51D7EF8DC}">
      <dsp:nvSpPr>
        <dsp:cNvPr id="0" name=""/>
        <dsp:cNvSpPr/>
      </dsp:nvSpPr>
      <dsp:spPr>
        <a:xfrm>
          <a:off x="8055307" y="2232"/>
          <a:ext cx="2142986" cy="3787878"/>
        </a:xfrm>
        <a:prstGeom prst="rect">
          <a:avLst/>
        </a:prstGeom>
        <a:noFill/>
        <a:ln w="53975" cap="flat" cmpd="sng" algn="ctr">
          <a:solidFill>
            <a:srgbClr val="C00000"/>
          </a:solidFill>
          <a:prstDash val="solid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b="1" kern="1200" dirty="0">
            <a:solidFill>
              <a:srgbClr val="C00000"/>
            </a:solidFill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b="1" kern="1200" dirty="0">
            <a:solidFill>
              <a:srgbClr val="C00000"/>
            </a:solidFill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002060"/>
              </a:solidFill>
            </a:rPr>
            <a:t>Distribution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70C0"/>
              </a:solidFill>
            </a:rPr>
            <a:t>Digital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70C0"/>
              </a:solidFill>
            </a:rPr>
            <a:t>Web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70C0"/>
              </a:solidFill>
            </a:rPr>
            <a:t>Print</a:t>
          </a:r>
        </a:p>
      </dsp:txBody>
      <dsp:txXfrm>
        <a:off x="8055307" y="2232"/>
        <a:ext cx="2142986" cy="37878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5E1E3-DAEA-374A-8994-C2D92401FCCF}">
      <dsp:nvSpPr>
        <dsp:cNvPr id="0" name=""/>
        <dsp:cNvSpPr/>
      </dsp:nvSpPr>
      <dsp:spPr>
        <a:xfrm>
          <a:off x="302313" y="3"/>
          <a:ext cx="2742744" cy="3663341"/>
        </a:xfrm>
        <a:prstGeom prst="rect">
          <a:avLst/>
        </a:prstGeom>
        <a:noFill/>
        <a:ln w="53975" cap="flat" cmpd="sng" algn="ctr">
          <a:solidFill>
            <a:srgbClr val="C00000"/>
          </a:solidFill>
          <a:prstDash val="solid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C00000"/>
              </a:solidFill>
            </a:rPr>
            <a:t>What are </a:t>
          </a:r>
          <a:br>
            <a:rPr lang="en-US" sz="2000" b="1" kern="1200" dirty="0">
              <a:solidFill>
                <a:srgbClr val="C00000"/>
              </a:solidFill>
            </a:rPr>
          </a:br>
          <a:r>
            <a:rPr lang="en-US" sz="2000" b="1" kern="1200" dirty="0">
              <a:solidFill>
                <a:srgbClr val="C00000"/>
              </a:solidFill>
            </a:rPr>
            <a:t>Research Cores?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Centralized facilities for shared research resources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Access to advanced instruments, technologies, expert staff and services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Enable cutting-edge research while saving time and money</a:t>
          </a:r>
        </a:p>
      </dsp:txBody>
      <dsp:txXfrm>
        <a:off x="302313" y="3"/>
        <a:ext cx="2742744" cy="3663341"/>
      </dsp:txXfrm>
    </dsp:sp>
    <dsp:sp modelId="{EC31BB52-E65B-6246-B1DE-050444B13A6C}">
      <dsp:nvSpPr>
        <dsp:cNvPr id="0" name=""/>
        <dsp:cNvSpPr/>
      </dsp:nvSpPr>
      <dsp:spPr>
        <a:xfrm>
          <a:off x="3260269" y="7"/>
          <a:ext cx="2742744" cy="3663341"/>
        </a:xfrm>
        <a:prstGeom prst="rect">
          <a:avLst/>
        </a:prstGeom>
        <a:noFill/>
        <a:ln w="53975" cap="flat" cmpd="sng" algn="ctr">
          <a:solidFill>
            <a:srgbClr val="0070C0"/>
          </a:solidFill>
          <a:prstDash val="solid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C00000"/>
              </a:solidFill>
            </a:rPr>
            <a:t>Key Benefits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Ideal for new PIs with limited resources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Access to expertise and capabilities not found in most labs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Avoid duplicate equipment purchases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Support repairs for critical equipment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Strengthen grant proposals with advanced capabilities</a:t>
          </a:r>
          <a:endParaRPr lang="en-US" sz="1400" kern="1200" dirty="0"/>
        </a:p>
      </dsp:txBody>
      <dsp:txXfrm>
        <a:off x="3260269" y="7"/>
        <a:ext cx="2742744" cy="3663341"/>
      </dsp:txXfrm>
    </dsp:sp>
    <dsp:sp modelId="{00D3BDC6-2C42-0A41-AF97-D91D24295735}">
      <dsp:nvSpPr>
        <dsp:cNvPr id="0" name=""/>
        <dsp:cNvSpPr/>
      </dsp:nvSpPr>
      <dsp:spPr>
        <a:xfrm>
          <a:off x="6202308" y="3"/>
          <a:ext cx="2742744" cy="3663341"/>
        </a:xfrm>
        <a:prstGeom prst="rect">
          <a:avLst/>
        </a:prstGeom>
        <a:noFill/>
        <a:ln w="53975" cap="flat" cmpd="sng" algn="ctr">
          <a:solidFill>
            <a:srgbClr val="002060"/>
          </a:solidFill>
          <a:prstDash val="solid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C00000"/>
              </a:solidFill>
            </a:rPr>
            <a:t>Available </a:t>
          </a:r>
          <a:br>
            <a:rPr lang="en-US" sz="2000" b="1" kern="1200" dirty="0">
              <a:solidFill>
                <a:srgbClr val="C00000"/>
              </a:solidFill>
            </a:rPr>
          </a:br>
          <a:r>
            <a:rPr lang="en-US" sz="2000" b="1" kern="1200" dirty="0">
              <a:solidFill>
                <a:srgbClr val="C00000"/>
              </a:solidFill>
            </a:rPr>
            <a:t>Research Cores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Advanced Cell Imaging Core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Biostatistics Collaborative Core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Clinical Research Unit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Comparative Medicine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Engineering and Technology Core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MRI Research &amp; Discovery Center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Neurobehavior Core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Water Analysis Lab</a:t>
          </a:r>
          <a:endParaRPr lang="en-US" sz="1400" kern="1200" dirty="0"/>
        </a:p>
      </dsp:txBody>
      <dsp:txXfrm>
        <a:off x="6202308" y="3"/>
        <a:ext cx="2742744" cy="36633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5E1E3-DAEA-374A-8994-C2D92401FCCF}">
      <dsp:nvSpPr>
        <dsp:cNvPr id="0" name=""/>
        <dsp:cNvSpPr/>
      </dsp:nvSpPr>
      <dsp:spPr>
        <a:xfrm>
          <a:off x="999498" y="1224"/>
          <a:ext cx="3113685" cy="1531175"/>
        </a:xfrm>
        <a:prstGeom prst="rect">
          <a:avLst/>
        </a:prstGeom>
        <a:noFill/>
        <a:ln w="53975" cap="flat" cmpd="sng" algn="ctr">
          <a:solidFill>
            <a:srgbClr val="C00000"/>
          </a:solidFill>
          <a:prstDash val="solid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70C0"/>
              </a:solidFill>
            </a:rPr>
            <a:t>Access to Florida Atlantic Core services for projects that have the potential of being externally funded</a:t>
          </a:r>
        </a:p>
      </dsp:txBody>
      <dsp:txXfrm>
        <a:off x="999498" y="1224"/>
        <a:ext cx="3113685" cy="1531175"/>
      </dsp:txXfrm>
    </dsp:sp>
    <dsp:sp modelId="{EC31BB52-E65B-6246-B1DE-050444B13A6C}">
      <dsp:nvSpPr>
        <dsp:cNvPr id="0" name=""/>
        <dsp:cNvSpPr/>
      </dsp:nvSpPr>
      <dsp:spPr>
        <a:xfrm>
          <a:off x="999498" y="1619026"/>
          <a:ext cx="3113685" cy="1531175"/>
        </a:xfrm>
        <a:prstGeom prst="rect">
          <a:avLst/>
        </a:prstGeom>
        <a:noFill/>
        <a:ln w="53975" cap="flat" cmpd="sng" algn="ctr">
          <a:solidFill>
            <a:srgbClr val="0070C0"/>
          </a:solidFill>
          <a:prstDash val="solid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C00000"/>
              </a:solidFill>
            </a:rPr>
            <a:t>Awards ranging </a:t>
          </a:r>
          <a:br>
            <a:rPr lang="en-US" sz="1800" b="1" kern="1200" dirty="0">
              <a:solidFill>
                <a:srgbClr val="C00000"/>
              </a:solidFill>
            </a:rPr>
          </a:br>
          <a:r>
            <a:rPr lang="en-US" sz="1800" b="1" kern="1200" dirty="0">
              <a:solidFill>
                <a:srgbClr val="C00000"/>
              </a:solidFill>
            </a:rPr>
            <a:t>from $500 – $5,000</a:t>
          </a:r>
        </a:p>
      </dsp:txBody>
      <dsp:txXfrm>
        <a:off x="999498" y="1619026"/>
        <a:ext cx="3113685" cy="1531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0.01866</cdr:x>
      <cdr:y>0.11902</cdr:y>
    </cdr:from>
    <cdr:to>
      <cdr:x>0.31852</cdr:x>
      <cdr:y>0.42195</cdr:y>
    </cdr:to>
    <cdr:sp macro="" textlink="">
      <cdr:nvSpPr>
        <cdr:cNvPr id="2" name="TextBox 28">
          <a:extLst xmlns:a="http://schemas.openxmlformats.org/drawingml/2006/main">
            <a:ext uri="{FF2B5EF4-FFF2-40B4-BE49-F238E27FC236}">
              <a16:creationId xmlns:a16="http://schemas.microsoft.com/office/drawing/2014/main" id="{9102D7DF-5332-4782-8D99-56F693B12A56}"/>
            </a:ext>
          </a:extLst>
        </cdr:cNvPr>
        <cdr:cNvSpPr txBox="1"/>
      </cdr:nvSpPr>
      <cdr:spPr>
        <a:xfrm xmlns:a="http://schemas.openxmlformats.org/drawingml/2006/main">
          <a:off x="227442" y="652998"/>
          <a:ext cx="3656013" cy="16619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53975">
          <a:solidFill>
            <a:srgbClr val="00B0F0"/>
          </a:solidFill>
        </a:ln>
      </cdr:spPr>
      <cdr:txBody>
        <a:bodyPr xmlns:a="http://schemas.openxmlformats.org/drawingml/2006/main" wrap="square" lIns="182880" tIns="182880" rIns="182880" bIns="182880" rtlCol="0" anchor="ctr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71450" indent="-171450">
            <a:buFont typeface="Wingdings" panose="05000000000000000000" pitchFamily="2" charset="2"/>
            <a:buChar char="v"/>
            <a:defRPr/>
          </a:pPr>
          <a:r>
            <a: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rPr>
            <a:t>Proposal preparation guidance</a:t>
          </a:r>
        </a:p>
        <a:p xmlns:a="http://schemas.openxmlformats.org/drawingml/2006/main">
          <a:pPr marL="171450" indent="-171450">
            <a:buFont typeface="Wingdings" panose="05000000000000000000" pitchFamily="2" charset="2"/>
            <a:buChar char="v"/>
            <a:defRPr/>
          </a:pPr>
          <a:r>
            <a: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rPr>
            <a:t>Review RFP/solicitations to ensure compliance</a:t>
          </a:r>
        </a:p>
        <a:p xmlns:a="http://schemas.openxmlformats.org/drawingml/2006/main">
          <a:pPr marL="171450" indent="-171450">
            <a:buFont typeface="Wingdings" panose="05000000000000000000" pitchFamily="2" charset="2"/>
            <a:buChar char="v"/>
            <a:defRPr/>
          </a:pPr>
          <a:r>
            <a: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rPr>
            <a:t>Interpret sponsor requirements Proposal review, processing and submission to sponsor</a:t>
          </a:r>
        </a:p>
        <a:p xmlns:a="http://schemas.openxmlformats.org/drawingml/2006/main">
          <a:pPr marL="171450" indent="-171450">
            <a:buFont typeface="Wingdings" panose="05000000000000000000" pitchFamily="2" charset="2"/>
            <a:buChar char="v"/>
            <a:defRPr/>
          </a:pPr>
          <a:r>
            <a: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rPr>
            <a:t>Manages Just-in-Time (JIT) requests</a:t>
          </a:r>
        </a:p>
      </cdr:txBody>
    </cdr:sp>
  </cdr:relSizeAnchor>
  <cdr:relSizeAnchor xmlns:cdr="http://schemas.openxmlformats.org/drawingml/2006/chartDrawing">
    <cdr:from>
      <cdr:x>0.02561</cdr:x>
      <cdr:y>0.48617</cdr:y>
    </cdr:from>
    <cdr:to>
      <cdr:x>0.32744</cdr:x>
      <cdr:y>0.88561</cdr:y>
    </cdr:to>
    <cdr:grpSp>
      <cdr:nvGrpSpPr>
        <cdr:cNvPr id="3" name="Group 2">
          <a:extLst xmlns:a="http://schemas.openxmlformats.org/drawingml/2006/main">
            <a:ext uri="{FF2B5EF4-FFF2-40B4-BE49-F238E27FC236}">
              <a16:creationId xmlns:a16="http://schemas.microsoft.com/office/drawing/2014/main" id="{DDA37732-5EBD-D7BA-669C-B5F089D785A0}"/>
            </a:ext>
          </a:extLst>
        </cdr:cNvPr>
        <cdr:cNvGrpSpPr/>
      </cdr:nvGrpSpPr>
      <cdr:grpSpPr>
        <a:xfrm xmlns:a="http://schemas.openxmlformats.org/drawingml/2006/main">
          <a:off x="312237" y="2667324"/>
          <a:ext cx="3679911" cy="2191488"/>
          <a:chOff x="-146591" y="435069"/>
          <a:chExt cx="3671369" cy="2012367"/>
        </a:xfrm>
      </cdr:grpSpPr>
      <cdr:sp macro="" textlink="">
        <cdr:nvSpPr>
          <cdr:cNvPr id="4" name="TextBox 40">
            <a:extLst xmlns:a="http://schemas.openxmlformats.org/drawingml/2006/main">
              <a:ext uri="{FF2B5EF4-FFF2-40B4-BE49-F238E27FC236}">
                <a16:creationId xmlns:a16="http://schemas.microsoft.com/office/drawing/2014/main" id="{AEAC2D4C-040D-CA39-C0C1-3CDD371EFA9B}"/>
              </a:ext>
            </a:extLst>
          </cdr:cNvPr>
          <cdr:cNvSpPr txBox="1"/>
        </cdr:nvSpPr>
        <cdr:spPr>
          <a:xfrm xmlns:a="http://schemas.openxmlformats.org/drawingml/2006/main">
            <a:off x="-146591" y="435069"/>
            <a:ext cx="3539003" cy="2012367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53975">
            <a:solidFill>
              <a:schemeClr val="bg1">
                <a:lumMod val="75000"/>
              </a:schemeClr>
            </a:solidFill>
          </a:ln>
        </cdr:spPr>
        <cdr:txBody>
          <a:bodyPr xmlns:a="http://schemas.openxmlformats.org/drawingml/2006/main" wrap="square" lIns="182880" tIns="182880" rIns="182880" bIns="182880" rtlCol="0" anchor="b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Funding stewardship guidance</a:t>
            </a:r>
          </a:p>
          <a:p xmlns:a="http://schemas.openxmlformats.org/drawingml/2006/main"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Ensure research compliance approvals</a:t>
            </a:r>
          </a:p>
          <a:p xmlns:a="http://schemas.openxmlformats.org/drawingml/2006/main"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Develop post-award documents</a:t>
            </a:r>
          </a:p>
          <a:p xmlns:a="http://schemas.openxmlformats.org/drawingml/2006/main"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Manage award modifications (no cost extensions, budget amendments, scope of work changes, prior approvals, etc.)</a:t>
            </a:r>
          </a:p>
          <a:p xmlns:a="http://schemas.openxmlformats.org/drawingml/2006/main"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Transfer awards for new and outgoing faculty. </a:t>
            </a:r>
          </a:p>
          <a:p xmlns:a="http://schemas.openxmlformats.org/drawingml/2006/main"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Serve as liaison between the PI and Sponsor</a:t>
            </a:r>
          </a:p>
        </cdr:txBody>
      </cdr:sp>
      <cdr:sp macro="" textlink="">
        <cdr:nvSpPr>
          <cdr:cNvPr id="5" name="TextBox 41">
            <a:extLst xmlns:a="http://schemas.openxmlformats.org/drawingml/2006/main">
              <a:ext uri="{FF2B5EF4-FFF2-40B4-BE49-F238E27FC236}">
                <a16:creationId xmlns:a16="http://schemas.microsoft.com/office/drawing/2014/main" id="{5969DE31-5D1D-DD2B-69A4-1D00330BE6BD}"/>
              </a:ext>
            </a:extLst>
          </cdr:cNvPr>
          <cdr:cNvSpPr txBox="1"/>
        </cdr:nvSpPr>
        <cdr:spPr>
          <a:xfrm xmlns:a="http://schemas.openxmlformats.org/drawingml/2006/main">
            <a:off x="598698" y="1749047"/>
            <a:ext cx="2926080" cy="603710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lIns="182880" tIns="182880" rIns="182880" bIns="182880" rtlCol="0" anchor="t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53912-1531-2E46-83B0-97507B180FE4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FF08E-EE15-5B45-8CD6-3E06E99E1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5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31B74-F50B-81D5-9929-DC15EB2BCB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504661"/>
            <a:ext cx="5174974" cy="2902226"/>
          </a:xfrm>
          <a:prstGeom prst="rect">
            <a:avLst/>
          </a:prstGeom>
        </p:spPr>
        <p:txBody>
          <a:bodyPr anchor="t"/>
          <a:lstStyle>
            <a:lvl1pPr algn="ctr">
              <a:defRPr sz="6000">
                <a:latin typeface="+mj-lt"/>
              </a:defRPr>
            </a:lvl1pPr>
          </a:lstStyle>
          <a:p>
            <a:r>
              <a:rPr lang="en-US" dirty="0"/>
              <a:t>Edit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45243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31B74-F50B-81D5-9929-DC15EB2BCB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323" y="2782454"/>
            <a:ext cx="5976395" cy="3548898"/>
          </a:xfrm>
          <a:prstGeom prst="rect">
            <a:avLst/>
          </a:prstGeom>
        </p:spPr>
        <p:txBody>
          <a:bodyPr anchor="t"/>
          <a:lstStyle>
            <a:lvl1pPr marL="0" indent="0" algn="l">
              <a:buFont typeface="Arial" panose="020B0604020202020204" pitchFamily="34" charset="0"/>
              <a:buNone/>
              <a:defRPr sz="6000">
                <a:latin typeface="+mj-lt"/>
              </a:defRPr>
            </a:lvl1pPr>
          </a:lstStyle>
          <a:p>
            <a:r>
              <a:rPr lang="en-US" dirty="0"/>
              <a:t>Edit Title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50059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31B74-F50B-81D5-9929-DC15EB2BCB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5428" y="526774"/>
            <a:ext cx="10976658" cy="1128406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latin typeface="+mj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2E0985F-2346-3B77-F77D-22301EB3C8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825" y="1944547"/>
            <a:ext cx="10977563" cy="32751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44086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31B74-F50B-81D5-9929-DC15EB2BCB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5730" y="1638299"/>
            <a:ext cx="4205166" cy="3431411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latin typeface="+mj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2E0985F-2346-3B77-F77D-22301EB3C8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50734" y="1638299"/>
            <a:ext cx="6354502" cy="34314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974407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31B74-F50B-81D5-9929-DC15EB2BCB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5729" y="1638300"/>
            <a:ext cx="10964781" cy="1012304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latin typeface="+mj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2E0985F-2346-3B77-F77D-22301EB3C8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5728" y="2853641"/>
            <a:ext cx="10964781" cy="34314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39553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57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jpg"/><Relationship Id="rId4" Type="http://schemas.openxmlformats.org/officeDocument/2006/relationships/image" Target="../media/image4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54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48.png"/><Relationship Id="rId12" Type="http://schemas.openxmlformats.org/officeDocument/2006/relationships/image" Target="../media/image53.sv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11" Type="http://schemas.openxmlformats.org/officeDocument/2006/relationships/image" Target="../media/image52.png"/><Relationship Id="rId5" Type="http://schemas.openxmlformats.org/officeDocument/2006/relationships/diagramColors" Target="../diagrams/colors7.xml"/><Relationship Id="rId10" Type="http://schemas.openxmlformats.org/officeDocument/2006/relationships/image" Target="../media/image51.sv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61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diagramData" Target="../diagrams/data1.xm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openxmlformats.org/officeDocument/2006/relationships/image" Target="../media/image22.svg"/><Relationship Id="rId5" Type="http://schemas.openxmlformats.org/officeDocument/2006/relationships/diagramColors" Target="../diagrams/colors2.xml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C0392-1F05-D029-FF5A-44B8D84C7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504661"/>
            <a:ext cx="5174974" cy="1552332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New Faculty Orientation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BC1765-C67A-2FBA-EFAB-BA5B9B8FBFFD}"/>
              </a:ext>
            </a:extLst>
          </p:cNvPr>
          <p:cNvSpPr txBox="1"/>
          <p:nvPr/>
        </p:nvSpPr>
        <p:spPr>
          <a:xfrm>
            <a:off x="6698578" y="4579349"/>
            <a:ext cx="4228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/>
                <a:cs typeface="Arial"/>
              </a:rPr>
              <a:t>Aug. 12</a:t>
            </a:r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16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5875B-92C1-AFF8-8911-507464AE5C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0070C0"/>
                </a:solidFill>
                <a:latin typeface="+mn-lt"/>
              </a:rPr>
              <a:t>Comparative Medicine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2D31943-B0B7-9A68-F82A-0B9ECA116B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1740149"/>
              </p:ext>
            </p:extLst>
          </p:nvPr>
        </p:nvGraphicFramePr>
        <p:xfrm>
          <a:off x="2286000" y="1282390"/>
          <a:ext cx="9590050" cy="3937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7845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D3AC-F69C-8CC9-1532-F6B2BC9D15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b="1" spc="300" dirty="0">
                <a:solidFill>
                  <a:srgbClr val="002060"/>
                </a:solidFill>
              </a:rPr>
              <a:t>COMPARATIVE MEDICINE</a:t>
            </a:r>
            <a:br>
              <a:rPr lang="en-US" sz="4800" b="1" dirty="0">
                <a:solidFill>
                  <a:srgbClr val="002060"/>
                </a:solidFill>
              </a:rPr>
            </a:br>
            <a:r>
              <a:rPr lang="en-US" sz="4800" b="1" spc="300" dirty="0">
                <a:solidFill>
                  <a:srgbClr val="0070C0"/>
                </a:solidFill>
              </a:rPr>
              <a:t>WHO WE ARE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4B404D8-862E-85C3-8C4C-D6A547040C3E}"/>
              </a:ext>
            </a:extLst>
          </p:cNvPr>
          <p:cNvSpPr txBox="1">
            <a:spLocks/>
          </p:cNvSpPr>
          <p:nvPr/>
        </p:nvSpPr>
        <p:spPr>
          <a:xfrm>
            <a:off x="7504004" y="3815599"/>
            <a:ext cx="2414412" cy="9794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Helen </a:t>
            </a:r>
            <a:r>
              <a:rPr lang="en-US" sz="1800" b="1" dirty="0" err="1">
                <a:solidFill>
                  <a:srgbClr val="002060"/>
                </a:solidFill>
                <a:latin typeface="Arial"/>
                <a:cs typeface="Arial"/>
              </a:rPr>
              <a:t>Munchow</a:t>
            </a:r>
            <a:b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Associate Director</a:t>
            </a:r>
            <a:b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b="1" dirty="0" err="1">
                <a:solidFill>
                  <a:srgbClr val="0070C0"/>
                </a:solidFill>
                <a:latin typeface="Arial"/>
                <a:cs typeface="Arial"/>
              </a:rPr>
              <a:t>amunchow@fau.edu</a:t>
            </a:r>
            <a:endParaRPr lang="en-US" sz="14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DF471D2-F410-D774-9006-22B07107F1CB}"/>
              </a:ext>
            </a:extLst>
          </p:cNvPr>
          <p:cNvSpPr txBox="1">
            <a:spLocks/>
          </p:cNvSpPr>
          <p:nvPr/>
        </p:nvSpPr>
        <p:spPr>
          <a:xfrm>
            <a:off x="2342322" y="3815599"/>
            <a:ext cx="2055719" cy="11085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Nicole Compo</a:t>
            </a:r>
            <a:b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Attending Veterinarian</a:t>
            </a:r>
            <a:b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b="1" dirty="0" err="1">
                <a:solidFill>
                  <a:srgbClr val="0070C0"/>
                </a:solidFill>
                <a:latin typeface="Arial"/>
                <a:cs typeface="Arial"/>
              </a:rPr>
              <a:t>ncompo@fau.edu</a:t>
            </a:r>
            <a:endParaRPr lang="en-US" sz="14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9C1CBC8-42D8-2953-7F21-27EA6CD52E00}"/>
              </a:ext>
            </a:extLst>
          </p:cNvPr>
          <p:cNvSpPr txBox="1">
            <a:spLocks/>
          </p:cNvSpPr>
          <p:nvPr/>
        </p:nvSpPr>
        <p:spPr>
          <a:xfrm>
            <a:off x="4967053" y="3815599"/>
            <a:ext cx="2257895" cy="11085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Robbie Champion</a:t>
            </a:r>
            <a:b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Director</a:t>
            </a:r>
            <a:b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b="1" dirty="0">
                <a:solidFill>
                  <a:srgbClr val="0070C0"/>
                </a:solidFill>
                <a:latin typeface="Arial"/>
                <a:cs typeface="Arial"/>
              </a:rPr>
              <a:t>jchampion@fau.edu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A26C5B-5590-8A31-1AA7-522E70526BBD}"/>
              </a:ext>
            </a:extLst>
          </p:cNvPr>
          <p:cNvSpPr txBox="1"/>
          <p:nvPr/>
        </p:nvSpPr>
        <p:spPr>
          <a:xfrm>
            <a:off x="4634075" y="5900785"/>
            <a:ext cx="500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Arial"/>
                <a:cs typeface="Arial"/>
              </a:rPr>
              <a:t>fau.edu</a:t>
            </a:r>
            <a:r>
              <a:rPr lang="en-US" b="1" dirty="0">
                <a:solidFill>
                  <a:srgbClr val="0070C0"/>
                </a:solidFill>
                <a:latin typeface="Arial"/>
                <a:cs typeface="Arial"/>
              </a:rPr>
              <a:t>/research/comparative-medicine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Picture 6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82B0A193-9F64-E48A-AC97-7F64099A02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3899" y="2161428"/>
            <a:ext cx="1512564" cy="1512564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A person with long hair smiling&#10;&#10;Description automatically generated">
            <a:extLst>
              <a:ext uri="{FF2B5EF4-FFF2-40B4-BE49-F238E27FC236}">
                <a16:creationId xmlns:a16="http://schemas.microsoft.com/office/drawing/2014/main" id="{4A6AC912-7E63-1392-2022-CD3CBB41A8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2617" y="2196807"/>
            <a:ext cx="1477185" cy="1477185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A person wearing glasses and a purple shirt&#10;&#10;Description automatically generated">
            <a:extLst>
              <a:ext uri="{FF2B5EF4-FFF2-40B4-BE49-F238E27FC236}">
                <a16:creationId xmlns:a16="http://schemas.microsoft.com/office/drawing/2014/main" id="{6BBA4ACF-0268-F5C8-9C93-96ACFB6BD7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094" b="25239"/>
          <a:stretch/>
        </p:blipFill>
        <p:spPr>
          <a:xfrm>
            <a:off x="5259465" y="2000922"/>
            <a:ext cx="1673070" cy="1673070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64051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D3AC-F69C-8CC9-1532-F6B2BC9D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428" y="526774"/>
            <a:ext cx="10976658" cy="441842"/>
          </a:xfrm>
        </p:spPr>
        <p:txBody>
          <a:bodyPr/>
          <a:lstStyle/>
          <a:p>
            <a:r>
              <a:rPr lang="en-US" sz="2800" b="1" spc="300" dirty="0">
                <a:solidFill>
                  <a:srgbClr val="002060"/>
                </a:solidFill>
              </a:rPr>
              <a:t>RESEARCH ACCOUNTING</a:t>
            </a:r>
            <a:endParaRPr lang="en-US" sz="2800" b="1" spc="300" dirty="0">
              <a:solidFill>
                <a:srgbClr val="0070C0"/>
              </a:solidFill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4A5FF3EF-6284-0ADE-98D9-9825AB1483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1102426"/>
              </p:ext>
            </p:extLst>
          </p:nvPr>
        </p:nvGraphicFramePr>
        <p:xfrm>
          <a:off x="1705170" y="929522"/>
          <a:ext cx="9090856" cy="4998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6364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D3AC-F69C-8CC9-1532-F6B2BC9D15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b="1" spc="300" dirty="0">
                <a:solidFill>
                  <a:srgbClr val="002060"/>
                </a:solidFill>
              </a:rPr>
              <a:t>OFFICE OF RESEARCH ACCOUNTING</a:t>
            </a:r>
            <a:br>
              <a:rPr lang="en-US" sz="4800" b="1" dirty="0">
                <a:solidFill>
                  <a:srgbClr val="002060"/>
                </a:solidFill>
              </a:rPr>
            </a:br>
            <a:r>
              <a:rPr lang="en-US" sz="4800" b="1" spc="300" dirty="0">
                <a:solidFill>
                  <a:srgbClr val="0070C0"/>
                </a:solidFill>
              </a:rPr>
              <a:t>WHO WE ARE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DF471D2-F410-D774-9006-22B07107F1CB}"/>
              </a:ext>
            </a:extLst>
          </p:cNvPr>
          <p:cNvSpPr txBox="1">
            <a:spLocks/>
          </p:cNvSpPr>
          <p:nvPr/>
        </p:nvSpPr>
        <p:spPr>
          <a:xfrm>
            <a:off x="576541" y="4011910"/>
            <a:ext cx="2291753" cy="11085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Heather Saunders</a:t>
            </a:r>
            <a:b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Executive Director</a:t>
            </a:r>
            <a:endParaRPr lang="en-US" sz="14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34E2E9-4867-AD48-9ECE-53EC745081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96" y="2200604"/>
            <a:ext cx="1655842" cy="1655842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1C934B-B5A7-EA86-596B-D2ECF062E437}"/>
              </a:ext>
            </a:extLst>
          </p:cNvPr>
          <p:cNvSpPr txBox="1"/>
          <p:nvPr/>
        </p:nvSpPr>
        <p:spPr>
          <a:xfrm>
            <a:off x="4466592" y="5360151"/>
            <a:ext cx="5697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solidFill>
                  <a:srgbClr val="0070C0"/>
                </a:solidFill>
                <a:latin typeface="Arial"/>
                <a:cs typeface="Arial"/>
              </a:rPr>
              <a:t>researchaccounting@fau.edu</a:t>
            </a:r>
            <a:endParaRPr lang="en-US" b="1" dirty="0">
              <a:solidFill>
                <a:srgbClr val="0070C0"/>
              </a:solidFill>
              <a:latin typeface="Arial"/>
              <a:cs typeface="Arial"/>
            </a:endParaRPr>
          </a:p>
          <a:p>
            <a:pPr algn="ctr"/>
            <a:endParaRPr lang="en-US" b="1" dirty="0">
              <a:solidFill>
                <a:srgbClr val="0070C0"/>
              </a:solidFill>
              <a:latin typeface="Arial"/>
              <a:cs typeface="Arial"/>
            </a:endParaRPr>
          </a:p>
          <a:p>
            <a:pPr algn="ctr"/>
            <a:r>
              <a:rPr lang="en-US" b="1" dirty="0" err="1">
                <a:solidFill>
                  <a:srgbClr val="0070C0"/>
                </a:solidFill>
                <a:latin typeface="Arial"/>
                <a:cs typeface="Arial"/>
              </a:rPr>
              <a:t>fau.edu</a:t>
            </a:r>
            <a:r>
              <a:rPr lang="en-US" b="1" dirty="0">
                <a:solidFill>
                  <a:srgbClr val="0070C0"/>
                </a:solidFill>
                <a:latin typeface="Arial"/>
                <a:cs typeface="Arial"/>
              </a:rPr>
              <a:t>/research-admin/research-accounting</a:t>
            </a:r>
            <a:endParaRPr lang="en-US" dirty="0">
              <a:solidFill>
                <a:srgbClr val="0070C0"/>
              </a:solidFill>
            </a:endParaRPr>
          </a:p>
          <a:p>
            <a:pPr algn="ctr"/>
            <a:endParaRPr lang="en-US" sz="18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F08281-AB40-5B47-6B85-255D5E67F11C}"/>
              </a:ext>
            </a:extLst>
          </p:cNvPr>
          <p:cNvSpPr txBox="1">
            <a:spLocks/>
          </p:cNvSpPr>
          <p:nvPr/>
        </p:nvSpPr>
        <p:spPr>
          <a:xfrm>
            <a:off x="3413794" y="4011910"/>
            <a:ext cx="2291753" cy="11085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Michael Simcox</a:t>
            </a:r>
            <a:b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Senior Associate Director</a:t>
            </a:r>
            <a:endParaRPr lang="en-US" sz="14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083CBE-65B6-A1E3-3114-2E42329619B3}"/>
              </a:ext>
            </a:extLst>
          </p:cNvPr>
          <p:cNvSpPr txBox="1">
            <a:spLocks/>
          </p:cNvSpPr>
          <p:nvPr/>
        </p:nvSpPr>
        <p:spPr>
          <a:xfrm>
            <a:off x="6103322" y="4011910"/>
            <a:ext cx="2291753" cy="11085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Justine </a:t>
            </a:r>
            <a:r>
              <a:rPr lang="en-US" sz="1800" b="1" dirty="0" err="1">
                <a:solidFill>
                  <a:srgbClr val="002060"/>
                </a:solidFill>
                <a:latin typeface="Arial"/>
                <a:cs typeface="Arial"/>
              </a:rPr>
              <a:t>Cupo</a:t>
            </a:r>
            <a:b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Associate Director</a:t>
            </a:r>
            <a:endParaRPr lang="en-US" sz="14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C6C6BA-08EC-E98C-5C57-83F50F084841}"/>
              </a:ext>
            </a:extLst>
          </p:cNvPr>
          <p:cNvSpPr txBox="1">
            <a:spLocks/>
          </p:cNvSpPr>
          <p:nvPr/>
        </p:nvSpPr>
        <p:spPr>
          <a:xfrm>
            <a:off x="8792850" y="4011910"/>
            <a:ext cx="2291753" cy="11085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Jessica Gallardo</a:t>
            </a:r>
            <a:b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Research Accounting Manager</a:t>
            </a:r>
            <a:endParaRPr lang="en-US" sz="14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7500EC-5D02-F932-C3E5-E33C6C2659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35" b="5435"/>
          <a:stretch/>
        </p:blipFill>
        <p:spPr>
          <a:xfrm>
            <a:off x="3623959" y="2187158"/>
            <a:ext cx="1655842" cy="1655842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E49003-9895-282D-F83D-E219D7C2FD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21" t="9158" r="26121" b="53940"/>
          <a:stretch/>
        </p:blipFill>
        <p:spPr>
          <a:xfrm>
            <a:off x="6353422" y="2173712"/>
            <a:ext cx="1696180" cy="1696180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A person wearing glasses and a white shirt&#10;&#10;Description automatically generated">
            <a:extLst>
              <a:ext uri="{FF2B5EF4-FFF2-40B4-BE49-F238E27FC236}">
                <a16:creationId xmlns:a16="http://schemas.microsoft.com/office/drawing/2014/main" id="{CAEAD635-E507-A863-0577-63326B684D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456" r="40983" b="49605"/>
          <a:stretch/>
        </p:blipFill>
        <p:spPr>
          <a:xfrm>
            <a:off x="9123224" y="2173712"/>
            <a:ext cx="1696180" cy="1696180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00284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5875B-92C1-AFF8-8911-507464AE5C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0070C0"/>
                </a:solidFill>
                <a:latin typeface="+mn-lt"/>
              </a:rPr>
              <a:t>Office of Research Finance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90EB93B-1B9E-E0D9-64A4-F3A158ECCC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861306"/>
              </p:ext>
            </p:extLst>
          </p:nvPr>
        </p:nvGraphicFramePr>
        <p:xfrm>
          <a:off x="3584714" y="1265484"/>
          <a:ext cx="8199120" cy="348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7260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D3AC-F69C-8CC9-1532-F6B2BC9D15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b="1" spc="300" dirty="0">
                <a:solidFill>
                  <a:srgbClr val="002060"/>
                </a:solidFill>
              </a:rPr>
              <a:t>OFFICE OF RESEARCH FINANCE</a:t>
            </a:r>
            <a:br>
              <a:rPr lang="en-US" sz="4800" b="1" dirty="0">
                <a:solidFill>
                  <a:srgbClr val="002060"/>
                </a:solidFill>
              </a:rPr>
            </a:br>
            <a:r>
              <a:rPr lang="en-US" sz="4800" b="1" spc="300" dirty="0">
                <a:solidFill>
                  <a:srgbClr val="0070C0"/>
                </a:solidFill>
              </a:rPr>
              <a:t>WHO WE ARE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DF471D2-F410-D774-9006-22B07107F1CB}"/>
              </a:ext>
            </a:extLst>
          </p:cNvPr>
          <p:cNvSpPr txBox="1">
            <a:spLocks/>
          </p:cNvSpPr>
          <p:nvPr/>
        </p:nvSpPr>
        <p:spPr>
          <a:xfrm>
            <a:off x="2518502" y="4011910"/>
            <a:ext cx="2291753" cy="11085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Lynn </a:t>
            </a:r>
            <a:r>
              <a:rPr lang="en-US" sz="1800" b="1" dirty="0" err="1">
                <a:solidFill>
                  <a:srgbClr val="002060"/>
                </a:solidFill>
                <a:latin typeface="Arial"/>
                <a:cs typeface="Arial"/>
              </a:rPr>
              <a:t>Asseff</a:t>
            </a:r>
            <a:b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Associate Vice President</a:t>
            </a:r>
            <a:b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b="1" dirty="0" err="1">
                <a:solidFill>
                  <a:srgbClr val="0070C0"/>
                </a:solidFill>
                <a:latin typeface="Arial"/>
                <a:cs typeface="Arial"/>
              </a:rPr>
              <a:t>lasseff@fau.edu</a:t>
            </a:r>
            <a:endParaRPr lang="en-US" sz="14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1C934B-B5A7-EA86-596B-D2ECF062E437}"/>
              </a:ext>
            </a:extLst>
          </p:cNvPr>
          <p:cNvSpPr txBox="1"/>
          <p:nvPr/>
        </p:nvSpPr>
        <p:spPr>
          <a:xfrm>
            <a:off x="6325147" y="2811870"/>
            <a:ext cx="42287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Contact: </a:t>
            </a:r>
          </a:p>
          <a:p>
            <a:r>
              <a:rPr lang="en-US" sz="1800" b="1" dirty="0" err="1">
                <a:solidFill>
                  <a:srgbClr val="0070C0"/>
                </a:solidFill>
                <a:latin typeface="Arial"/>
                <a:cs typeface="Arial"/>
              </a:rPr>
              <a:t>researchfinance@fau.edu</a:t>
            </a:r>
            <a:endParaRPr lang="en-US" b="1" dirty="0">
              <a:solidFill>
                <a:srgbClr val="0070C0"/>
              </a:solidFill>
              <a:latin typeface="Arial"/>
              <a:cs typeface="Arial"/>
            </a:endParaRPr>
          </a:p>
          <a:p>
            <a:endParaRPr lang="en-US" b="1" dirty="0">
              <a:solidFill>
                <a:srgbClr val="0070C0"/>
              </a:solidFill>
              <a:latin typeface="Arial"/>
              <a:cs typeface="Arial"/>
            </a:endParaRPr>
          </a:p>
          <a:p>
            <a:r>
              <a:rPr lang="en-US" b="1" dirty="0" err="1">
                <a:solidFill>
                  <a:srgbClr val="0070C0"/>
                </a:solidFill>
                <a:latin typeface="Arial"/>
                <a:cs typeface="Arial"/>
              </a:rPr>
              <a:t>fau.edu</a:t>
            </a:r>
            <a:r>
              <a:rPr lang="en-US" b="1" dirty="0">
                <a:solidFill>
                  <a:srgbClr val="0070C0"/>
                </a:solidFill>
                <a:latin typeface="Arial"/>
                <a:cs typeface="Arial"/>
              </a:rPr>
              <a:t>/research-admin</a:t>
            </a:r>
            <a:endParaRPr lang="en-US" dirty="0">
              <a:solidFill>
                <a:srgbClr val="0070C0"/>
              </a:solidFill>
            </a:endParaRPr>
          </a:p>
          <a:p>
            <a:endParaRPr lang="en-US" sz="18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pic>
        <p:nvPicPr>
          <p:cNvPr id="4" name="Picture 2" descr="Lynn Asseff, M.P.A.">
            <a:extLst>
              <a:ext uri="{FF2B5EF4-FFF2-40B4-BE49-F238E27FC236}">
                <a16:creationId xmlns:a16="http://schemas.microsoft.com/office/drawing/2014/main" id="{B829C927-69C1-4B04-A752-7A39BD4202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10684" y="2156151"/>
            <a:ext cx="1707388" cy="1707388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988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D3AC-F69C-8CC9-1532-F6B2BC9D15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b="1" spc="300" dirty="0">
                <a:solidFill>
                  <a:srgbClr val="002060"/>
                </a:solidFill>
              </a:rPr>
              <a:t>RESEARCH COMMUNICATIONS</a:t>
            </a:r>
            <a:br>
              <a:rPr lang="en-US" sz="4800" b="1" dirty="0">
                <a:solidFill>
                  <a:srgbClr val="002060"/>
                </a:solidFill>
              </a:rPr>
            </a:br>
            <a:r>
              <a:rPr lang="en-US" sz="4800" b="1" spc="300" dirty="0">
                <a:solidFill>
                  <a:srgbClr val="0070C0"/>
                </a:solidFill>
              </a:rPr>
              <a:t>SERVICES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DA02EDF-1A5D-ED12-27EC-7F2BD4702377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271594634"/>
              </p:ext>
            </p:extLst>
          </p:nvPr>
        </p:nvGraphicFramePr>
        <p:xfrm>
          <a:off x="504825" y="1655180"/>
          <a:ext cx="11181747" cy="3792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phic 3">
            <a:extLst>
              <a:ext uri="{FF2B5EF4-FFF2-40B4-BE49-F238E27FC236}">
                <a16:creationId xmlns:a16="http://schemas.microsoft.com/office/drawing/2014/main" id="{06764047-CCA9-DC77-0DEA-09220C6066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13998" y="2170043"/>
            <a:ext cx="983643" cy="98364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4611386-57C1-EE2E-FC98-753E3607B0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47098" y="2241605"/>
            <a:ext cx="856422" cy="85642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F8EE2A5-430C-79BF-322D-81A101DD5B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38121" y="2297265"/>
            <a:ext cx="856421" cy="856421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98288E6-4404-61CA-6216-06B8E7A4AE8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0958" y="2291765"/>
            <a:ext cx="983642" cy="98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18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D3AC-F69C-8CC9-1532-F6B2BC9D15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b="1" spc="300" dirty="0">
                <a:solidFill>
                  <a:srgbClr val="002060"/>
                </a:solidFill>
              </a:rPr>
              <a:t>RESEARCH COMMUNICATIONS</a:t>
            </a:r>
            <a:br>
              <a:rPr lang="en-US" sz="4800" b="1" dirty="0">
                <a:solidFill>
                  <a:srgbClr val="002060"/>
                </a:solidFill>
              </a:rPr>
            </a:br>
            <a:r>
              <a:rPr lang="en-US" sz="4800" b="1" spc="300" dirty="0">
                <a:solidFill>
                  <a:srgbClr val="0070C0"/>
                </a:solidFill>
              </a:rPr>
              <a:t>WHO WE ARE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4B404D8-862E-85C3-8C4C-D6A547040C3E}"/>
              </a:ext>
            </a:extLst>
          </p:cNvPr>
          <p:cNvSpPr txBox="1">
            <a:spLocks/>
          </p:cNvSpPr>
          <p:nvPr/>
        </p:nvSpPr>
        <p:spPr>
          <a:xfrm>
            <a:off x="6021103" y="2973734"/>
            <a:ext cx="2414412" cy="5496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Chelsey Matheson</a:t>
            </a:r>
            <a:b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Associate Director</a:t>
            </a:r>
            <a:endParaRPr lang="en-US" sz="14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DF471D2-F410-D774-9006-22B07107F1CB}"/>
              </a:ext>
            </a:extLst>
          </p:cNvPr>
          <p:cNvSpPr txBox="1">
            <a:spLocks/>
          </p:cNvSpPr>
          <p:nvPr/>
        </p:nvSpPr>
        <p:spPr>
          <a:xfrm>
            <a:off x="347473" y="2973734"/>
            <a:ext cx="2291753" cy="5496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Cara Perry</a:t>
            </a:r>
            <a:b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Associate Vice President</a:t>
            </a:r>
            <a:endParaRPr lang="en-US" sz="14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9C1CBC8-42D8-2953-7F21-27EA6CD52E00}"/>
              </a:ext>
            </a:extLst>
          </p:cNvPr>
          <p:cNvSpPr txBox="1">
            <a:spLocks/>
          </p:cNvSpPr>
          <p:nvPr/>
        </p:nvSpPr>
        <p:spPr>
          <a:xfrm>
            <a:off x="3295041" y="2973734"/>
            <a:ext cx="2414412" cy="5496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b="1" dirty="0" err="1">
                <a:solidFill>
                  <a:srgbClr val="002060"/>
                </a:solidFill>
                <a:latin typeface="Arial"/>
                <a:cs typeface="Arial"/>
              </a:rPr>
              <a:t>Cammi</a:t>
            </a:r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 Clark, Ph.D.</a:t>
            </a:r>
            <a:b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Senior Director</a:t>
            </a:r>
            <a:endParaRPr lang="en-US" sz="14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A26C5B-5590-8A31-1AA7-522E70526BBD}"/>
              </a:ext>
            </a:extLst>
          </p:cNvPr>
          <p:cNvSpPr txBox="1"/>
          <p:nvPr/>
        </p:nvSpPr>
        <p:spPr>
          <a:xfrm>
            <a:off x="4634075" y="5900785"/>
            <a:ext cx="500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Arial"/>
                <a:cs typeface="Arial"/>
              </a:rPr>
              <a:t>fau.edu</a:t>
            </a:r>
            <a:r>
              <a:rPr lang="en-US" b="1" dirty="0">
                <a:solidFill>
                  <a:srgbClr val="0070C0"/>
                </a:solidFill>
                <a:latin typeface="Arial"/>
                <a:cs typeface="Arial"/>
              </a:rPr>
              <a:t>/research/comparative-medicine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154A0-A78F-D706-878C-90A9BD758420}"/>
              </a:ext>
            </a:extLst>
          </p:cNvPr>
          <p:cNvSpPr txBox="1">
            <a:spLocks/>
          </p:cNvSpPr>
          <p:nvPr/>
        </p:nvSpPr>
        <p:spPr>
          <a:xfrm>
            <a:off x="8042154" y="4310036"/>
            <a:ext cx="2936059" cy="7404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Paige Arriola</a:t>
            </a:r>
            <a:b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Assistant Director of Multimedia</a:t>
            </a:r>
            <a:endParaRPr lang="en-US" sz="14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521F474-D63A-1BB0-24BF-35DDD4DE3F9F}"/>
              </a:ext>
            </a:extLst>
          </p:cNvPr>
          <p:cNvSpPr txBox="1">
            <a:spLocks/>
          </p:cNvSpPr>
          <p:nvPr/>
        </p:nvSpPr>
        <p:spPr>
          <a:xfrm>
            <a:off x="9190333" y="2973734"/>
            <a:ext cx="2291753" cy="7404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Lillian Cozart, MA</a:t>
            </a:r>
            <a:b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Assistant Director of Web Development</a:t>
            </a:r>
            <a:endParaRPr lang="en-US" sz="14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F205683-4D49-F507-9EF1-0EA249FB3EC1}"/>
              </a:ext>
            </a:extLst>
          </p:cNvPr>
          <p:cNvSpPr txBox="1">
            <a:spLocks/>
          </p:cNvSpPr>
          <p:nvPr/>
        </p:nvSpPr>
        <p:spPr>
          <a:xfrm>
            <a:off x="2944898" y="4310036"/>
            <a:ext cx="2888978" cy="7404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Kasia </a:t>
            </a:r>
            <a:r>
              <a:rPr lang="en-US" sz="1800" b="1" dirty="0" err="1">
                <a:solidFill>
                  <a:srgbClr val="002060"/>
                </a:solidFill>
                <a:latin typeface="Arial"/>
                <a:cs typeface="Arial"/>
              </a:rPr>
              <a:t>Bytnar</a:t>
            </a:r>
            <a:b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Assistant Director of Multimedia</a:t>
            </a:r>
            <a:endParaRPr lang="en-US" sz="14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pic>
        <p:nvPicPr>
          <p:cNvPr id="10" name="Picture 9" descr="A person wearing glasses and a grey suit&#10;&#10;Description automatically generated">
            <a:extLst>
              <a:ext uri="{FF2B5EF4-FFF2-40B4-BE49-F238E27FC236}">
                <a16:creationId xmlns:a16="http://schemas.microsoft.com/office/drawing/2014/main" id="{200CE311-9593-C601-4648-431F194E05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8552" y="1507742"/>
            <a:ext cx="1366131" cy="1366131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75F55409-97C0-1C37-E621-16433D6476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4147" y="1507742"/>
            <a:ext cx="1366132" cy="1366132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 descr="A person smiling at camera&#10;&#10;Description automatically generated">
            <a:extLst>
              <a:ext uri="{FF2B5EF4-FFF2-40B4-BE49-F238E27FC236}">
                <a16:creationId xmlns:a16="http://schemas.microsoft.com/office/drawing/2014/main" id="{D8230ABB-3E15-A180-FA05-D3B75212C7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134" y="1507742"/>
            <a:ext cx="1406433" cy="1406433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 descr="A person with short hair wearing glasses&#10;&#10;Description automatically generated">
            <a:extLst>
              <a:ext uri="{FF2B5EF4-FFF2-40B4-BE49-F238E27FC236}">
                <a16:creationId xmlns:a16="http://schemas.microsoft.com/office/drawing/2014/main" id="{CE3FD899-4E75-0F6A-22D1-CB22D3E37C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0184" y="1507742"/>
            <a:ext cx="1366132" cy="1366132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 descr="A person wearing glasses smiling&#10;&#10;Description automatically generated">
            <a:extLst>
              <a:ext uri="{FF2B5EF4-FFF2-40B4-BE49-F238E27FC236}">
                <a16:creationId xmlns:a16="http://schemas.microsoft.com/office/drawing/2014/main" id="{EEE74B7E-6C2B-B65A-EC65-6374A4EB2E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0420" y="3913932"/>
            <a:ext cx="1338473" cy="1338473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3" descr="A person smiling in front of a palm tree&#10;&#10;Description automatically generated">
            <a:extLst>
              <a:ext uri="{FF2B5EF4-FFF2-40B4-BE49-F238E27FC236}">
                <a16:creationId xmlns:a16="http://schemas.microsoft.com/office/drawing/2014/main" id="{2E50115B-D5A2-03EF-4217-9B0297DB67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8126" y="3913932"/>
            <a:ext cx="1366131" cy="1366131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0512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0B6C8D2F-5FF6-D3C5-4996-673B0B365B0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150771398"/>
              </p:ext>
            </p:extLst>
          </p:nvPr>
        </p:nvGraphicFramePr>
        <p:xfrm>
          <a:off x="2727297" y="1597325"/>
          <a:ext cx="9247367" cy="3663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person wearing blue shirt and glasses&#10;&#10;Description automatically generated">
            <a:extLst>
              <a:ext uri="{FF2B5EF4-FFF2-40B4-BE49-F238E27FC236}">
                <a16:creationId xmlns:a16="http://schemas.microsoft.com/office/drawing/2014/main" id="{CE13CDA1-B782-7A71-6ECB-553C31AF1A9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52" y="2891351"/>
            <a:ext cx="1958670" cy="2843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30494F27-676D-26FC-4EC7-A5B8E25C7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159" y="1647979"/>
            <a:ext cx="10976658" cy="1128406"/>
          </a:xfrm>
        </p:spPr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</a:rPr>
              <a:t>Research </a:t>
            </a:r>
            <a:br>
              <a:rPr lang="en-US" sz="4000" b="1" dirty="0">
                <a:solidFill>
                  <a:srgbClr val="0070C0"/>
                </a:solidFill>
              </a:rPr>
            </a:br>
            <a:r>
              <a:rPr lang="en-US" sz="4000" b="1" dirty="0">
                <a:solidFill>
                  <a:srgbClr val="0070C0"/>
                </a:solidFill>
              </a:rPr>
              <a:t>Cores</a:t>
            </a:r>
          </a:p>
        </p:txBody>
      </p:sp>
      <p:pic>
        <p:nvPicPr>
          <p:cNvPr id="5" name="Picture 4" descr="A person in a white coat&#10;&#10;Description automatically generated">
            <a:extLst>
              <a:ext uri="{FF2B5EF4-FFF2-40B4-BE49-F238E27FC236}">
                <a16:creationId xmlns:a16="http://schemas.microsoft.com/office/drawing/2014/main" id="{D2BFD988-9F14-1840-7546-F99789225C3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3162" y="4767134"/>
            <a:ext cx="2805096" cy="184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7703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D3AC-F69C-8CC9-1532-F6B2BC9D15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b="1" spc="300" dirty="0">
                <a:solidFill>
                  <a:srgbClr val="002060"/>
                </a:solidFill>
              </a:rPr>
              <a:t>RESEARCH CORES</a:t>
            </a:r>
            <a:br>
              <a:rPr lang="en-US" sz="4800" b="1" dirty="0">
                <a:solidFill>
                  <a:srgbClr val="002060"/>
                </a:solidFill>
              </a:rPr>
            </a:br>
            <a:r>
              <a:rPr lang="en-US" sz="4800" b="1" spc="300" dirty="0">
                <a:solidFill>
                  <a:srgbClr val="0070C0"/>
                </a:solidFill>
              </a:rPr>
              <a:t>WHO WE ARE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DF471D2-F410-D774-9006-22B07107F1CB}"/>
              </a:ext>
            </a:extLst>
          </p:cNvPr>
          <p:cNvSpPr txBox="1">
            <a:spLocks/>
          </p:cNvSpPr>
          <p:nvPr/>
        </p:nvSpPr>
        <p:spPr>
          <a:xfrm>
            <a:off x="6686014" y="2994143"/>
            <a:ext cx="3991271" cy="11085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Thomas Graziano</a:t>
            </a:r>
            <a:b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Director</a:t>
            </a:r>
            <a:b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b="1" dirty="0" err="1">
                <a:solidFill>
                  <a:srgbClr val="0070C0"/>
                </a:solidFill>
                <a:latin typeface="Arial"/>
                <a:cs typeface="Arial"/>
              </a:rPr>
              <a:t>tgrazian@health.fau.edu</a:t>
            </a:r>
            <a:endParaRPr lang="en-US" sz="14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algn="ctr"/>
            <a:br>
              <a:rPr lang="en-US" sz="16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600" b="1" dirty="0">
                <a:solidFill>
                  <a:srgbClr val="002060"/>
                </a:solidFill>
                <a:latin typeface="Arial"/>
                <a:cs typeface="Arial"/>
              </a:rPr>
              <a:t>Contact: </a:t>
            </a:r>
          </a:p>
          <a:p>
            <a:pPr algn="ctr"/>
            <a:r>
              <a:rPr lang="en-US" sz="1600" b="1" dirty="0" err="1">
                <a:solidFill>
                  <a:srgbClr val="0070C0"/>
                </a:solidFill>
                <a:latin typeface="Arial"/>
                <a:cs typeface="Arial"/>
              </a:rPr>
              <a:t>researchcores@fau.edu</a:t>
            </a:r>
            <a:endParaRPr lang="en-US" sz="16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algn="ctr"/>
            <a:r>
              <a:rPr lang="en-US" sz="1600" b="1" dirty="0" err="1">
                <a:solidFill>
                  <a:srgbClr val="0070C0"/>
                </a:solidFill>
                <a:latin typeface="Arial"/>
                <a:cs typeface="Arial"/>
              </a:rPr>
              <a:t>fau.edu</a:t>
            </a:r>
            <a:r>
              <a:rPr lang="en-US" sz="1600" b="1" dirty="0">
                <a:solidFill>
                  <a:srgbClr val="0070C0"/>
                </a:solidFill>
                <a:latin typeface="Arial"/>
                <a:cs typeface="Arial"/>
              </a:rPr>
              <a:t>/research-admin/cores</a:t>
            </a:r>
            <a:endParaRPr lang="en-US" sz="1600" dirty="0">
              <a:solidFill>
                <a:srgbClr val="0070C0"/>
              </a:solidFill>
            </a:endParaRPr>
          </a:p>
          <a:p>
            <a:pPr algn="ctr">
              <a:lnSpc>
                <a:spcPct val="100000"/>
              </a:lnSpc>
            </a:pPr>
            <a:endParaRPr lang="en-US" sz="14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pic>
        <p:nvPicPr>
          <p:cNvPr id="5" name="Picture 4" descr="A person with glasses smiling&#10;&#10;Description automatically generated">
            <a:extLst>
              <a:ext uri="{FF2B5EF4-FFF2-40B4-BE49-F238E27FC236}">
                <a16:creationId xmlns:a16="http://schemas.microsoft.com/office/drawing/2014/main" id="{EA359CFA-5F0F-7740-893A-3FD85623F5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7957" y="1162238"/>
            <a:ext cx="1707387" cy="1707387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A705A9C-EC7B-235C-5B67-EA3F4BA4FF09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727364961"/>
              </p:ext>
            </p:extLst>
          </p:nvPr>
        </p:nvGraphicFramePr>
        <p:xfrm>
          <a:off x="1342742" y="2321781"/>
          <a:ext cx="5112683" cy="3151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D21361E-539E-E04A-A2AD-81CBBCB7E6F7}"/>
              </a:ext>
            </a:extLst>
          </p:cNvPr>
          <p:cNvSpPr txBox="1"/>
          <p:nvPr/>
        </p:nvSpPr>
        <p:spPr>
          <a:xfrm>
            <a:off x="1342743" y="1806935"/>
            <a:ext cx="5112683" cy="369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   Research Cores Internal Pilot Award Program  </a:t>
            </a:r>
          </a:p>
        </p:txBody>
      </p:sp>
    </p:spTree>
    <p:extLst>
      <p:ext uri="{BB962C8B-B14F-4D97-AF65-F5344CB8AC3E}">
        <p14:creationId xmlns:p14="http://schemas.microsoft.com/office/powerpoint/2010/main" val="435614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6CCEA-701D-C78E-8A9A-CB9DCDFD6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730" y="1638300"/>
            <a:ext cx="4205166" cy="221899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0070C0"/>
                </a:solidFill>
              </a:rPr>
              <a:t>Office of the Vice President for Research</a:t>
            </a:r>
            <a:br>
              <a:rPr lang="en-US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C2D4C-C880-6BF6-DEEA-D73B1E0D8CA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28592" y="1478551"/>
            <a:ext cx="4116464" cy="6109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Gregg B. Fields, 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Ph.D., FNAI</a:t>
            </a:r>
            <a:b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Vice President</a:t>
            </a:r>
            <a:br>
              <a:rPr lang="en-US" sz="1800" b="0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800" b="1" dirty="0" err="1">
                <a:solidFill>
                  <a:srgbClr val="0070C0"/>
                </a:solidFill>
                <a:latin typeface="Arial"/>
                <a:cs typeface="Arial"/>
              </a:rPr>
              <a:t>fieldsg@fau.edu</a:t>
            </a:r>
            <a:endParaRPr lang="en-US" sz="18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pic>
        <p:nvPicPr>
          <p:cNvPr id="5" name="Picture 4" descr="A person with blonde hair wearing a blue shirt&#10;&#10;Description automatically generated">
            <a:extLst>
              <a:ext uri="{FF2B5EF4-FFF2-40B4-BE49-F238E27FC236}">
                <a16:creationId xmlns:a16="http://schemas.microsoft.com/office/drawing/2014/main" id="{6FA469E9-23A5-03E2-B356-6D4BA49F10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726" y="3040188"/>
            <a:ext cx="2029522" cy="2029522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776C7A-2E88-7A06-DC10-FB1FDFFE0E88}"/>
              </a:ext>
            </a:extLst>
          </p:cNvPr>
          <p:cNvSpPr txBox="1"/>
          <p:nvPr/>
        </p:nvSpPr>
        <p:spPr>
          <a:xfrm>
            <a:off x="7728592" y="3601887"/>
            <a:ext cx="4228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Cheryl Krause-</a:t>
            </a:r>
            <a:r>
              <a:rPr lang="en-US" sz="1800" b="1" dirty="0" err="1">
                <a:solidFill>
                  <a:srgbClr val="002060"/>
                </a:solidFill>
                <a:latin typeface="Arial"/>
                <a:cs typeface="Arial"/>
              </a:rPr>
              <a:t>Parello</a:t>
            </a:r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Ph.D., RN, FAAN  </a:t>
            </a:r>
            <a:b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800" b="0" dirty="0">
                <a:solidFill>
                  <a:srgbClr val="002060"/>
                </a:solidFill>
                <a:latin typeface="Arial"/>
                <a:cs typeface="Arial"/>
              </a:rPr>
              <a:t>Associate V</a:t>
            </a:r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ice President</a:t>
            </a:r>
          </a:p>
          <a:p>
            <a:r>
              <a:rPr lang="en-US" b="1" dirty="0" err="1">
                <a:solidFill>
                  <a:srgbClr val="0070C0"/>
                </a:solidFill>
                <a:latin typeface="Arial"/>
                <a:cs typeface="Arial"/>
              </a:rPr>
              <a:t>ckrausep@health.fau.edu</a:t>
            </a:r>
            <a:endParaRPr lang="en-US" dirty="0"/>
          </a:p>
        </p:txBody>
      </p:sp>
      <p:pic>
        <p:nvPicPr>
          <p:cNvPr id="8" name="Picture 7" descr="A person wearing a white shirt and blue tie&#10;&#10;Description automatically generated">
            <a:extLst>
              <a:ext uri="{FF2B5EF4-FFF2-40B4-BE49-F238E27FC236}">
                <a16:creationId xmlns:a16="http://schemas.microsoft.com/office/drawing/2014/main" id="{7C74145E-C125-A852-0C09-05223EA11F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3726" y="621281"/>
            <a:ext cx="2029522" cy="2034035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395369-D500-DD9F-1445-0F7CE1CC081F}"/>
              </a:ext>
            </a:extLst>
          </p:cNvPr>
          <p:cNvSpPr txBox="1"/>
          <p:nvPr/>
        </p:nvSpPr>
        <p:spPr>
          <a:xfrm>
            <a:off x="482110" y="4010864"/>
            <a:ext cx="4228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Contact: </a:t>
            </a:r>
            <a:r>
              <a:rPr lang="en-US" sz="1800" b="1" dirty="0" err="1">
                <a:solidFill>
                  <a:srgbClr val="0070C0"/>
                </a:solidFill>
                <a:latin typeface="Arial"/>
                <a:cs typeface="Arial"/>
              </a:rPr>
              <a:t>fau.research@fau.edu</a:t>
            </a:r>
            <a:b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</a:br>
            <a:endParaRPr lang="en-US" sz="1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/>
            <a:r>
              <a:rPr lang="en-US" b="1" dirty="0" err="1">
                <a:solidFill>
                  <a:srgbClr val="0070C0"/>
                </a:solidFill>
                <a:latin typeface="Arial"/>
                <a:cs typeface="Arial"/>
              </a:rPr>
              <a:t>fau.edu</a:t>
            </a:r>
            <a:r>
              <a:rPr lang="en-US" b="1" dirty="0">
                <a:solidFill>
                  <a:srgbClr val="0070C0"/>
                </a:solidFill>
                <a:latin typeface="Arial"/>
                <a:cs typeface="Arial"/>
              </a:rPr>
              <a:t>/research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00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5875B-92C1-AFF8-8911-507464AE5C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730" y="1638299"/>
            <a:ext cx="3310896" cy="3431411"/>
          </a:xfrm>
        </p:spPr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  <a:latin typeface="+mn-lt"/>
              </a:rPr>
              <a:t>Office of Technology Development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953F6B-63FA-4FAF-17BB-FE266CF71D03}"/>
              </a:ext>
            </a:extLst>
          </p:cNvPr>
          <p:cNvSpPr txBox="1"/>
          <p:nvPr/>
        </p:nvSpPr>
        <p:spPr>
          <a:xfrm>
            <a:off x="4474829" y="976554"/>
            <a:ext cx="1710982" cy="369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   Our Services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77E7F4-4D4B-5BE7-5102-7B59BC5A0A11}"/>
              </a:ext>
            </a:extLst>
          </p:cNvPr>
          <p:cNvSpPr txBox="1"/>
          <p:nvPr/>
        </p:nvSpPr>
        <p:spPr>
          <a:xfrm>
            <a:off x="4474829" y="3300918"/>
            <a:ext cx="1806457" cy="36933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   Our Programs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4206FC-D201-58D6-A77A-CF6EC39B6C2D}"/>
              </a:ext>
            </a:extLst>
          </p:cNvPr>
          <p:cNvSpPr txBox="1"/>
          <p:nvPr/>
        </p:nvSpPr>
        <p:spPr>
          <a:xfrm>
            <a:off x="4381168" y="1523183"/>
            <a:ext cx="4572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70C0"/>
                </a:solidFill>
              </a:rPr>
              <a:t>Evaluate</a:t>
            </a:r>
            <a:r>
              <a:rPr lang="en-US" sz="1400" dirty="0"/>
              <a:t> new intellectual property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70C0"/>
                </a:solidFill>
              </a:rPr>
              <a:t>Secure</a:t>
            </a:r>
            <a:r>
              <a:rPr lang="en-US" sz="1400" dirty="0"/>
              <a:t> patent, copyright and trademark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70C0"/>
                </a:solidFill>
              </a:rPr>
              <a:t>Develop</a:t>
            </a:r>
            <a:r>
              <a:rPr lang="en-US" sz="1400" dirty="0"/>
              <a:t> marketing and commercialization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70C0"/>
                </a:solidFill>
              </a:rPr>
              <a:t>Build</a:t>
            </a:r>
            <a:r>
              <a:rPr lang="en-US" sz="1400" dirty="0"/>
              <a:t> partnerships with corporations and investors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70C0"/>
                </a:solidFill>
              </a:rPr>
              <a:t>Negotiate</a:t>
            </a:r>
            <a:r>
              <a:rPr lang="en-US" sz="1400" dirty="0"/>
              <a:t> options, licenses and related agreements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70C0"/>
                </a:solidFill>
              </a:rPr>
              <a:t>Assist</a:t>
            </a:r>
            <a:r>
              <a:rPr lang="en-US" sz="1400" dirty="0"/>
              <a:t> faculty, staff and student startup 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70C0"/>
                </a:solidFill>
              </a:rPr>
              <a:t>Provide</a:t>
            </a:r>
            <a:r>
              <a:rPr lang="en-US" sz="1400" dirty="0"/>
              <a:t> outreach and education services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A4712B-73A1-87DE-BE27-6013F60E341E}"/>
              </a:ext>
            </a:extLst>
          </p:cNvPr>
          <p:cNvSpPr txBox="1"/>
          <p:nvPr/>
        </p:nvSpPr>
        <p:spPr>
          <a:xfrm>
            <a:off x="4381168" y="3775413"/>
            <a:ext cx="4679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70C0"/>
                </a:solidFill>
              </a:rPr>
              <a:t>Florida Atlantic Wave Competition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70C0"/>
                </a:solidFill>
              </a:rPr>
              <a:t>Market Validation Workshop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70C0"/>
                </a:solidFill>
              </a:rPr>
              <a:t>Technology Development Internship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70C0"/>
                </a:solidFill>
              </a:rPr>
              <a:t>Owl Innovator Workshop Series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70C0"/>
                </a:solidFill>
              </a:rPr>
              <a:t>Innovation Pilot Award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70C0"/>
                </a:solidFill>
              </a:rPr>
              <a:t>National Academy of Inventors Chapter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20516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D3AC-F69C-8CC9-1532-F6B2BC9D15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b="1" spc="300" dirty="0">
                <a:solidFill>
                  <a:srgbClr val="002060"/>
                </a:solidFill>
              </a:rPr>
              <a:t>OFFICE OF TECHNOLOGY DEVELOPMENT</a:t>
            </a:r>
            <a:br>
              <a:rPr lang="en-US" sz="4800" b="1" dirty="0">
                <a:solidFill>
                  <a:srgbClr val="002060"/>
                </a:solidFill>
              </a:rPr>
            </a:br>
            <a:r>
              <a:rPr lang="en-US" sz="4800" b="1" spc="300" dirty="0">
                <a:solidFill>
                  <a:srgbClr val="0070C0"/>
                </a:solidFill>
              </a:rPr>
              <a:t>WHO WE ARE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4B404D8-862E-85C3-8C4C-D6A547040C3E}"/>
              </a:ext>
            </a:extLst>
          </p:cNvPr>
          <p:cNvSpPr txBox="1">
            <a:spLocks/>
          </p:cNvSpPr>
          <p:nvPr/>
        </p:nvSpPr>
        <p:spPr>
          <a:xfrm>
            <a:off x="8163961" y="3815599"/>
            <a:ext cx="3015573" cy="9794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Regina Thompson, MBA</a:t>
            </a:r>
            <a:b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Assistant Director of Strategic and Economic Initiatives</a:t>
            </a:r>
            <a:endParaRPr lang="en-US" sz="14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DF471D2-F410-D774-9006-22B07107F1CB}"/>
              </a:ext>
            </a:extLst>
          </p:cNvPr>
          <p:cNvSpPr txBox="1">
            <a:spLocks/>
          </p:cNvSpPr>
          <p:nvPr/>
        </p:nvSpPr>
        <p:spPr>
          <a:xfrm>
            <a:off x="1375577" y="3815599"/>
            <a:ext cx="2442020" cy="54171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Dana </a:t>
            </a:r>
            <a:r>
              <a:rPr lang="en-US" sz="1800" b="1" dirty="0" err="1">
                <a:solidFill>
                  <a:srgbClr val="002060"/>
                </a:solidFill>
                <a:latin typeface="Arial"/>
                <a:cs typeface="Arial"/>
              </a:rPr>
              <a:t>Vouglitois</a:t>
            </a:r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, JD</a:t>
            </a:r>
            <a:b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Senior Associate Director</a:t>
            </a:r>
            <a:endParaRPr lang="en-US" sz="14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9C1CBC8-42D8-2953-7F21-27EA6CD52E00}"/>
              </a:ext>
            </a:extLst>
          </p:cNvPr>
          <p:cNvSpPr txBox="1">
            <a:spLocks/>
          </p:cNvSpPr>
          <p:nvPr/>
        </p:nvSpPr>
        <p:spPr>
          <a:xfrm>
            <a:off x="4674111" y="3815599"/>
            <a:ext cx="2843779" cy="7404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Chris Houghtaling, MBA</a:t>
            </a:r>
            <a:b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Research Commercialization Specialist</a:t>
            </a:r>
            <a:endParaRPr lang="en-US" sz="14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A26C5B-5590-8A31-1AA7-522E70526BBD}"/>
              </a:ext>
            </a:extLst>
          </p:cNvPr>
          <p:cNvSpPr txBox="1"/>
          <p:nvPr/>
        </p:nvSpPr>
        <p:spPr>
          <a:xfrm>
            <a:off x="4634075" y="5900785"/>
            <a:ext cx="500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Arial"/>
                <a:cs typeface="Arial"/>
              </a:rPr>
              <a:t>fau.edu</a:t>
            </a:r>
            <a:r>
              <a:rPr lang="en-US" b="1" dirty="0">
                <a:solidFill>
                  <a:srgbClr val="0070C0"/>
                </a:solidFill>
                <a:latin typeface="Arial"/>
                <a:cs typeface="Arial"/>
              </a:rPr>
              <a:t>/research/comparative-medicine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7EB4B52C-F323-0944-E199-9B8110A5A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3444" y="1935340"/>
            <a:ext cx="1733813" cy="1733813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D601E465-8EF1-0935-C55E-4A2B7A59E3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58"/>
          <a:stretch/>
        </p:blipFill>
        <p:spPr>
          <a:xfrm>
            <a:off x="5229093" y="1935341"/>
            <a:ext cx="1733813" cy="1733813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A person in a black shirt&#10;&#10;Description automatically generated">
            <a:extLst>
              <a:ext uri="{FF2B5EF4-FFF2-40B4-BE49-F238E27FC236}">
                <a16:creationId xmlns:a16="http://schemas.microsoft.com/office/drawing/2014/main" id="{D45DA7D1-77B5-47F2-88FA-7FD923536A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9681" y="1935342"/>
            <a:ext cx="1733812" cy="1733812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9207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7CEDB-054C-8B34-334C-8954923B9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428" y="644056"/>
            <a:ext cx="10976658" cy="764634"/>
          </a:xfrm>
        </p:spPr>
        <p:txBody>
          <a:bodyPr/>
          <a:lstStyle/>
          <a:p>
            <a:r>
              <a:rPr lang="en-US" sz="4800" b="1" dirty="0">
                <a:solidFill>
                  <a:srgbClr val="0070C0"/>
                </a:solidFill>
              </a:rPr>
              <a:t>The Runway at Florida Atlantic</a:t>
            </a:r>
            <a:br>
              <a:rPr lang="en-US" sz="4800" b="1" dirty="0">
                <a:solidFill>
                  <a:srgbClr val="0070C0"/>
                </a:solidFill>
              </a:rPr>
            </a:br>
            <a:r>
              <a:rPr lang="en-US" sz="2000" b="1" spc="300" dirty="0">
                <a:solidFill>
                  <a:srgbClr val="002060"/>
                </a:solidFill>
              </a:rPr>
              <a:t>EARLY-STAGE BUSINESS INCUBATOR/ACCELERATOR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7CB154-9072-D3B5-0720-679CA417F44C}"/>
              </a:ext>
            </a:extLst>
          </p:cNvPr>
          <p:cNvSpPr txBox="1"/>
          <p:nvPr/>
        </p:nvSpPr>
        <p:spPr>
          <a:xfrm>
            <a:off x="1196245" y="1924056"/>
            <a:ext cx="2225161" cy="4616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   Our Services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B7F8B4-80BD-F0B1-94EC-36FF15A2EB65}"/>
              </a:ext>
            </a:extLst>
          </p:cNvPr>
          <p:cNvSpPr txBox="1"/>
          <p:nvPr/>
        </p:nvSpPr>
        <p:spPr>
          <a:xfrm>
            <a:off x="1550504" y="2385721"/>
            <a:ext cx="6241775" cy="296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Entrepreneurial education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Team-based mentoring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Intern support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Capital raising assistance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Networking events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Specialty Services </a:t>
            </a:r>
            <a:r>
              <a:rPr lang="en-US" dirty="0"/>
              <a:t>(attorney, accounting, development)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Opportunities to win cash</a:t>
            </a:r>
          </a:p>
        </p:txBody>
      </p:sp>
      <p:pic>
        <p:nvPicPr>
          <p:cNvPr id="11" name="Picture 10" descr="A person standing in front of a bus&#10;&#10;Description automatically generated">
            <a:extLst>
              <a:ext uri="{FF2B5EF4-FFF2-40B4-BE49-F238E27FC236}">
                <a16:creationId xmlns:a16="http://schemas.microsoft.com/office/drawing/2014/main" id="{BCF92DC8-1DED-2628-2381-89070EC8AC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055" y="1870355"/>
            <a:ext cx="3898031" cy="2599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91171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D3AC-F69C-8CC9-1532-F6B2BC9D15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b="1" spc="300" dirty="0">
                <a:solidFill>
                  <a:srgbClr val="002060"/>
                </a:solidFill>
              </a:rPr>
              <a:t>THE RUNWAY AT FLORIDA ATLANTIC</a:t>
            </a:r>
            <a:br>
              <a:rPr lang="en-US" sz="4800" b="1" dirty="0">
                <a:solidFill>
                  <a:srgbClr val="002060"/>
                </a:solidFill>
              </a:rPr>
            </a:br>
            <a:r>
              <a:rPr lang="en-US" sz="4800" b="1" spc="300" dirty="0">
                <a:solidFill>
                  <a:srgbClr val="0070C0"/>
                </a:solidFill>
              </a:rPr>
              <a:t>WHO WE ARE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DF471D2-F410-D774-9006-22B07107F1CB}"/>
              </a:ext>
            </a:extLst>
          </p:cNvPr>
          <p:cNvSpPr txBox="1">
            <a:spLocks/>
          </p:cNvSpPr>
          <p:nvPr/>
        </p:nvSpPr>
        <p:spPr>
          <a:xfrm>
            <a:off x="3879205" y="2950976"/>
            <a:ext cx="2036566" cy="11085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Jessica Beaver</a:t>
            </a:r>
            <a:b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Associate Director</a:t>
            </a:r>
            <a:b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b="1" dirty="0" err="1">
                <a:solidFill>
                  <a:srgbClr val="0070C0"/>
                </a:solidFill>
                <a:latin typeface="Arial"/>
                <a:cs typeface="Arial"/>
              </a:rPr>
              <a:t>jbeaver@fau.edu</a:t>
            </a:r>
            <a:endParaRPr lang="en-US" sz="14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990B32-444F-1DC5-186E-B14A4AC6F13F}"/>
              </a:ext>
            </a:extLst>
          </p:cNvPr>
          <p:cNvSpPr txBox="1"/>
          <p:nvPr/>
        </p:nvSpPr>
        <p:spPr>
          <a:xfrm>
            <a:off x="7506030" y="2967335"/>
            <a:ext cx="33216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Contact: </a:t>
            </a:r>
          </a:p>
          <a:p>
            <a:pPr algn="ctr"/>
            <a:r>
              <a:rPr lang="en-US" sz="1800" b="1" dirty="0" err="1">
                <a:solidFill>
                  <a:srgbClr val="0070C0"/>
                </a:solidFill>
                <a:latin typeface="Arial"/>
                <a:cs typeface="Arial"/>
              </a:rPr>
              <a:t>therunway@fau.edu</a:t>
            </a:r>
            <a:endParaRPr lang="en-US" sz="18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algn="ctr"/>
            <a:r>
              <a:rPr lang="en-US" sz="1800" b="1" dirty="0" err="1">
                <a:solidFill>
                  <a:srgbClr val="0070C0"/>
                </a:solidFill>
                <a:latin typeface="Arial"/>
                <a:cs typeface="Arial"/>
              </a:rPr>
              <a:t>fau.edu</a:t>
            </a:r>
            <a:r>
              <a:rPr lang="en-US" sz="1800" b="1" dirty="0">
                <a:solidFill>
                  <a:srgbClr val="0070C0"/>
                </a:solidFill>
                <a:latin typeface="Arial"/>
                <a:cs typeface="Arial"/>
              </a:rPr>
              <a:t>/</a:t>
            </a:r>
            <a:r>
              <a:rPr lang="en-US" sz="1800" b="1" dirty="0" err="1">
                <a:solidFill>
                  <a:srgbClr val="0070C0"/>
                </a:solidFill>
                <a:latin typeface="Arial"/>
                <a:cs typeface="Arial"/>
              </a:rPr>
              <a:t>therunway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D878EF-D51A-5696-73C5-1FBD6A53C5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0247" y="2300301"/>
            <a:ext cx="2257397" cy="2257397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144337-3711-167A-85EF-AF7B20E1D449}"/>
              </a:ext>
            </a:extLst>
          </p:cNvPr>
          <p:cNvCxnSpPr>
            <a:cxnSpLocks/>
          </p:cNvCxnSpPr>
          <p:nvPr/>
        </p:nvCxnSpPr>
        <p:spPr>
          <a:xfrm>
            <a:off x="6829167" y="2222209"/>
            <a:ext cx="0" cy="23354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913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96140-041F-F43D-F808-18E488622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258" y="3092555"/>
            <a:ext cx="5976395" cy="354889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Any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45648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F955A-1C3E-228D-F1D9-9A4128174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06782-AA2E-C7C1-7390-4AD443CA3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2837" y="1217369"/>
            <a:ext cx="10745115" cy="221899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0070C0"/>
                </a:solidFill>
              </a:rPr>
              <a:t>Division of Research Welcome Session</a:t>
            </a:r>
            <a:br>
              <a:rPr lang="en-US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60222-22F0-9520-0F4A-7FFAFF8289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28592" y="1478551"/>
            <a:ext cx="4116464" cy="610914"/>
          </a:xfrm>
        </p:spPr>
        <p:txBody>
          <a:bodyPr/>
          <a:lstStyle/>
          <a:p>
            <a:pPr>
              <a:lnSpc>
                <a:spcPct val="100000"/>
              </a:lnSpc>
            </a:pPr>
            <a:br>
              <a:rPr lang="en-US" sz="1800" b="0" dirty="0">
                <a:solidFill>
                  <a:srgbClr val="002060"/>
                </a:solidFill>
                <a:latin typeface="Arial"/>
                <a:cs typeface="Arial"/>
              </a:rPr>
            </a:br>
            <a:endParaRPr lang="en-US" sz="18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783836-C36F-CA58-A544-799B0CAA0244}"/>
              </a:ext>
            </a:extLst>
          </p:cNvPr>
          <p:cNvSpPr txBox="1"/>
          <p:nvPr/>
        </p:nvSpPr>
        <p:spPr>
          <a:xfrm>
            <a:off x="-111319" y="2119542"/>
            <a:ext cx="12525955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Wednesday, September 10th 2:00 - 3:15 PM</a:t>
            </a:r>
            <a:b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of Trustees meeting room 305 – Administration Building</a:t>
            </a:r>
            <a:b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Boca Campus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Meet with fellow new faculty members and Division of Research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unit leads to gather key information that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will aid you as you embark on your research and scholarship journey at FAU.</a:t>
            </a:r>
          </a:p>
          <a:p>
            <a:pPr algn="ctr">
              <a:spcAft>
                <a:spcPts val="600"/>
              </a:spcAft>
            </a:pP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RSVP by emailing proposaldevelopment@fau.edu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This is an in-person event, but a Zoom option will be available for faculty who</a:t>
            </a:r>
            <a:b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are unable to attend.</a:t>
            </a:r>
            <a:b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497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D3AC-F69C-8CC9-1532-F6B2BC9D15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b="1" spc="300" dirty="0">
                <a:solidFill>
                  <a:srgbClr val="002060"/>
                </a:solidFill>
              </a:rPr>
              <a:t>OFFICE OF RESEARCH DEVELOPMENT</a:t>
            </a:r>
            <a:br>
              <a:rPr lang="en-US" sz="4800" b="1" dirty="0">
                <a:solidFill>
                  <a:srgbClr val="002060"/>
                </a:solidFill>
              </a:rPr>
            </a:br>
            <a:r>
              <a:rPr lang="en-US" sz="4800" b="1" spc="300" dirty="0">
                <a:solidFill>
                  <a:srgbClr val="0070C0"/>
                </a:solidFill>
              </a:rPr>
              <a:t>SERVICES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DA02EDF-1A5D-ED12-27EC-7F2BD4702377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504825" y="1655180"/>
          <a:ext cx="11181747" cy="3792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raphic 8">
            <a:extLst>
              <a:ext uri="{FF2B5EF4-FFF2-40B4-BE49-F238E27FC236}">
                <a16:creationId xmlns:a16="http://schemas.microsoft.com/office/drawing/2014/main" id="{0F99CB07-B8F8-C9B2-FE83-BF53C6DDB3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0920" y="1974192"/>
            <a:ext cx="809394" cy="80939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4AADEDA-8928-97E6-7CB7-A6131A0AF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51686" y="1974192"/>
            <a:ext cx="809394" cy="80939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1F08365-F893-F198-94BF-F5B74A15EB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372315" y="1974192"/>
            <a:ext cx="809395" cy="80939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49EA592-9943-6D40-A5EE-FC61D8958A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35676" y="2062938"/>
            <a:ext cx="720648" cy="72064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56489E2-D08B-A472-5686-D5EE0A40C05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977072" y="2062937"/>
            <a:ext cx="720649" cy="72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D3AC-F69C-8CC9-1532-F6B2BC9D15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b="1" spc="300" dirty="0">
                <a:solidFill>
                  <a:srgbClr val="002060"/>
                </a:solidFill>
              </a:rPr>
              <a:t>OFFICE OF RESEARCH DEVELOPMENT</a:t>
            </a:r>
            <a:br>
              <a:rPr lang="en-US" sz="4800" b="1" dirty="0">
                <a:solidFill>
                  <a:srgbClr val="002060"/>
                </a:solidFill>
              </a:rPr>
            </a:br>
            <a:r>
              <a:rPr lang="en-US" sz="4800" b="1" spc="300" dirty="0">
                <a:solidFill>
                  <a:srgbClr val="0070C0"/>
                </a:solidFill>
              </a:rPr>
              <a:t>PROGRAMS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DA02EDF-1A5D-ED12-27EC-7F2BD4702377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746338204"/>
              </p:ext>
            </p:extLst>
          </p:nvPr>
        </p:nvGraphicFramePr>
        <p:xfrm>
          <a:off x="505428" y="1919402"/>
          <a:ext cx="6888433" cy="3792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B78264BD-B137-8745-3FF1-4675457FF65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7712" y="526774"/>
            <a:ext cx="1548160" cy="1548160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88ACA0CF-FC41-3960-F0EA-E0B68AD743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7712" y="2267414"/>
            <a:ext cx="1548160" cy="1548160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A person wearing glasses and a black shirt&#10;&#10;Description automatically generated">
            <a:extLst>
              <a:ext uri="{FF2B5EF4-FFF2-40B4-BE49-F238E27FC236}">
                <a16:creationId xmlns:a16="http://schemas.microsoft.com/office/drawing/2014/main" id="{2B40C68A-B7B1-DBB7-7B5A-55149864531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7713" y="4008054"/>
            <a:ext cx="1548160" cy="1552043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4B404D8-862E-85C3-8C4C-D6A547040C3E}"/>
              </a:ext>
            </a:extLst>
          </p:cNvPr>
          <p:cNvSpPr txBox="1">
            <a:spLocks/>
          </p:cNvSpPr>
          <p:nvPr/>
        </p:nvSpPr>
        <p:spPr>
          <a:xfrm>
            <a:off x="9764574" y="991711"/>
            <a:ext cx="1853746" cy="61091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Alice </a:t>
            </a:r>
            <a:r>
              <a:rPr lang="en-US" sz="1800" b="1" dirty="0" err="1">
                <a:solidFill>
                  <a:srgbClr val="002060"/>
                </a:solidFill>
                <a:latin typeface="Arial"/>
                <a:cs typeface="Arial"/>
              </a:rPr>
              <a:t>Miehl</a:t>
            </a:r>
            <a:b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Director, Research Programs/Services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DF471D2-F410-D774-9006-22B07107F1CB}"/>
              </a:ext>
            </a:extLst>
          </p:cNvPr>
          <p:cNvSpPr txBox="1">
            <a:spLocks/>
          </p:cNvSpPr>
          <p:nvPr/>
        </p:nvSpPr>
        <p:spPr>
          <a:xfrm>
            <a:off x="9764573" y="2725772"/>
            <a:ext cx="2055719" cy="61091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Steve Gregg</a:t>
            </a:r>
            <a:b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Assistant Director, Research Programs /Services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9C1CBC8-42D8-2953-7F21-27EA6CD52E00}"/>
              </a:ext>
            </a:extLst>
          </p:cNvPr>
          <p:cNvSpPr txBox="1">
            <a:spLocks/>
          </p:cNvSpPr>
          <p:nvPr/>
        </p:nvSpPr>
        <p:spPr>
          <a:xfrm>
            <a:off x="9764572" y="4478618"/>
            <a:ext cx="2055719" cy="61091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Sandy </a:t>
            </a:r>
            <a:r>
              <a:rPr lang="en-US" sz="1800" b="1" dirty="0" err="1">
                <a:solidFill>
                  <a:srgbClr val="002060"/>
                </a:solidFill>
                <a:latin typeface="Arial"/>
                <a:cs typeface="Arial"/>
              </a:rPr>
              <a:t>Siegman</a:t>
            </a:r>
            <a:b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Specialist, Research Programs/Services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8790E2-E2F1-18A9-42E8-90F042263A58}"/>
              </a:ext>
            </a:extLst>
          </p:cNvPr>
          <p:cNvSpPr txBox="1"/>
          <p:nvPr/>
        </p:nvSpPr>
        <p:spPr>
          <a:xfrm>
            <a:off x="1028107" y="1602625"/>
            <a:ext cx="5843074" cy="369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Events: Research Renewal and Research Connections.  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67265ACE-95A2-7CD2-0677-DFCC28FB5F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81338" y="2236179"/>
            <a:ext cx="798241" cy="798241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51D5C682-AC0B-554D-ECBA-93884ABCD4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86674" y="2232988"/>
            <a:ext cx="798241" cy="79824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A3C638FB-1764-D7A7-CCD3-8DC57359B4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642570" y="2412723"/>
            <a:ext cx="709030" cy="70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25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D3AC-F69C-8CC9-1532-F6B2BC9D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428" y="526774"/>
            <a:ext cx="10976658" cy="441842"/>
          </a:xfrm>
        </p:spPr>
        <p:txBody>
          <a:bodyPr/>
          <a:lstStyle/>
          <a:p>
            <a:r>
              <a:rPr lang="en-US" sz="2800" b="1" spc="300" dirty="0">
                <a:solidFill>
                  <a:srgbClr val="002060"/>
                </a:solidFill>
              </a:rPr>
              <a:t>OFFICE OF SPONSORED PROGRAMS</a:t>
            </a:r>
            <a:endParaRPr lang="en-US" sz="2800" b="1" spc="300" dirty="0">
              <a:solidFill>
                <a:srgbClr val="0070C0"/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67E44AB-793D-139A-AA27-409BCA468B8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690633777"/>
              </p:ext>
            </p:extLst>
          </p:nvPr>
        </p:nvGraphicFramePr>
        <p:xfrm>
          <a:off x="0" y="669071"/>
          <a:ext cx="12191999" cy="5486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DA3758F5-2768-0551-E37B-64F10335B6B3}"/>
              </a:ext>
            </a:extLst>
          </p:cNvPr>
          <p:cNvGrpSpPr/>
          <p:nvPr/>
        </p:nvGrpSpPr>
        <p:grpSpPr>
          <a:xfrm>
            <a:off x="7767019" y="809250"/>
            <a:ext cx="4030971" cy="1558345"/>
            <a:chOff x="338440" y="1615304"/>
            <a:chExt cx="3258405" cy="24436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463E9D8-54ED-13EF-DF79-F195D8DAC870}"/>
                </a:ext>
              </a:extLst>
            </p:cNvPr>
            <p:cNvSpPr txBox="1"/>
            <p:nvPr/>
          </p:nvSpPr>
          <p:spPr>
            <a:xfrm>
              <a:off x="390873" y="1615304"/>
              <a:ext cx="3205972" cy="1737478"/>
            </a:xfrm>
            <a:prstGeom prst="rect">
              <a:avLst/>
            </a:prstGeom>
            <a:noFill/>
            <a:ln w="53975">
              <a:solidFill>
                <a:srgbClr val="0070C0"/>
              </a:solidFill>
            </a:ln>
          </p:spPr>
          <p:txBody>
            <a:bodyPr wrap="square" lIns="182880" tIns="182880" rIns="182880" bIns="182880" rtlCol="0" anchor="b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Serve as FAU’s Institutional Authorizing Official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Provide Quarter and Annual Reports and Metrics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Updates Policies and Procedures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Manage Novelution system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E7AAD8-037A-FDA2-ED1C-95A1A8DE1B9F}"/>
                </a:ext>
              </a:extLst>
            </p:cNvPr>
            <p:cNvSpPr txBox="1"/>
            <p:nvPr/>
          </p:nvSpPr>
          <p:spPr>
            <a:xfrm>
              <a:off x="338440" y="3190247"/>
              <a:ext cx="2926080" cy="868739"/>
            </a:xfrm>
            <a:prstGeom prst="rect">
              <a:avLst/>
            </a:prstGeom>
            <a:noFill/>
          </p:spPr>
          <p:txBody>
            <a:bodyPr wrap="square" lIns="182880" tIns="182880" rIns="182880" bIns="18288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D636D52-F462-6736-BB35-14E17651E624}"/>
              </a:ext>
            </a:extLst>
          </p:cNvPr>
          <p:cNvSpPr txBox="1"/>
          <p:nvPr/>
        </p:nvSpPr>
        <p:spPr>
          <a:xfrm>
            <a:off x="8553917" y="2186871"/>
            <a:ext cx="3205973" cy="1107996"/>
          </a:xfrm>
          <a:prstGeom prst="rect">
            <a:avLst/>
          </a:prstGeom>
          <a:noFill/>
          <a:ln w="53975">
            <a:solidFill>
              <a:srgbClr val="002060"/>
            </a:solidFill>
          </a:ln>
        </p:spPr>
        <p:txBody>
          <a:bodyPr wrap="square" lIns="182880" tIns="182880" rIns="182880" bIns="182880" rtlCol="0" anchor="b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Conduct Information Sessions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Provide training and workshops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Distribute sponsor/research updates and announcements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C4AB88-EF05-5F2B-2526-1A30C74E6921}"/>
              </a:ext>
            </a:extLst>
          </p:cNvPr>
          <p:cNvSpPr txBox="1"/>
          <p:nvPr/>
        </p:nvSpPr>
        <p:spPr>
          <a:xfrm>
            <a:off x="8553916" y="3535575"/>
            <a:ext cx="3205973" cy="2031325"/>
          </a:xfrm>
          <a:prstGeom prst="rect">
            <a:avLst/>
          </a:prstGeom>
          <a:noFill/>
          <a:ln w="53975">
            <a:solidFill>
              <a:srgbClr val="C00000"/>
            </a:solidFill>
          </a:ln>
        </p:spPr>
        <p:txBody>
          <a:bodyPr wrap="square" lIns="182880" tIns="182880" rIns="182880" bIns="182880" rtlCol="0" anchor="b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Negotiate contract terms &amp; conditions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Prepare and process Sponsored Research Agreements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Liaison between the PI,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legal counsel and Sponsor</a:t>
            </a:r>
            <a:endParaRPr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libri"/>
              <a:cs typeface="Calibri"/>
            </a:endParaRPr>
          </a:p>
          <a:p>
            <a:pPr marL="171450" indent="-171450">
              <a:buFont typeface="Wingdings" panose="05000000000000000000" pitchFamily="2" charset="2"/>
              <a:buChar char="v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Prepare and process </a:t>
            </a:r>
            <a:r>
              <a:rPr lang="en-US" sz="1200" b="1" dirty="0">
                <a:solidFill>
                  <a:srgbClr val="002060"/>
                </a:solidFill>
              </a:rPr>
              <a:t>non-financial agreements (NDAs, MOUs)</a:t>
            </a:r>
            <a:endParaRPr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libri"/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Issue outgoing subawards and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other agreements</a:t>
            </a:r>
          </a:p>
        </p:txBody>
      </p:sp>
    </p:spTree>
    <p:extLst>
      <p:ext uri="{BB962C8B-B14F-4D97-AF65-F5344CB8AC3E}">
        <p14:creationId xmlns:p14="http://schemas.microsoft.com/office/powerpoint/2010/main" val="217062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D3AC-F69C-8CC9-1532-F6B2BC9D15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b="1" spc="300" dirty="0">
                <a:solidFill>
                  <a:srgbClr val="002060"/>
                </a:solidFill>
              </a:rPr>
              <a:t>OFFICE OF SPONSORED PROGRAMS</a:t>
            </a:r>
            <a:br>
              <a:rPr lang="en-US" sz="4800" b="1" dirty="0">
                <a:solidFill>
                  <a:srgbClr val="002060"/>
                </a:solidFill>
              </a:rPr>
            </a:br>
            <a:r>
              <a:rPr lang="en-US" sz="4800" b="1" spc="300" dirty="0">
                <a:solidFill>
                  <a:srgbClr val="0070C0"/>
                </a:solidFill>
              </a:rPr>
              <a:t>WHO WE ARE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4B404D8-862E-85C3-8C4C-D6A547040C3E}"/>
              </a:ext>
            </a:extLst>
          </p:cNvPr>
          <p:cNvSpPr txBox="1">
            <a:spLocks/>
          </p:cNvSpPr>
          <p:nvPr/>
        </p:nvSpPr>
        <p:spPr>
          <a:xfrm>
            <a:off x="5003468" y="4003074"/>
            <a:ext cx="1853746" cy="11085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Lori </a:t>
            </a:r>
            <a:r>
              <a:rPr lang="en-US" sz="1800" b="1" dirty="0" err="1">
                <a:solidFill>
                  <a:srgbClr val="002060"/>
                </a:solidFill>
                <a:latin typeface="Arial"/>
                <a:cs typeface="Arial"/>
              </a:rPr>
              <a:t>DeMartino</a:t>
            </a:r>
            <a:b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Associate Director,</a:t>
            </a:r>
            <a:b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Proposal Services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DF471D2-F410-D774-9006-22B07107F1CB}"/>
              </a:ext>
            </a:extLst>
          </p:cNvPr>
          <p:cNvSpPr txBox="1">
            <a:spLocks/>
          </p:cNvSpPr>
          <p:nvPr/>
        </p:nvSpPr>
        <p:spPr>
          <a:xfrm>
            <a:off x="294398" y="3990953"/>
            <a:ext cx="2055719" cy="11085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Miriam Campo</a:t>
            </a:r>
            <a:b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Associate Vice President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9C1CBC8-42D8-2953-7F21-27EA6CD52E00}"/>
              </a:ext>
            </a:extLst>
          </p:cNvPr>
          <p:cNvSpPr txBox="1">
            <a:spLocks/>
          </p:cNvSpPr>
          <p:nvPr/>
        </p:nvSpPr>
        <p:spPr>
          <a:xfrm>
            <a:off x="2578356" y="3990953"/>
            <a:ext cx="2055719" cy="11085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Nancy Thoman</a:t>
            </a:r>
            <a:b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Executive Director</a:t>
            </a:r>
          </a:p>
        </p:txBody>
      </p:sp>
      <p:pic>
        <p:nvPicPr>
          <p:cNvPr id="8" name="Picture 4" descr="Nancy Thoman, MNM, CRA">
            <a:extLst>
              <a:ext uri="{FF2B5EF4-FFF2-40B4-BE49-F238E27FC236}">
                <a16:creationId xmlns:a16="http://schemas.microsoft.com/office/drawing/2014/main" id="{CA49049C-46CB-7F3A-5D97-4A59B7249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93886" y="2072307"/>
            <a:ext cx="1641401" cy="1641401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1B9B38FA-C865-5974-8FAC-6ADD0BCAF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8"/>
          <a:stretch/>
        </p:blipFill>
        <p:spPr>
          <a:xfrm>
            <a:off x="9764574" y="2148842"/>
            <a:ext cx="1603873" cy="1603873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96E548AA-E56F-D145-BBF1-6A7B5EFDC0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6215" y="2033466"/>
            <a:ext cx="1688252" cy="1688252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A person in a suit&#10;&#10;Description automatically generated">
            <a:extLst>
              <a:ext uri="{FF2B5EF4-FFF2-40B4-BE49-F238E27FC236}">
                <a16:creationId xmlns:a16="http://schemas.microsoft.com/office/drawing/2014/main" id="{377B1E91-E89D-05EA-7D10-7ED2522ECD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5395" y="2072307"/>
            <a:ext cx="1688252" cy="1680408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A person with curly hair wearing glasses&#10;&#10;Description automatically generated">
            <a:extLst>
              <a:ext uri="{FF2B5EF4-FFF2-40B4-BE49-F238E27FC236}">
                <a16:creationId xmlns:a16="http://schemas.microsoft.com/office/drawing/2014/main" id="{295C9FAC-BE10-7520-73BE-B3422940393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557" y="2051014"/>
            <a:ext cx="1641402" cy="1641402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EB6FA2B-35C6-8ED1-0B45-22CCACDD48B5}"/>
              </a:ext>
            </a:extLst>
          </p:cNvPr>
          <p:cNvSpPr txBox="1">
            <a:spLocks/>
          </p:cNvSpPr>
          <p:nvPr/>
        </p:nvSpPr>
        <p:spPr>
          <a:xfrm>
            <a:off x="7342648" y="4002589"/>
            <a:ext cx="1853746" cy="11085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Efrain Arroyo</a:t>
            </a:r>
            <a:b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Associate Director,</a:t>
            </a:r>
            <a:b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Contract Services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BBC52D6-1214-1FBB-77B5-3F446EAE40AE}"/>
              </a:ext>
            </a:extLst>
          </p:cNvPr>
          <p:cNvSpPr txBox="1">
            <a:spLocks/>
          </p:cNvSpPr>
          <p:nvPr/>
        </p:nvSpPr>
        <p:spPr>
          <a:xfrm>
            <a:off x="9636288" y="3990953"/>
            <a:ext cx="1938677" cy="11085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Patrice Cochran</a:t>
            </a:r>
            <a:b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Associate Director,</a:t>
            </a:r>
            <a:b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Award Services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A26C5B-5590-8A31-1AA7-522E70526BBD}"/>
              </a:ext>
            </a:extLst>
          </p:cNvPr>
          <p:cNvSpPr txBox="1"/>
          <p:nvPr/>
        </p:nvSpPr>
        <p:spPr>
          <a:xfrm>
            <a:off x="4371433" y="5344836"/>
            <a:ext cx="5006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solidFill>
                  <a:srgbClr val="0070C0"/>
                </a:solidFill>
                <a:latin typeface="Arial"/>
                <a:cs typeface="Arial"/>
              </a:rPr>
              <a:t>sponsoredprograms@fau.edu</a:t>
            </a:r>
            <a:b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</a:br>
            <a:endParaRPr lang="en-US" sz="1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/>
            <a:r>
              <a:rPr lang="en-US" b="1" dirty="0" err="1">
                <a:solidFill>
                  <a:srgbClr val="0070C0"/>
                </a:solidFill>
                <a:latin typeface="Arial"/>
                <a:cs typeface="Arial"/>
              </a:rPr>
              <a:t>fau.edu</a:t>
            </a:r>
            <a:r>
              <a:rPr lang="en-US" b="1" dirty="0">
                <a:solidFill>
                  <a:srgbClr val="0070C0"/>
                </a:solidFill>
                <a:latin typeface="Arial"/>
                <a:cs typeface="Arial"/>
              </a:rPr>
              <a:t>/research/sponsored-programs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16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5875B-92C1-AFF8-8911-507464AE5C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0070C0"/>
                </a:solidFill>
                <a:latin typeface="+mn-lt"/>
              </a:rPr>
              <a:t>Research Integrity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69B0DBB-3F45-2DCA-F4DE-963F3E01C199}"/>
              </a:ext>
            </a:extLst>
          </p:cNvPr>
          <p:cNvGrpSpPr/>
          <p:nvPr/>
        </p:nvGrpSpPr>
        <p:grpSpPr>
          <a:xfrm>
            <a:off x="3092407" y="547600"/>
            <a:ext cx="7267207" cy="4680169"/>
            <a:chOff x="2918115" y="922009"/>
            <a:chExt cx="8518490" cy="5310083"/>
          </a:xfrm>
        </p:grpSpPr>
        <p:graphicFrame>
          <p:nvGraphicFramePr>
            <p:cNvPr id="9" name="Diagram 8">
              <a:extLst>
                <a:ext uri="{FF2B5EF4-FFF2-40B4-BE49-F238E27FC236}">
                  <a16:creationId xmlns:a16="http://schemas.microsoft.com/office/drawing/2014/main" id="{65BDB1F3-636E-8D77-3D9D-58F8BE96E06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53115183"/>
                </p:ext>
              </p:extLst>
            </p:nvPr>
          </p:nvGraphicFramePr>
          <p:xfrm>
            <a:off x="2918115" y="922009"/>
            <a:ext cx="8518490" cy="531008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C69D07-A147-2714-10F0-FCCE9AB4AAEC}"/>
                </a:ext>
              </a:extLst>
            </p:cNvPr>
            <p:cNvSpPr txBox="1"/>
            <p:nvPr/>
          </p:nvSpPr>
          <p:spPr>
            <a:xfrm>
              <a:off x="4903578" y="1440436"/>
              <a:ext cx="1742550" cy="1222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Human Subjects Protection (IRB)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D36063-46E5-D69C-0679-0FAE8D5E1537}"/>
                </a:ext>
              </a:extLst>
            </p:cNvPr>
            <p:cNvSpPr txBox="1"/>
            <p:nvPr/>
          </p:nvSpPr>
          <p:spPr>
            <a:xfrm>
              <a:off x="6861135" y="1435711"/>
              <a:ext cx="1492536" cy="942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Animal Care and Use (IACUC)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95C239-AFC0-DCF3-F948-C248494EDBED}"/>
                </a:ext>
              </a:extLst>
            </p:cNvPr>
            <p:cNvSpPr txBox="1"/>
            <p:nvPr/>
          </p:nvSpPr>
          <p:spPr>
            <a:xfrm>
              <a:off x="7631778" y="3114202"/>
              <a:ext cx="2040673" cy="942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Institutional Biosafety Committee (IBC)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82C1E4-94CF-1987-3A0F-F0BC46FC3035}"/>
                </a:ext>
              </a:extLst>
            </p:cNvPr>
            <p:cNvSpPr txBox="1"/>
            <p:nvPr/>
          </p:nvSpPr>
          <p:spPr>
            <a:xfrm>
              <a:off x="6916343" y="4778930"/>
              <a:ext cx="1647942" cy="1222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Financial Conflict of Interest (FCOI)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B3CC2A8-5778-F83B-E39F-AEA7ABC81C10}"/>
                </a:ext>
              </a:extLst>
            </p:cNvPr>
            <p:cNvSpPr txBox="1"/>
            <p:nvPr/>
          </p:nvSpPr>
          <p:spPr>
            <a:xfrm>
              <a:off x="4914729" y="4761315"/>
              <a:ext cx="1647942" cy="1222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Responsible Conduct of Research (RCR)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75FA121-22FA-D392-F5A1-BEC97CFDB2AE}"/>
                </a:ext>
              </a:extLst>
            </p:cNvPr>
            <p:cNvSpPr txBox="1"/>
            <p:nvPr/>
          </p:nvSpPr>
          <p:spPr>
            <a:xfrm>
              <a:off x="3972117" y="3253884"/>
              <a:ext cx="1647942" cy="66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Research Misconduct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683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D3AC-F69C-8CC9-1532-F6B2BC9D15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b="1" spc="300" dirty="0">
                <a:solidFill>
                  <a:srgbClr val="002060"/>
                </a:solidFill>
              </a:rPr>
              <a:t>RESEARCH INTEGRITY</a:t>
            </a:r>
            <a:br>
              <a:rPr lang="en-US" sz="4800" b="1" dirty="0">
                <a:solidFill>
                  <a:srgbClr val="002060"/>
                </a:solidFill>
              </a:rPr>
            </a:br>
            <a:r>
              <a:rPr lang="en-US" sz="4800" b="1" spc="300" dirty="0">
                <a:solidFill>
                  <a:srgbClr val="0070C0"/>
                </a:solidFill>
              </a:rPr>
              <a:t>WHO WE ARE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4B404D8-862E-85C3-8C4C-D6A547040C3E}"/>
              </a:ext>
            </a:extLst>
          </p:cNvPr>
          <p:cNvSpPr txBox="1">
            <a:spLocks/>
          </p:cNvSpPr>
          <p:nvPr/>
        </p:nvSpPr>
        <p:spPr>
          <a:xfrm>
            <a:off x="7840819" y="2165218"/>
            <a:ext cx="1853746" cy="11085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Kristen Ware</a:t>
            </a:r>
            <a:b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Senior Associate Director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DF471D2-F410-D774-9006-22B07107F1CB}"/>
              </a:ext>
            </a:extLst>
          </p:cNvPr>
          <p:cNvSpPr txBox="1">
            <a:spLocks/>
          </p:cNvSpPr>
          <p:nvPr/>
        </p:nvSpPr>
        <p:spPr>
          <a:xfrm>
            <a:off x="5636747" y="2165218"/>
            <a:ext cx="2055719" cy="11085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Elisa Gaucher</a:t>
            </a:r>
            <a:b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Associate Vice President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9C1CBC8-42D8-2953-7F21-27EA6CD52E00}"/>
              </a:ext>
            </a:extLst>
          </p:cNvPr>
          <p:cNvSpPr txBox="1">
            <a:spLocks/>
          </p:cNvSpPr>
          <p:nvPr/>
        </p:nvSpPr>
        <p:spPr>
          <a:xfrm>
            <a:off x="329559" y="4671333"/>
            <a:ext cx="2055719" cy="11085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Judith Martinez</a:t>
            </a:r>
            <a:b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Platform and Training Manager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EB6FA2B-35C6-8ED1-0B45-22CCACDD48B5}"/>
              </a:ext>
            </a:extLst>
          </p:cNvPr>
          <p:cNvSpPr txBox="1">
            <a:spLocks/>
          </p:cNvSpPr>
          <p:nvPr/>
        </p:nvSpPr>
        <p:spPr>
          <a:xfrm>
            <a:off x="9793824" y="2165218"/>
            <a:ext cx="1938676" cy="11085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b="1" dirty="0" err="1">
                <a:solidFill>
                  <a:srgbClr val="002060"/>
                </a:solidFill>
                <a:latin typeface="Arial"/>
                <a:cs typeface="Arial"/>
              </a:rPr>
              <a:t>Cortni</a:t>
            </a:r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 Romaine</a:t>
            </a:r>
            <a:b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Senior Associate Director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BBC52D6-1214-1FBB-77B5-3F446EAE40AE}"/>
              </a:ext>
            </a:extLst>
          </p:cNvPr>
          <p:cNvSpPr txBox="1">
            <a:spLocks/>
          </p:cNvSpPr>
          <p:nvPr/>
        </p:nvSpPr>
        <p:spPr>
          <a:xfrm>
            <a:off x="2395861" y="4671333"/>
            <a:ext cx="1938677" cy="695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Dana Becker</a:t>
            </a:r>
            <a:b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Assistant Director,</a:t>
            </a:r>
            <a:b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IACUC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A26C5B-5590-8A31-1AA7-522E70526BBD}"/>
              </a:ext>
            </a:extLst>
          </p:cNvPr>
          <p:cNvSpPr txBox="1"/>
          <p:nvPr/>
        </p:nvSpPr>
        <p:spPr>
          <a:xfrm>
            <a:off x="4634075" y="5900785"/>
            <a:ext cx="500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Arial"/>
                <a:cs typeface="Arial"/>
              </a:rPr>
              <a:t>fau.edu</a:t>
            </a:r>
            <a:r>
              <a:rPr lang="en-US" b="1" dirty="0">
                <a:solidFill>
                  <a:srgbClr val="0070C0"/>
                </a:solidFill>
                <a:latin typeface="Arial"/>
                <a:cs typeface="Arial"/>
              </a:rPr>
              <a:t>/research-admin/research-integrity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1E5993-D6D7-CD70-DB1F-1BC098D86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038" y="587883"/>
            <a:ext cx="1477185" cy="1477185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 descr="A person wearing glasses and a red shirt&#10;&#10;Description automatically generated">
            <a:extLst>
              <a:ext uri="{FF2B5EF4-FFF2-40B4-BE49-F238E27FC236}">
                <a16:creationId xmlns:a16="http://schemas.microsoft.com/office/drawing/2014/main" id="{ADF2F13F-9F15-AD3A-F7B2-39CF4250DF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921" y="3090276"/>
            <a:ext cx="1477186" cy="1477186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862F3FC4-303C-FADF-64EF-AC164AE0B1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2912" y="587883"/>
            <a:ext cx="1477185" cy="1477185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3" descr="A person taking a selfie&#10;&#10;Description automatically generated">
            <a:extLst>
              <a:ext uri="{FF2B5EF4-FFF2-40B4-BE49-F238E27FC236}">
                <a16:creationId xmlns:a16="http://schemas.microsoft.com/office/drawing/2014/main" id="{7E7AB79D-FD76-5054-FCEA-A558DD13F5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3768" y="587883"/>
            <a:ext cx="1477185" cy="1477185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5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B74A5963-8858-80EA-E868-F4D25870DA9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6606" y="3061460"/>
            <a:ext cx="1477185" cy="1477185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89B8EE7-EC3F-2706-FF08-BC83BDDB1280}"/>
              </a:ext>
            </a:extLst>
          </p:cNvPr>
          <p:cNvSpPr txBox="1">
            <a:spLocks/>
          </p:cNvSpPr>
          <p:nvPr/>
        </p:nvSpPr>
        <p:spPr>
          <a:xfrm>
            <a:off x="4548567" y="4671333"/>
            <a:ext cx="2163031" cy="70848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Andrew Donovan</a:t>
            </a:r>
            <a:b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Coordinator II,</a:t>
            </a:r>
            <a:b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IBC and FCOIC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44F5C02-FA94-9569-345A-7F75E9ADC9D3}"/>
              </a:ext>
            </a:extLst>
          </p:cNvPr>
          <p:cNvSpPr txBox="1">
            <a:spLocks/>
          </p:cNvSpPr>
          <p:nvPr/>
        </p:nvSpPr>
        <p:spPr>
          <a:xfrm>
            <a:off x="6787455" y="4671333"/>
            <a:ext cx="2394260" cy="70848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Donna </a:t>
            </a:r>
            <a:r>
              <a:rPr lang="en-US" sz="1800" b="1" dirty="0" err="1">
                <a:solidFill>
                  <a:srgbClr val="002060"/>
                </a:solidFill>
                <a:latin typeface="Arial"/>
                <a:cs typeface="Arial"/>
              </a:rPr>
              <a:t>Simonovitch</a:t>
            </a:r>
            <a:b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Senior Manager,</a:t>
            </a:r>
            <a:b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HRPP and IRB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E3AB560-B678-547E-3EF2-135BCF1FDC85}"/>
              </a:ext>
            </a:extLst>
          </p:cNvPr>
          <p:cNvSpPr txBox="1">
            <a:spLocks/>
          </p:cNvSpPr>
          <p:nvPr/>
        </p:nvSpPr>
        <p:spPr>
          <a:xfrm>
            <a:off x="9048121" y="4671333"/>
            <a:ext cx="2394260" cy="70848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Daniela </a:t>
            </a:r>
            <a:r>
              <a:rPr lang="en-US" sz="1800" b="1" dirty="0" err="1">
                <a:solidFill>
                  <a:srgbClr val="002060"/>
                </a:solidFill>
                <a:latin typeface="Arial"/>
                <a:cs typeface="Arial"/>
              </a:rPr>
              <a:t>Esquenazi</a:t>
            </a:r>
            <a:b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Research Compliance Specialist</a:t>
            </a:r>
          </a:p>
        </p:txBody>
      </p:sp>
      <p:pic>
        <p:nvPicPr>
          <p:cNvPr id="31" name="Picture 30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4218F42F-DC2D-F687-4528-62C8DF0DC28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1751" y="3061460"/>
            <a:ext cx="1487326" cy="1487326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Picture 32" descr="A person wearing a red shirt&#10;&#10;Description automatically generated">
            <a:extLst>
              <a:ext uri="{FF2B5EF4-FFF2-40B4-BE49-F238E27FC236}">
                <a16:creationId xmlns:a16="http://schemas.microsoft.com/office/drawing/2014/main" id="{E0F7617B-7D1C-0516-90BD-A9907F0C153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0921" y="3061460"/>
            <a:ext cx="1487327" cy="1487327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" name="Picture 34" descr="A person with a beard&#10;&#10;Description automatically generated">
            <a:extLst>
              <a:ext uri="{FF2B5EF4-FFF2-40B4-BE49-F238E27FC236}">
                <a16:creationId xmlns:a16="http://schemas.microsoft.com/office/drawing/2014/main" id="{291A3C78-5FD1-3792-9F66-EF674606C45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7081" y="3061460"/>
            <a:ext cx="1506002" cy="1506002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93315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1352</Words>
  <Application>Microsoft Office PowerPoint</Application>
  <PresentationFormat>Widescreen</PresentationFormat>
  <Paragraphs>270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Aptos</vt:lpstr>
      <vt:lpstr>Arial</vt:lpstr>
      <vt:lpstr>Calibri</vt:lpstr>
      <vt:lpstr>Wingdings</vt:lpstr>
      <vt:lpstr>Office Theme</vt:lpstr>
      <vt:lpstr>New Faculty Orientation</vt:lpstr>
      <vt:lpstr>Office of the Vice President for Research </vt:lpstr>
      <vt:lpstr>Division of Research Welcome Session   </vt:lpstr>
      <vt:lpstr>OFFICE OF RESEARCH DEVELOPMENT SERVICES</vt:lpstr>
      <vt:lpstr>OFFICE OF RESEARCH DEVELOPMENT PROGRAMS</vt:lpstr>
      <vt:lpstr>OFFICE OF SPONSORED PROGRAMS</vt:lpstr>
      <vt:lpstr>OFFICE OF SPONSORED PROGRAMS WHO WE ARE</vt:lpstr>
      <vt:lpstr>Research Integrity</vt:lpstr>
      <vt:lpstr>RESEARCH INTEGRITY WHO WE ARE</vt:lpstr>
      <vt:lpstr>Comparative Medicine</vt:lpstr>
      <vt:lpstr>COMPARATIVE MEDICINE WHO WE ARE</vt:lpstr>
      <vt:lpstr>RESEARCH ACCOUNTING</vt:lpstr>
      <vt:lpstr>OFFICE OF RESEARCH ACCOUNTING WHO WE ARE</vt:lpstr>
      <vt:lpstr>Office of Research Finance</vt:lpstr>
      <vt:lpstr>OFFICE OF RESEARCH FINANCE WHO WE ARE</vt:lpstr>
      <vt:lpstr>RESEARCH COMMUNICATIONS SERVICES</vt:lpstr>
      <vt:lpstr>RESEARCH COMMUNICATIONS WHO WE ARE</vt:lpstr>
      <vt:lpstr>Research  Cores</vt:lpstr>
      <vt:lpstr>RESEARCH CORES WHO WE ARE</vt:lpstr>
      <vt:lpstr>Office of Technology Development</vt:lpstr>
      <vt:lpstr>OFFICE OF TECHNOLOGY DEVELOPMENT WHO WE ARE</vt:lpstr>
      <vt:lpstr>The Runway at Florida Atlantic EARLY-STAGE BUSINESS INCUBATOR/ACCELERATOR</vt:lpstr>
      <vt:lpstr>THE RUNWAY AT FLORIDA ATLANTIC WHO WE ARE</vt:lpstr>
      <vt:lpstr>Any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Katarzyna Bytnar</dc:creator>
  <cp:lastModifiedBy>Cheryl Krause-Parello</cp:lastModifiedBy>
  <cp:revision>9</cp:revision>
  <dcterms:created xsi:type="dcterms:W3CDTF">2025-06-19T19:12:38Z</dcterms:created>
  <dcterms:modified xsi:type="dcterms:W3CDTF">2025-08-12T14:33:32Z</dcterms:modified>
</cp:coreProperties>
</file>