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media/image5.jpg" ContentType="image/jpg"/>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6.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6" r:id="rId5"/>
  </p:sldMasterIdLst>
  <p:notesMasterIdLst>
    <p:notesMasterId r:id="rId28"/>
  </p:notesMasterIdLst>
  <p:sldIdLst>
    <p:sldId id="272" r:id="rId6"/>
    <p:sldId id="264" r:id="rId7"/>
    <p:sldId id="270" r:id="rId8"/>
    <p:sldId id="288" r:id="rId9"/>
    <p:sldId id="289" r:id="rId10"/>
    <p:sldId id="290" r:id="rId11"/>
    <p:sldId id="291" r:id="rId12"/>
    <p:sldId id="274" r:id="rId13"/>
    <p:sldId id="275" r:id="rId14"/>
    <p:sldId id="276" r:id="rId15"/>
    <p:sldId id="277" r:id="rId16"/>
    <p:sldId id="278" r:id="rId17"/>
    <p:sldId id="283" r:id="rId18"/>
    <p:sldId id="285" r:id="rId19"/>
    <p:sldId id="279" r:id="rId20"/>
    <p:sldId id="286" r:id="rId21"/>
    <p:sldId id="280" r:id="rId22"/>
    <p:sldId id="281" r:id="rId23"/>
    <p:sldId id="292" r:id="rId24"/>
    <p:sldId id="293" r:id="rId25"/>
    <p:sldId id="259"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186DC"/>
    <a:srgbClr val="00009A"/>
    <a:srgbClr val="0044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5"/>
    <p:restoredTop sz="90073" autoAdjust="0"/>
  </p:normalViewPr>
  <p:slideViewPr>
    <p:cSldViewPr snapToGrid="0" snapToObjects="1">
      <p:cViewPr varScale="1">
        <p:scale>
          <a:sx n="60" d="100"/>
          <a:sy n="60" d="100"/>
        </p:scale>
        <p:origin x="61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Kane" userId="36cdcf40-4e5b-44fc-935b-6170ff0cb0b9" providerId="ADAL" clId="{A1034DF0-C4DC-4ADE-BD4E-5EC4074EA1FD}"/>
    <pc:docChg chg="undo redo custSel delSld modSld">
      <pc:chgData name="Shannon Kane" userId="36cdcf40-4e5b-44fc-935b-6170ff0cb0b9" providerId="ADAL" clId="{A1034DF0-C4DC-4ADE-BD4E-5EC4074EA1FD}" dt="2025-08-07T18:54:25.215" v="4" actId="20577"/>
      <pc:docMkLst>
        <pc:docMk/>
      </pc:docMkLst>
      <pc:sldChg chg="modSp mod">
        <pc:chgData name="Shannon Kane" userId="36cdcf40-4e5b-44fc-935b-6170ff0cb0b9" providerId="ADAL" clId="{A1034DF0-C4DC-4ADE-BD4E-5EC4074EA1FD}" dt="2025-08-07T18:54:25.215" v="4" actId="20577"/>
        <pc:sldMkLst>
          <pc:docMk/>
          <pc:sldMk cId="0" sldId="264"/>
        </pc:sldMkLst>
        <pc:spChg chg="mod">
          <ac:chgData name="Shannon Kane" userId="36cdcf40-4e5b-44fc-935b-6170ff0cb0b9" providerId="ADAL" clId="{A1034DF0-C4DC-4ADE-BD4E-5EC4074EA1FD}" dt="2025-08-07T18:54:25.215" v="4" actId="20577"/>
          <ac:spMkLst>
            <pc:docMk/>
            <pc:sldMk cId="0" sldId="264"/>
            <ac:spMk id="2" creationId="{C63BB26C-7C22-51D3-0C12-7A69B14C1080}"/>
          </ac:spMkLst>
        </pc:spChg>
      </pc:sldChg>
      <pc:sldChg chg="del">
        <pc:chgData name="Shannon Kane" userId="36cdcf40-4e5b-44fc-935b-6170ff0cb0b9" providerId="ADAL" clId="{A1034DF0-C4DC-4ADE-BD4E-5EC4074EA1FD}" dt="2025-08-07T18:29:10.111" v="0" actId="2696"/>
        <pc:sldMkLst>
          <pc:docMk/>
          <pc:sldMk cId="4294810848" sldId="282"/>
        </pc:sldMkLst>
      </pc:sldChg>
    </pc:docChg>
  </pc:docChgLst>
  <pc:docChgLst>
    <pc:chgData name="Chee Ostinelli" userId="7681732d-b8de-4fc9-8a12-fe2de63dc278" providerId="ADAL" clId="{DB32B579-11A5-41B0-BE5E-FDF1E6E05CCA}"/>
    <pc:docChg chg="custSel modSld">
      <pc:chgData name="Chee Ostinelli" userId="7681732d-b8de-4fc9-8a12-fe2de63dc278" providerId="ADAL" clId="{DB32B579-11A5-41B0-BE5E-FDF1E6E05CCA}" dt="2025-08-05T17:06:12.153" v="203" actId="20577"/>
      <pc:docMkLst>
        <pc:docMk/>
      </pc:docMkLst>
      <pc:sldChg chg="modSp mod">
        <pc:chgData name="Chee Ostinelli" userId="7681732d-b8de-4fc9-8a12-fe2de63dc278" providerId="ADAL" clId="{DB32B579-11A5-41B0-BE5E-FDF1E6E05CCA}" dt="2025-08-05T13:40:15.896" v="197" actId="20577"/>
        <pc:sldMkLst>
          <pc:docMk/>
          <pc:sldMk cId="0" sldId="259"/>
        </pc:sldMkLst>
        <pc:spChg chg="mod">
          <ac:chgData name="Chee Ostinelli" userId="7681732d-b8de-4fc9-8a12-fe2de63dc278" providerId="ADAL" clId="{DB32B579-11A5-41B0-BE5E-FDF1E6E05CCA}" dt="2025-08-05T13:40:15.896" v="197" actId="20577"/>
          <ac:spMkLst>
            <pc:docMk/>
            <pc:sldMk cId="0" sldId="259"/>
            <ac:spMk id="2" creationId="{CE4EC5F4-B2A5-8D96-6679-E73CF122D232}"/>
          </ac:spMkLst>
        </pc:spChg>
      </pc:sldChg>
      <pc:sldChg chg="modSp mod">
        <pc:chgData name="Chee Ostinelli" userId="7681732d-b8de-4fc9-8a12-fe2de63dc278" providerId="ADAL" clId="{DB32B579-11A5-41B0-BE5E-FDF1E6E05CCA}" dt="2025-08-05T17:06:12.153" v="203" actId="20577"/>
        <pc:sldMkLst>
          <pc:docMk/>
          <pc:sldMk cId="4294810848" sldId="282"/>
        </pc:sldMkLst>
      </pc:sldChg>
      <pc:sldChg chg="modSp mod">
        <pc:chgData name="Chee Ostinelli" userId="7681732d-b8de-4fc9-8a12-fe2de63dc278" providerId="ADAL" clId="{DB32B579-11A5-41B0-BE5E-FDF1E6E05CCA}" dt="2025-08-05T13:40:45.280" v="198" actId="313"/>
        <pc:sldMkLst>
          <pc:docMk/>
          <pc:sldMk cId="2686792334" sldId="292"/>
        </pc:sldMkLst>
        <pc:spChg chg="mod">
          <ac:chgData name="Chee Ostinelli" userId="7681732d-b8de-4fc9-8a12-fe2de63dc278" providerId="ADAL" clId="{DB32B579-11A5-41B0-BE5E-FDF1E6E05CCA}" dt="2025-08-05T13:40:45.280" v="198" actId="313"/>
          <ac:spMkLst>
            <pc:docMk/>
            <pc:sldMk cId="2686792334" sldId="292"/>
            <ac:spMk id="4" creationId="{89190AE0-7C2C-CA71-0E9A-4B9E19E663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8084E-DB51-1C4E-B0EC-656B6D026462}" type="datetimeFigureOut">
              <a:rPr lang="en-US" smtClean="0"/>
              <a:t>8/7/2025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823F1-E3F1-1D43-A719-CE72722030EA}" type="slidenum">
              <a:rPr lang="en-US" smtClean="0"/>
              <a:t>‹#›</a:t>
            </a:fld>
            <a:endParaRPr lang="en-US" dirty="0"/>
          </a:p>
        </p:txBody>
      </p:sp>
    </p:spTree>
    <p:extLst>
      <p:ext uri="{BB962C8B-B14F-4D97-AF65-F5344CB8AC3E}">
        <p14:creationId xmlns:p14="http://schemas.microsoft.com/office/powerpoint/2010/main" val="1383291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a:t>
            </a:r>
          </a:p>
        </p:txBody>
      </p:sp>
      <p:sp>
        <p:nvSpPr>
          <p:cNvPr id="4" name="Slide Number Placeholder 3"/>
          <p:cNvSpPr>
            <a:spLocks noGrp="1"/>
          </p:cNvSpPr>
          <p:nvPr>
            <p:ph type="sldNum" sz="quarter" idx="5"/>
          </p:nvPr>
        </p:nvSpPr>
        <p:spPr/>
        <p:txBody>
          <a:bodyPr/>
          <a:lstStyle/>
          <a:p>
            <a:fld id="{2F696150-78CC-448D-AD3A-7230CE48C834}" type="slidenum">
              <a:rPr lang="en-US" smtClean="0"/>
              <a:t>1</a:t>
            </a:fld>
            <a:endParaRPr lang="en-US" dirty="0"/>
          </a:p>
        </p:txBody>
      </p:sp>
    </p:spTree>
    <p:extLst>
      <p:ext uri="{BB962C8B-B14F-4D97-AF65-F5344CB8AC3E}">
        <p14:creationId xmlns:p14="http://schemas.microsoft.com/office/powerpoint/2010/main" val="3358695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6EE5C-2C95-7A11-70A9-326CB1587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F6941-50F2-7D79-63B4-92D75D4C1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51B595-D921-E8B4-D5C5-769B2B3E2545}"/>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2D92DC08-58C9-F021-2114-D73E9B6511D6}"/>
              </a:ext>
            </a:extLst>
          </p:cNvPr>
          <p:cNvSpPr>
            <a:spLocks noGrp="1"/>
          </p:cNvSpPr>
          <p:nvPr>
            <p:ph type="sldNum" sz="quarter" idx="5"/>
          </p:nvPr>
        </p:nvSpPr>
        <p:spPr/>
        <p:txBody>
          <a:bodyPr/>
          <a:lstStyle/>
          <a:p>
            <a:fld id="{2F696150-78CC-448D-AD3A-7230CE48C834}" type="slidenum">
              <a:rPr lang="en-US" smtClean="0"/>
              <a:t>10</a:t>
            </a:fld>
            <a:endParaRPr lang="en-US" dirty="0"/>
          </a:p>
        </p:txBody>
      </p:sp>
    </p:spTree>
    <p:extLst>
      <p:ext uri="{BB962C8B-B14F-4D97-AF65-F5344CB8AC3E}">
        <p14:creationId xmlns:p14="http://schemas.microsoft.com/office/powerpoint/2010/main" val="3671529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E5F78-0F2F-6CD2-FADC-501CED80E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45A53-3485-6920-E012-CE138E13D5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A08C54-5398-E7EA-4F4B-DAAF41B807A9}"/>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6C24222F-DA5D-FC08-60CF-F63C79FB4843}"/>
              </a:ext>
            </a:extLst>
          </p:cNvPr>
          <p:cNvSpPr>
            <a:spLocks noGrp="1"/>
          </p:cNvSpPr>
          <p:nvPr>
            <p:ph type="sldNum" sz="quarter" idx="5"/>
          </p:nvPr>
        </p:nvSpPr>
        <p:spPr/>
        <p:txBody>
          <a:bodyPr/>
          <a:lstStyle/>
          <a:p>
            <a:fld id="{2F696150-78CC-448D-AD3A-7230CE48C834}" type="slidenum">
              <a:rPr lang="en-US" smtClean="0"/>
              <a:t>11</a:t>
            </a:fld>
            <a:endParaRPr lang="en-US" dirty="0"/>
          </a:p>
        </p:txBody>
      </p:sp>
    </p:spTree>
    <p:extLst>
      <p:ext uri="{BB962C8B-B14F-4D97-AF65-F5344CB8AC3E}">
        <p14:creationId xmlns:p14="http://schemas.microsoft.com/office/powerpoint/2010/main" val="915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EA409-6D94-3BD6-0C98-874A0098E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345C3-8FAF-BDB9-EE15-9AD8EC62E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12381-11F2-A348-8E78-1DD6BE01D35B}"/>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E5BD7D8A-6402-51BF-4251-B41C8B0EB0FA}"/>
              </a:ext>
            </a:extLst>
          </p:cNvPr>
          <p:cNvSpPr>
            <a:spLocks noGrp="1"/>
          </p:cNvSpPr>
          <p:nvPr>
            <p:ph type="sldNum" sz="quarter" idx="5"/>
          </p:nvPr>
        </p:nvSpPr>
        <p:spPr/>
        <p:txBody>
          <a:bodyPr/>
          <a:lstStyle/>
          <a:p>
            <a:fld id="{2F696150-78CC-448D-AD3A-7230CE48C834}" type="slidenum">
              <a:rPr lang="en-US" smtClean="0"/>
              <a:t>12</a:t>
            </a:fld>
            <a:endParaRPr lang="en-US" dirty="0"/>
          </a:p>
        </p:txBody>
      </p:sp>
    </p:spTree>
    <p:extLst>
      <p:ext uri="{BB962C8B-B14F-4D97-AF65-F5344CB8AC3E}">
        <p14:creationId xmlns:p14="http://schemas.microsoft.com/office/powerpoint/2010/main" val="3402006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4718A-5439-818B-F1E3-159954A84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60D5C-FB82-3737-83A3-2ADC5F76A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E6911-4166-1D8E-7A27-F28C8F1E3A0F}"/>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94A82301-1357-AA7B-4D6E-E7A8692DDB03}"/>
              </a:ext>
            </a:extLst>
          </p:cNvPr>
          <p:cNvSpPr>
            <a:spLocks noGrp="1"/>
          </p:cNvSpPr>
          <p:nvPr>
            <p:ph type="sldNum" sz="quarter" idx="5"/>
          </p:nvPr>
        </p:nvSpPr>
        <p:spPr/>
        <p:txBody>
          <a:bodyPr/>
          <a:lstStyle/>
          <a:p>
            <a:fld id="{2F696150-78CC-448D-AD3A-7230CE48C834}" type="slidenum">
              <a:rPr lang="en-US" smtClean="0"/>
              <a:t>13</a:t>
            </a:fld>
            <a:endParaRPr lang="en-US" dirty="0"/>
          </a:p>
        </p:txBody>
      </p:sp>
    </p:spTree>
    <p:extLst>
      <p:ext uri="{BB962C8B-B14F-4D97-AF65-F5344CB8AC3E}">
        <p14:creationId xmlns:p14="http://schemas.microsoft.com/office/powerpoint/2010/main" val="1148357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139E6-D91E-90A8-CEEC-AA79EA7F1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CFAD8-C5DD-D4A0-B735-5C9E46D23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98CDD-2456-32E6-2D9C-37934148028F}"/>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AD625BF9-1686-36F3-0CA0-DC5FF40A7E13}"/>
              </a:ext>
            </a:extLst>
          </p:cNvPr>
          <p:cNvSpPr>
            <a:spLocks noGrp="1"/>
          </p:cNvSpPr>
          <p:nvPr>
            <p:ph type="sldNum" sz="quarter" idx="5"/>
          </p:nvPr>
        </p:nvSpPr>
        <p:spPr/>
        <p:txBody>
          <a:bodyPr/>
          <a:lstStyle/>
          <a:p>
            <a:fld id="{2F696150-78CC-448D-AD3A-7230CE48C834}" type="slidenum">
              <a:rPr lang="en-US" smtClean="0"/>
              <a:t>14</a:t>
            </a:fld>
            <a:endParaRPr lang="en-US" dirty="0"/>
          </a:p>
        </p:txBody>
      </p:sp>
    </p:spTree>
    <p:extLst>
      <p:ext uri="{BB962C8B-B14F-4D97-AF65-F5344CB8AC3E}">
        <p14:creationId xmlns:p14="http://schemas.microsoft.com/office/powerpoint/2010/main" val="1687262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DC565-A6B9-CDB2-C2AB-5DB34979E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5F3CF-78FE-EB82-8960-1B7F48A86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347B3-460D-82DD-B779-2FAD375EA220}"/>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7D581B8D-0C13-561D-2A3D-3640F4233097}"/>
              </a:ext>
            </a:extLst>
          </p:cNvPr>
          <p:cNvSpPr>
            <a:spLocks noGrp="1"/>
          </p:cNvSpPr>
          <p:nvPr>
            <p:ph type="sldNum" sz="quarter" idx="5"/>
          </p:nvPr>
        </p:nvSpPr>
        <p:spPr/>
        <p:txBody>
          <a:bodyPr/>
          <a:lstStyle/>
          <a:p>
            <a:fld id="{2F696150-78CC-448D-AD3A-7230CE48C834}" type="slidenum">
              <a:rPr lang="en-US" smtClean="0"/>
              <a:t>15</a:t>
            </a:fld>
            <a:endParaRPr lang="en-US" dirty="0"/>
          </a:p>
        </p:txBody>
      </p:sp>
    </p:spTree>
    <p:extLst>
      <p:ext uri="{BB962C8B-B14F-4D97-AF65-F5344CB8AC3E}">
        <p14:creationId xmlns:p14="http://schemas.microsoft.com/office/powerpoint/2010/main" val="3305128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BC789-A2B5-257D-D67A-70CDB59EE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E7844-9B95-944F-26E2-FF4161FE2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BFBB3-2E20-7473-DFD2-5D94172DEA14}"/>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CEFB291E-58C5-D34C-54BC-D26D704C3535}"/>
              </a:ext>
            </a:extLst>
          </p:cNvPr>
          <p:cNvSpPr>
            <a:spLocks noGrp="1"/>
          </p:cNvSpPr>
          <p:nvPr>
            <p:ph type="sldNum" sz="quarter" idx="5"/>
          </p:nvPr>
        </p:nvSpPr>
        <p:spPr/>
        <p:txBody>
          <a:bodyPr/>
          <a:lstStyle/>
          <a:p>
            <a:fld id="{2F696150-78CC-448D-AD3A-7230CE48C834}" type="slidenum">
              <a:rPr lang="en-US" smtClean="0"/>
              <a:t>16</a:t>
            </a:fld>
            <a:endParaRPr lang="en-US" dirty="0"/>
          </a:p>
        </p:txBody>
      </p:sp>
    </p:spTree>
    <p:extLst>
      <p:ext uri="{BB962C8B-B14F-4D97-AF65-F5344CB8AC3E}">
        <p14:creationId xmlns:p14="http://schemas.microsoft.com/office/powerpoint/2010/main" val="1408195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C2E2D-A108-66EC-68C4-375468485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919F5-5CF8-E22B-55FB-BAA031281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268BC-F078-306A-2C54-5CE56FD5C12A}"/>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CA04676F-91F1-EC02-703F-E9DDD20DAA63}"/>
              </a:ext>
            </a:extLst>
          </p:cNvPr>
          <p:cNvSpPr>
            <a:spLocks noGrp="1"/>
          </p:cNvSpPr>
          <p:nvPr>
            <p:ph type="sldNum" sz="quarter" idx="5"/>
          </p:nvPr>
        </p:nvSpPr>
        <p:spPr/>
        <p:txBody>
          <a:bodyPr/>
          <a:lstStyle/>
          <a:p>
            <a:fld id="{2F696150-78CC-448D-AD3A-7230CE48C834}" type="slidenum">
              <a:rPr lang="en-US" smtClean="0"/>
              <a:t>17</a:t>
            </a:fld>
            <a:endParaRPr lang="en-US" dirty="0"/>
          </a:p>
        </p:txBody>
      </p:sp>
    </p:spTree>
    <p:extLst>
      <p:ext uri="{BB962C8B-B14F-4D97-AF65-F5344CB8AC3E}">
        <p14:creationId xmlns:p14="http://schemas.microsoft.com/office/powerpoint/2010/main" val="3751660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64DB0-5E79-75E8-A0AC-E0B0A9301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B9C53-2F91-5F2C-EF90-B6121EB30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34C55-1BF1-5EB2-105E-81BA18E82E63}"/>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83A96E6E-B5D9-4AE2-649B-13CB6A881A77}"/>
              </a:ext>
            </a:extLst>
          </p:cNvPr>
          <p:cNvSpPr>
            <a:spLocks noGrp="1"/>
          </p:cNvSpPr>
          <p:nvPr>
            <p:ph type="sldNum" sz="quarter" idx="5"/>
          </p:nvPr>
        </p:nvSpPr>
        <p:spPr/>
        <p:txBody>
          <a:bodyPr/>
          <a:lstStyle/>
          <a:p>
            <a:fld id="{2F696150-78CC-448D-AD3A-7230CE48C834}" type="slidenum">
              <a:rPr lang="en-US" smtClean="0"/>
              <a:t>18</a:t>
            </a:fld>
            <a:endParaRPr lang="en-US" dirty="0"/>
          </a:p>
        </p:txBody>
      </p:sp>
    </p:spTree>
    <p:extLst>
      <p:ext uri="{BB962C8B-B14F-4D97-AF65-F5344CB8AC3E}">
        <p14:creationId xmlns:p14="http://schemas.microsoft.com/office/powerpoint/2010/main" val="986327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B98EB-C740-0BCA-B194-48E8AEEF8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96BDC-752A-4776-C7D8-2448F75B2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D27582-6606-DFDB-5894-41FB205C77DD}"/>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DFD4B541-A154-7CA6-D04F-8B9530C74B3F}"/>
              </a:ext>
            </a:extLst>
          </p:cNvPr>
          <p:cNvSpPr>
            <a:spLocks noGrp="1"/>
          </p:cNvSpPr>
          <p:nvPr>
            <p:ph type="sldNum" sz="quarter" idx="5"/>
          </p:nvPr>
        </p:nvSpPr>
        <p:spPr/>
        <p:txBody>
          <a:bodyPr/>
          <a:lstStyle/>
          <a:p>
            <a:fld id="{2F696150-78CC-448D-AD3A-7230CE48C834}" type="slidenum">
              <a:rPr lang="en-US" smtClean="0"/>
              <a:t>19</a:t>
            </a:fld>
            <a:endParaRPr lang="en-US" dirty="0"/>
          </a:p>
        </p:txBody>
      </p:sp>
    </p:spTree>
    <p:extLst>
      <p:ext uri="{BB962C8B-B14F-4D97-AF65-F5344CB8AC3E}">
        <p14:creationId xmlns:p14="http://schemas.microsoft.com/office/powerpoint/2010/main" val="2733407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a:t>
            </a:r>
          </a:p>
        </p:txBody>
      </p:sp>
      <p:sp>
        <p:nvSpPr>
          <p:cNvPr id="4" name="Slide Number Placeholder 3"/>
          <p:cNvSpPr>
            <a:spLocks noGrp="1"/>
          </p:cNvSpPr>
          <p:nvPr>
            <p:ph type="sldNum" sz="quarter" idx="5"/>
          </p:nvPr>
        </p:nvSpPr>
        <p:spPr/>
        <p:txBody>
          <a:bodyPr/>
          <a:lstStyle/>
          <a:p>
            <a:fld id="{2F696150-78CC-448D-AD3A-7230CE48C834}" type="slidenum">
              <a:rPr lang="en-US" smtClean="0"/>
              <a:t>2</a:t>
            </a:fld>
            <a:endParaRPr lang="en-US" dirty="0"/>
          </a:p>
        </p:txBody>
      </p:sp>
    </p:spTree>
    <p:extLst>
      <p:ext uri="{BB962C8B-B14F-4D97-AF65-F5344CB8AC3E}">
        <p14:creationId xmlns:p14="http://schemas.microsoft.com/office/powerpoint/2010/main" val="1841611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14314-6353-1DB9-E116-C501008B1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6FC7F-8863-E945-2200-D3B3297BB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4EA3B-5C15-B016-E6DF-D1F3CBAF6D04}"/>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0591772C-39F6-A4C5-E4D6-22DD34F2A97C}"/>
              </a:ext>
            </a:extLst>
          </p:cNvPr>
          <p:cNvSpPr>
            <a:spLocks noGrp="1"/>
          </p:cNvSpPr>
          <p:nvPr>
            <p:ph type="sldNum" sz="quarter" idx="5"/>
          </p:nvPr>
        </p:nvSpPr>
        <p:spPr/>
        <p:txBody>
          <a:bodyPr/>
          <a:lstStyle/>
          <a:p>
            <a:fld id="{2F696150-78CC-448D-AD3A-7230CE48C834}" type="slidenum">
              <a:rPr lang="en-US" smtClean="0"/>
              <a:t>20</a:t>
            </a:fld>
            <a:endParaRPr lang="en-US" dirty="0"/>
          </a:p>
        </p:txBody>
      </p:sp>
    </p:spTree>
    <p:extLst>
      <p:ext uri="{BB962C8B-B14F-4D97-AF65-F5344CB8AC3E}">
        <p14:creationId xmlns:p14="http://schemas.microsoft.com/office/powerpoint/2010/main" val="2538878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Added new image for 2025, changed verbiage to the right and link.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96150-78CC-448D-AD3A-7230CE48C8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3358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4570B-C6E4-8CD4-7AC1-A53EC6F27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60B14-702E-BC93-B72C-CBB2789D5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A1E44-99FB-2503-5D7B-2668ACFE0C98}"/>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0D1CDE44-F6A9-C09D-0CC8-C1E312AF897F}"/>
              </a:ext>
            </a:extLst>
          </p:cNvPr>
          <p:cNvSpPr>
            <a:spLocks noGrp="1"/>
          </p:cNvSpPr>
          <p:nvPr>
            <p:ph type="sldNum" sz="quarter" idx="5"/>
          </p:nvPr>
        </p:nvSpPr>
        <p:spPr/>
        <p:txBody>
          <a:bodyPr/>
          <a:lstStyle/>
          <a:p>
            <a:fld id="{2F696150-78CC-448D-AD3A-7230CE48C834}" type="slidenum">
              <a:rPr lang="en-US" smtClean="0"/>
              <a:t>22</a:t>
            </a:fld>
            <a:endParaRPr lang="en-US" dirty="0"/>
          </a:p>
        </p:txBody>
      </p:sp>
    </p:spTree>
    <p:extLst>
      <p:ext uri="{BB962C8B-B14F-4D97-AF65-F5344CB8AC3E}">
        <p14:creationId xmlns:p14="http://schemas.microsoft.com/office/powerpoint/2010/main" val="263038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2D5D4-8A81-A853-FDC4-505ECD962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133FB-AC96-4840-2690-84EF38837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736E0-4CFF-9828-3BEE-F879EF9A8A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FE2158-D473-5BFD-30D3-B5700C5E3A44}"/>
              </a:ext>
            </a:extLst>
          </p:cNvPr>
          <p:cNvSpPr>
            <a:spLocks noGrp="1"/>
          </p:cNvSpPr>
          <p:nvPr>
            <p:ph type="sldNum" sz="quarter" idx="5"/>
          </p:nvPr>
        </p:nvSpPr>
        <p:spPr/>
        <p:txBody>
          <a:bodyPr/>
          <a:lstStyle/>
          <a:p>
            <a:fld id="{2F696150-78CC-448D-AD3A-7230CE48C834}" type="slidenum">
              <a:rPr lang="en-US" smtClean="0"/>
              <a:t>3</a:t>
            </a:fld>
            <a:endParaRPr lang="en-US" dirty="0"/>
          </a:p>
        </p:txBody>
      </p:sp>
    </p:spTree>
    <p:extLst>
      <p:ext uri="{BB962C8B-B14F-4D97-AF65-F5344CB8AC3E}">
        <p14:creationId xmlns:p14="http://schemas.microsoft.com/office/powerpoint/2010/main" val="2913067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B274F-7FA1-8661-8C42-87ADDEF09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D5499-7085-8568-185D-0921A78C0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D377C-EFC3-4279-5239-A946F58003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7B7A88-1DD1-C9E5-E861-D7F8FACB5910}"/>
              </a:ext>
            </a:extLst>
          </p:cNvPr>
          <p:cNvSpPr>
            <a:spLocks noGrp="1"/>
          </p:cNvSpPr>
          <p:nvPr>
            <p:ph type="sldNum" sz="quarter" idx="5"/>
          </p:nvPr>
        </p:nvSpPr>
        <p:spPr/>
        <p:txBody>
          <a:bodyPr/>
          <a:lstStyle/>
          <a:p>
            <a:fld id="{2F696150-78CC-448D-AD3A-7230CE48C834}" type="slidenum">
              <a:rPr lang="en-US" smtClean="0"/>
              <a:t>4</a:t>
            </a:fld>
            <a:endParaRPr lang="en-US" dirty="0"/>
          </a:p>
        </p:txBody>
      </p:sp>
    </p:spTree>
    <p:extLst>
      <p:ext uri="{BB962C8B-B14F-4D97-AF65-F5344CB8AC3E}">
        <p14:creationId xmlns:p14="http://schemas.microsoft.com/office/powerpoint/2010/main" val="3304577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B4C6-F5CE-90A8-332D-5930D8D2A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A7881-80A3-B6A3-014E-A3374F604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67A2E-304E-3A16-A0FB-1CE7231856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A18EE2-C496-CC09-B058-804CD3A3B7BE}"/>
              </a:ext>
            </a:extLst>
          </p:cNvPr>
          <p:cNvSpPr>
            <a:spLocks noGrp="1"/>
          </p:cNvSpPr>
          <p:nvPr>
            <p:ph type="sldNum" sz="quarter" idx="5"/>
          </p:nvPr>
        </p:nvSpPr>
        <p:spPr/>
        <p:txBody>
          <a:bodyPr/>
          <a:lstStyle/>
          <a:p>
            <a:fld id="{2F696150-78CC-448D-AD3A-7230CE48C834}" type="slidenum">
              <a:rPr lang="en-US" smtClean="0"/>
              <a:t>5</a:t>
            </a:fld>
            <a:endParaRPr lang="en-US" dirty="0"/>
          </a:p>
        </p:txBody>
      </p:sp>
    </p:spTree>
    <p:extLst>
      <p:ext uri="{BB962C8B-B14F-4D97-AF65-F5344CB8AC3E}">
        <p14:creationId xmlns:p14="http://schemas.microsoft.com/office/powerpoint/2010/main" val="414349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8F20B-DAEF-B3E1-8093-EE768C567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4645B-44C3-50B1-CFF0-F012E81C6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C4A9D-5111-C5FA-BC56-F24C7C84F6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CC1FF9-473F-FFB3-1C50-284707CECA7B}"/>
              </a:ext>
            </a:extLst>
          </p:cNvPr>
          <p:cNvSpPr>
            <a:spLocks noGrp="1"/>
          </p:cNvSpPr>
          <p:nvPr>
            <p:ph type="sldNum" sz="quarter" idx="5"/>
          </p:nvPr>
        </p:nvSpPr>
        <p:spPr/>
        <p:txBody>
          <a:bodyPr/>
          <a:lstStyle/>
          <a:p>
            <a:fld id="{2F696150-78CC-448D-AD3A-7230CE48C834}" type="slidenum">
              <a:rPr lang="en-US" smtClean="0"/>
              <a:t>6</a:t>
            </a:fld>
            <a:endParaRPr lang="en-US" dirty="0"/>
          </a:p>
        </p:txBody>
      </p:sp>
    </p:spTree>
    <p:extLst>
      <p:ext uri="{BB962C8B-B14F-4D97-AF65-F5344CB8AC3E}">
        <p14:creationId xmlns:p14="http://schemas.microsoft.com/office/powerpoint/2010/main" val="215655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C66F9-E071-8BF5-D173-F6D05729B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25B91-F847-4E05-D8B7-16DE2A276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8E8023-74BB-464F-ECFA-D7A9CF55DE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07F552-C4CD-0167-93ED-880D4C6FCF1F}"/>
              </a:ext>
            </a:extLst>
          </p:cNvPr>
          <p:cNvSpPr>
            <a:spLocks noGrp="1"/>
          </p:cNvSpPr>
          <p:nvPr>
            <p:ph type="sldNum" sz="quarter" idx="5"/>
          </p:nvPr>
        </p:nvSpPr>
        <p:spPr/>
        <p:txBody>
          <a:bodyPr/>
          <a:lstStyle/>
          <a:p>
            <a:fld id="{2F696150-78CC-448D-AD3A-7230CE48C834}" type="slidenum">
              <a:rPr lang="en-US" smtClean="0"/>
              <a:t>7</a:t>
            </a:fld>
            <a:endParaRPr lang="en-US" dirty="0"/>
          </a:p>
        </p:txBody>
      </p:sp>
    </p:spTree>
    <p:extLst>
      <p:ext uri="{BB962C8B-B14F-4D97-AF65-F5344CB8AC3E}">
        <p14:creationId xmlns:p14="http://schemas.microsoft.com/office/powerpoint/2010/main" val="423198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2E9E6-DB54-527A-DC8A-9ED8506AE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A8969-4050-EB60-9772-85B17692D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201E1-7C65-4DB9-6776-1AC39216F9AD}"/>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EA47A3B9-6051-DC81-1CEC-3D45740BDA5C}"/>
              </a:ext>
            </a:extLst>
          </p:cNvPr>
          <p:cNvSpPr>
            <a:spLocks noGrp="1"/>
          </p:cNvSpPr>
          <p:nvPr>
            <p:ph type="sldNum" sz="quarter" idx="5"/>
          </p:nvPr>
        </p:nvSpPr>
        <p:spPr/>
        <p:txBody>
          <a:bodyPr/>
          <a:lstStyle/>
          <a:p>
            <a:fld id="{2F696150-78CC-448D-AD3A-7230CE48C834}" type="slidenum">
              <a:rPr lang="en-US" smtClean="0"/>
              <a:t>8</a:t>
            </a:fld>
            <a:endParaRPr lang="en-US" dirty="0"/>
          </a:p>
        </p:txBody>
      </p:sp>
    </p:spTree>
    <p:extLst>
      <p:ext uri="{BB962C8B-B14F-4D97-AF65-F5344CB8AC3E}">
        <p14:creationId xmlns:p14="http://schemas.microsoft.com/office/powerpoint/2010/main" val="3304414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83C08-C2AA-4C51-D224-FA90532AF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96930-A716-E74B-AB73-4D626D848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352A9-C4C7-4ACA-6C04-74401EF3CADC}"/>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BB31089B-E8CE-CD9E-A1B7-F544C93D5171}"/>
              </a:ext>
            </a:extLst>
          </p:cNvPr>
          <p:cNvSpPr>
            <a:spLocks noGrp="1"/>
          </p:cNvSpPr>
          <p:nvPr>
            <p:ph type="sldNum" sz="quarter" idx="5"/>
          </p:nvPr>
        </p:nvSpPr>
        <p:spPr/>
        <p:txBody>
          <a:bodyPr/>
          <a:lstStyle/>
          <a:p>
            <a:fld id="{2F696150-78CC-448D-AD3A-7230CE48C834}" type="slidenum">
              <a:rPr lang="en-US" smtClean="0"/>
              <a:t>9</a:t>
            </a:fld>
            <a:endParaRPr lang="en-US" dirty="0"/>
          </a:p>
        </p:txBody>
      </p:sp>
    </p:spTree>
    <p:extLst>
      <p:ext uri="{BB962C8B-B14F-4D97-AF65-F5344CB8AC3E}">
        <p14:creationId xmlns:p14="http://schemas.microsoft.com/office/powerpoint/2010/main" val="1486890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28207" y="719876"/>
            <a:ext cx="8494565" cy="918918"/>
          </a:xfrm>
        </p:spPr>
        <p:txBody>
          <a:bodyPr anchor="b">
            <a:normAutofit/>
          </a:bodyPr>
          <a:lstStyle>
            <a:lvl1pPr algn="r">
              <a:defRPr sz="2600" b="1" i="0" baseline="0">
                <a:solidFill>
                  <a:srgbClr val="003366"/>
                </a:solidFill>
                <a:latin typeface="arial" charset="0"/>
              </a:defRPr>
            </a:lvl1pPr>
          </a:lstStyle>
          <a:p>
            <a:r>
              <a:rPr lang="en-US" dirty="0"/>
              <a:t>Click to edit Master title style</a:t>
            </a:r>
          </a:p>
        </p:txBody>
      </p:sp>
      <p:sp>
        <p:nvSpPr>
          <p:cNvPr id="3" name="Subtitle 2"/>
          <p:cNvSpPr>
            <a:spLocks noGrp="1"/>
          </p:cNvSpPr>
          <p:nvPr>
            <p:ph type="subTitle" idx="1"/>
          </p:nvPr>
        </p:nvSpPr>
        <p:spPr>
          <a:xfrm>
            <a:off x="3028207" y="1582044"/>
            <a:ext cx="8494565" cy="855579"/>
          </a:xfrm>
        </p:spPr>
        <p:txBody>
          <a:bodyPr>
            <a:normAutofit/>
          </a:bodyPr>
          <a:lstStyle>
            <a:lvl1pPr marL="0" indent="0" algn="r">
              <a:buNone/>
              <a:defRPr sz="1800" b="1" i="0" baseline="0">
                <a:solidFill>
                  <a:srgbClr val="003366"/>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44787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89335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1794826" cy="6857998"/>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976439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1794826" cy="6857998"/>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19325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FAU">
    <p:spTree>
      <p:nvGrpSpPr>
        <p:cNvPr id="1" name=""/>
        <p:cNvGrpSpPr/>
        <p:nvPr/>
      </p:nvGrpSpPr>
      <p:grpSpPr>
        <a:xfrm>
          <a:off x="0" y="0"/>
          <a:ext cx="0" cy="0"/>
          <a:chOff x="0" y="0"/>
          <a:chExt cx="0" cy="0"/>
        </a:xfrm>
      </p:grpSpPr>
      <p:pic>
        <p:nvPicPr>
          <p:cNvPr id="4" name="Picture 3" descr="A graphic of a state with text&#10;&#10;Description automatically generated with medium confidence">
            <a:extLst>
              <a:ext uri="{FF2B5EF4-FFF2-40B4-BE49-F238E27FC236}">
                <a16:creationId xmlns:a16="http://schemas.microsoft.com/office/drawing/2014/main" id="{5B9F07B9-11FC-1D44-6E54-56D76D36CEF8}"/>
              </a:ext>
            </a:extLst>
          </p:cNvPr>
          <p:cNvPicPr>
            <a:picLocks noChangeAspect="1"/>
          </p:cNvPicPr>
          <p:nvPr userDrawn="1"/>
        </p:nvPicPr>
        <p:blipFill>
          <a:blip r:embed="rId2"/>
          <a:stretch>
            <a:fillRect/>
          </a:stretch>
        </p:blipFill>
        <p:spPr>
          <a:xfrm>
            <a:off x="2785" y="0"/>
            <a:ext cx="12186431" cy="6858000"/>
          </a:xfrm>
          <a:prstGeom prst="rect">
            <a:avLst/>
          </a:prstGeom>
        </p:spPr>
      </p:pic>
    </p:spTree>
    <p:extLst>
      <p:ext uri="{BB962C8B-B14F-4D97-AF65-F5344CB8AC3E}">
        <p14:creationId xmlns:p14="http://schemas.microsoft.com/office/powerpoint/2010/main" val="1835307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bout FAU">
    <p:spTree>
      <p:nvGrpSpPr>
        <p:cNvPr id="1" name=""/>
        <p:cNvGrpSpPr/>
        <p:nvPr/>
      </p:nvGrpSpPr>
      <p:grpSpPr>
        <a:xfrm>
          <a:off x="0" y="0"/>
          <a:ext cx="0" cy="0"/>
          <a:chOff x="0" y="0"/>
          <a:chExt cx="0" cy="0"/>
        </a:xfrm>
      </p:grpSpPr>
      <p:pic>
        <p:nvPicPr>
          <p:cNvPr id="3" name="Picture 2" descr="A close-up of a brochure&#10;&#10;Description automatically generated">
            <a:extLst>
              <a:ext uri="{FF2B5EF4-FFF2-40B4-BE49-F238E27FC236}">
                <a16:creationId xmlns:a16="http://schemas.microsoft.com/office/drawing/2014/main" id="{2A7D723E-FBB1-C568-EF26-A1B4420EEBE0}"/>
              </a:ext>
            </a:extLst>
          </p:cNvPr>
          <p:cNvPicPr>
            <a:picLocks noChangeAspect="1"/>
          </p:cNvPicPr>
          <p:nvPr userDrawn="1"/>
        </p:nvPicPr>
        <p:blipFill>
          <a:blip r:embed="rId2"/>
          <a:stretch>
            <a:fillRect/>
          </a:stretch>
        </p:blipFill>
        <p:spPr>
          <a:xfrm>
            <a:off x="2785" y="0"/>
            <a:ext cx="12186431" cy="6858000"/>
          </a:xfrm>
          <a:prstGeom prst="rect">
            <a:avLst/>
          </a:prstGeom>
        </p:spPr>
      </p:pic>
    </p:spTree>
    <p:extLst>
      <p:ext uri="{BB962C8B-B14F-4D97-AF65-F5344CB8AC3E}">
        <p14:creationId xmlns:p14="http://schemas.microsoft.com/office/powerpoint/2010/main" val="4224037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642" y="681513"/>
            <a:ext cx="9690264" cy="593408"/>
          </a:xfrm>
        </p:spPr>
        <p:txBody>
          <a:bodyPr/>
          <a:lstStyle/>
          <a:p>
            <a:r>
              <a:rPr lang="en-US"/>
              <a:t>Click to edit Master title style</a:t>
            </a:r>
          </a:p>
        </p:txBody>
      </p:sp>
      <p:sp>
        <p:nvSpPr>
          <p:cNvPr id="3" name="Content Placeholder 2"/>
          <p:cNvSpPr>
            <a:spLocks noGrp="1"/>
          </p:cNvSpPr>
          <p:nvPr>
            <p:ph idx="1"/>
          </p:nvPr>
        </p:nvSpPr>
        <p:spPr>
          <a:xfrm>
            <a:off x="605642" y="1409858"/>
            <a:ext cx="969026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760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642" y="681513"/>
            <a:ext cx="9690264" cy="593408"/>
          </a:xfrm>
        </p:spPr>
        <p:txBody>
          <a:bodyPr/>
          <a:lstStyle/>
          <a:p>
            <a:r>
              <a:rPr lang="en-US"/>
              <a:t>Click to edit Master title style</a:t>
            </a:r>
          </a:p>
        </p:txBody>
      </p:sp>
      <p:sp>
        <p:nvSpPr>
          <p:cNvPr id="3" name="Content Placeholder 2"/>
          <p:cNvSpPr>
            <a:spLocks noGrp="1"/>
          </p:cNvSpPr>
          <p:nvPr>
            <p:ph idx="1"/>
          </p:nvPr>
        </p:nvSpPr>
        <p:spPr>
          <a:xfrm>
            <a:off x="5178286" y="1409858"/>
            <a:ext cx="511761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0"/>
          </p:nvPr>
        </p:nvSpPr>
        <p:spPr>
          <a:xfrm>
            <a:off x="0" y="1409858"/>
            <a:ext cx="4879975" cy="2852738"/>
          </a:xfrm>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0018643" cy="5844209"/>
          </a:xfrm>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1794826" cy="6857998"/>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02283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94798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sz="3200" b="0" i="1">
                <a:solidFill>
                  <a:schemeClr val="bg1"/>
                </a:solidFill>
                <a:latin typeface="Palatino Linotype"/>
                <a:cs typeface="Palatino Linotyp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476724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517" y="681513"/>
            <a:ext cx="9658391" cy="5934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7517" y="1409858"/>
            <a:ext cx="965839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69104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0" r:id="rId4"/>
    <p:sldLayoutId id="2147483652" r:id="rId5"/>
    <p:sldLayoutId id="2147483653" r:id="rId6"/>
    <p:sldLayoutId id="2147483655" r:id="rId7"/>
  </p:sldLayoutIdLst>
  <p:txStyles>
    <p:title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673463" y="-12942"/>
            <a:ext cx="6845073" cy="1183640"/>
          </a:xfrm>
          <a:prstGeom prst="rect">
            <a:avLst/>
          </a:prstGeom>
        </p:spPr>
        <p:txBody>
          <a:bodyPr wrap="square" lIns="0" tIns="0" rIns="0" bIns="0">
            <a:spAutoFit/>
          </a:bodyPr>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type="body" idx="1"/>
          </p:nvPr>
        </p:nvSpPr>
        <p:spPr>
          <a:xfrm>
            <a:off x="2583587" y="1981553"/>
            <a:ext cx="6527800" cy="4388485"/>
          </a:xfrm>
          <a:prstGeom prst="rect">
            <a:avLst/>
          </a:prstGeom>
        </p:spPr>
        <p:txBody>
          <a:bodyPr wrap="square" lIns="0" tIns="0" rIns="0" bIns="0">
            <a:spAutoFit/>
          </a:bodyPr>
          <a:lstStyle>
            <a:lvl1pPr>
              <a:defRPr sz="3200" b="0" i="1">
                <a:solidFill>
                  <a:schemeClr val="bg1"/>
                </a:solidFill>
                <a:latin typeface="Palatino Linotype"/>
                <a:cs typeface="Palatino Linotype"/>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8/7/2025</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2713893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hyperlink" Target="https://www.mybenefits.myflorida.com/myhealth/prescription_drug_pla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hyperlink" Target="https://www.petassure.com/"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hyperlink" Target="https://www.fau.edu/hr/documents/preferredlegalenrollmentform.pdf" TargetMode="External"/><Relationship Id="rId5" Type="http://schemas.openxmlformats.org/officeDocument/2006/relationships/hyperlink" Target="https://www.preferredlegal.com/" TargetMode="External"/><Relationship Id="rId10" Type="http://schemas.openxmlformats.org/officeDocument/2006/relationships/image" Target="../media/image25.png"/><Relationship Id="rId4" Type="http://schemas.openxmlformats.org/officeDocument/2006/relationships/hyperlink" Target="https://www.gaborfs.com/florida-atlantic-university" TargetMode="Externa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https://www.fau.edu/hr/benefits/discounts/"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hyperlink" Target="https://dms-media.ccplatform.net/content/download/169601/file/2025%20Benefits%20Guide.pdf"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http://www.fau.edu/hr/benefits" TargetMode="External"/><Relationship Id="rId11" Type="http://schemas.openxmlformats.org/officeDocument/2006/relationships/image" Target="../media/image30.png"/><Relationship Id="rId5" Type="http://schemas.openxmlformats.org/officeDocument/2006/relationships/hyperlink" Target="mailto:benefits@fau.edu" TargetMode="External"/><Relationship Id="rId10" Type="http://schemas.openxmlformats.org/officeDocument/2006/relationships/image" Target="../media/image29.png"/><Relationship Id="rId4" Type="http://schemas.openxmlformats.org/officeDocument/2006/relationships/hyperlink" Target="https://peoplefirst.myflorida.com/" TargetMode="Externa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s://myfloridacfo.com/deferredcomp/" TargetMode="External"/><Relationship Id="rId5" Type="http://schemas.openxmlformats.org/officeDocument/2006/relationships/hyperlink" Target="https://www.fau.edu/hr/benefits/retirement-providers/" TargetMode="External"/><Relationship Id="rId10" Type="http://schemas.openxmlformats.org/officeDocument/2006/relationships/image" Target="../media/image33.png"/><Relationship Id="rId4" Type="http://schemas.openxmlformats.org/officeDocument/2006/relationships/hyperlink" Target="https://www.myfrs.com/sign-in.htm" TargetMode="External"/><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hyperlink" Target="https://dmsmedia.ccplatform.net/content/download/169601/file/2025%20Benefits%20Guide.pdf" TargetMode="External"/><Relationship Id="rId4" Type="http://schemas.openxmlformats.org/officeDocument/2006/relationships/hyperlink" Target="https://www.mybenefits.myflorida.com/health"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www.myfrs.com/pdf/forms/SUSORP-Newsltr%206-22FP.pdf"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fau.edu/hr/benefits/retirement-providers/"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034449" y="4605073"/>
            <a:ext cx="3718560" cy="2073910"/>
          </a:xfrm>
          <a:prstGeom prst="rect">
            <a:avLst/>
          </a:prstGeom>
        </p:spPr>
        <p:txBody>
          <a:bodyPr vert="horz" wrap="square" lIns="0" tIns="95885" rIns="0" bIns="0" rtlCol="0">
            <a:spAutoFit/>
          </a:bodyPr>
          <a:lstStyle/>
          <a:p>
            <a:pPr marL="12700" marR="5080" indent="546735" algn="r">
              <a:lnSpc>
                <a:spcPts val="5180"/>
              </a:lnSpc>
              <a:spcBef>
                <a:spcPts val="755"/>
              </a:spcBef>
            </a:pPr>
            <a:r>
              <a:rPr sz="4800" u="none" spc="-10" dirty="0">
                <a:solidFill>
                  <a:srgbClr val="FFFFFF"/>
                </a:solidFill>
              </a:rPr>
              <a:t>B</a:t>
            </a:r>
            <a:r>
              <a:rPr sz="3850" u="none" spc="-10" dirty="0">
                <a:solidFill>
                  <a:srgbClr val="FFFFFF"/>
                </a:solidFill>
              </a:rPr>
              <a:t>ENEFITS</a:t>
            </a:r>
            <a:r>
              <a:rPr sz="3850" u="none" spc="165" dirty="0">
                <a:solidFill>
                  <a:srgbClr val="FFFFFF"/>
                </a:solidFill>
              </a:rPr>
              <a:t> </a:t>
            </a:r>
            <a:r>
              <a:rPr sz="4800" u="none" dirty="0">
                <a:solidFill>
                  <a:srgbClr val="FFFFFF"/>
                </a:solidFill>
              </a:rPr>
              <a:t>&amp;  </a:t>
            </a:r>
            <a:r>
              <a:rPr sz="4800" u="none" spc="5" dirty="0">
                <a:solidFill>
                  <a:srgbClr val="FFFFFF"/>
                </a:solidFill>
              </a:rPr>
              <a:t>R</a:t>
            </a:r>
            <a:r>
              <a:rPr sz="3850" u="none" spc="-10" dirty="0">
                <a:solidFill>
                  <a:srgbClr val="FFFFFF"/>
                </a:solidFill>
              </a:rPr>
              <a:t>E</a:t>
            </a:r>
            <a:r>
              <a:rPr sz="3850" u="none" spc="-15" dirty="0">
                <a:solidFill>
                  <a:srgbClr val="FFFFFF"/>
                </a:solidFill>
              </a:rPr>
              <a:t>T</a:t>
            </a:r>
            <a:r>
              <a:rPr sz="3850" u="none" dirty="0">
                <a:solidFill>
                  <a:srgbClr val="FFFFFF"/>
                </a:solidFill>
              </a:rPr>
              <a:t>I</a:t>
            </a:r>
            <a:r>
              <a:rPr sz="3850" u="none" spc="-20" dirty="0">
                <a:solidFill>
                  <a:srgbClr val="FFFFFF"/>
                </a:solidFill>
              </a:rPr>
              <a:t>R</a:t>
            </a:r>
            <a:r>
              <a:rPr sz="3850" u="none" spc="-10" dirty="0">
                <a:solidFill>
                  <a:srgbClr val="FFFFFF"/>
                </a:solidFill>
              </a:rPr>
              <a:t>EME</a:t>
            </a:r>
            <a:r>
              <a:rPr sz="3850" u="none" spc="-5" dirty="0">
                <a:solidFill>
                  <a:srgbClr val="FFFFFF"/>
                </a:solidFill>
              </a:rPr>
              <a:t>NT  </a:t>
            </a:r>
            <a:r>
              <a:rPr sz="4800" u="none" spc="-5" dirty="0">
                <a:solidFill>
                  <a:srgbClr val="FFFFFF"/>
                </a:solidFill>
              </a:rPr>
              <a:t>O</a:t>
            </a:r>
            <a:r>
              <a:rPr sz="3850" u="none" spc="-20" dirty="0">
                <a:solidFill>
                  <a:srgbClr val="FFFFFF"/>
                </a:solidFill>
              </a:rPr>
              <a:t>R</a:t>
            </a:r>
            <a:r>
              <a:rPr sz="3850" u="none" dirty="0">
                <a:solidFill>
                  <a:srgbClr val="FFFFFF"/>
                </a:solidFill>
              </a:rPr>
              <a:t>I</a:t>
            </a:r>
            <a:r>
              <a:rPr sz="3850" u="none" spc="-10" dirty="0">
                <a:solidFill>
                  <a:srgbClr val="FFFFFF"/>
                </a:solidFill>
              </a:rPr>
              <a:t>E</a:t>
            </a:r>
            <a:r>
              <a:rPr sz="3850" u="none" spc="-5" dirty="0">
                <a:solidFill>
                  <a:srgbClr val="FFFFFF"/>
                </a:solidFill>
              </a:rPr>
              <a:t>N</a:t>
            </a:r>
            <a:r>
              <a:rPr sz="3850" u="none" spc="-365" dirty="0">
                <a:solidFill>
                  <a:srgbClr val="FFFFFF"/>
                </a:solidFill>
              </a:rPr>
              <a:t>T</a:t>
            </a:r>
            <a:r>
              <a:rPr sz="3850" u="none" spc="-360" dirty="0">
                <a:solidFill>
                  <a:srgbClr val="FFFFFF"/>
                </a:solidFill>
              </a:rPr>
              <a:t>A</a:t>
            </a:r>
            <a:r>
              <a:rPr sz="3850" u="none" spc="-15" dirty="0">
                <a:solidFill>
                  <a:srgbClr val="FFFFFF"/>
                </a:solidFill>
              </a:rPr>
              <a:t>T</a:t>
            </a:r>
            <a:r>
              <a:rPr sz="3850" u="none" spc="-5" dirty="0">
                <a:solidFill>
                  <a:srgbClr val="FFFFFF"/>
                </a:solidFill>
              </a:rPr>
              <a:t>IO</a:t>
            </a:r>
            <a:r>
              <a:rPr sz="3850" u="none" spc="-10" dirty="0">
                <a:solidFill>
                  <a:srgbClr val="FFFFFF"/>
                </a:solidFill>
              </a:rPr>
              <a:t>N</a:t>
            </a:r>
            <a:endParaRPr sz="3850" dirty="0"/>
          </a:p>
        </p:txBody>
      </p:sp>
      <p:sp>
        <p:nvSpPr>
          <p:cNvPr id="5" name="object 2">
            <a:extLst>
              <a:ext uri="{FF2B5EF4-FFF2-40B4-BE49-F238E27FC236}">
                <a16:creationId xmlns:a16="http://schemas.microsoft.com/office/drawing/2014/main" id="{96FE43CB-144D-5F6A-592F-52D18915D99D}"/>
              </a:ext>
            </a:extLst>
          </p:cNvPr>
          <p:cNvSpPr/>
          <p:nvPr/>
        </p:nvSpPr>
        <p:spPr>
          <a:xfrm>
            <a:off x="1" y="179017"/>
            <a:ext cx="12191999" cy="6857998"/>
          </a:xfrm>
          <a:prstGeom prst="rect">
            <a:avLst/>
          </a:prstGeom>
          <a:blipFill>
            <a:blip r:embed="rId3" cstate="print"/>
            <a:stretch>
              <a:fillRect/>
            </a:stretch>
          </a:blipFill>
        </p:spPr>
        <p:txBody>
          <a:bodyPr wrap="square" lIns="0" tIns="0" rIns="0" bIns="0" rtlCol="0"/>
          <a:lstStyle/>
          <a:p>
            <a:endParaRPr dirty="0"/>
          </a:p>
        </p:txBody>
      </p:sp>
      <p:sp>
        <p:nvSpPr>
          <p:cNvPr id="4" name="Title 1">
            <a:extLst>
              <a:ext uri="{FF2B5EF4-FFF2-40B4-BE49-F238E27FC236}">
                <a16:creationId xmlns:a16="http://schemas.microsoft.com/office/drawing/2014/main" id="{4C51270A-DDCA-2A0F-8E28-61859B1F53AE}"/>
              </a:ext>
            </a:extLst>
          </p:cNvPr>
          <p:cNvSpPr txBox="1">
            <a:spLocks/>
          </p:cNvSpPr>
          <p:nvPr/>
        </p:nvSpPr>
        <p:spPr>
          <a:xfrm>
            <a:off x="3938797" y="866347"/>
            <a:ext cx="8494565" cy="56028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1" i="0" u="heavy" kern="1200" baseline="0">
                <a:solidFill>
                  <a:srgbClr val="C00000"/>
                </a:solidFill>
                <a:latin typeface="Palatino Linotype"/>
                <a:ea typeface="+mj-ea"/>
                <a:cs typeface="Palatino Linotype"/>
              </a:defRPr>
            </a:lvl1pPr>
          </a:lstStyle>
          <a:p>
            <a:r>
              <a:rPr lang="en-US" sz="3600" u="none" dirty="0">
                <a:solidFill>
                  <a:schemeClr val="bg1"/>
                </a:solidFill>
              </a:rPr>
              <a:t>OFFICE OF HUMAN RESOURCES</a:t>
            </a:r>
          </a:p>
        </p:txBody>
      </p:sp>
      <p:sp>
        <p:nvSpPr>
          <p:cNvPr id="8" name="Subtitle 4">
            <a:extLst>
              <a:ext uri="{FF2B5EF4-FFF2-40B4-BE49-F238E27FC236}">
                <a16:creationId xmlns:a16="http://schemas.microsoft.com/office/drawing/2014/main" id="{A0145679-F4AD-B0B8-AFF0-130D9BF8B131}"/>
              </a:ext>
            </a:extLst>
          </p:cNvPr>
          <p:cNvSpPr txBox="1">
            <a:spLocks/>
          </p:cNvSpPr>
          <p:nvPr/>
        </p:nvSpPr>
        <p:spPr>
          <a:xfrm>
            <a:off x="6861087" y="5528479"/>
            <a:ext cx="5254714" cy="292464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Recruitment Services</a:t>
            </a:r>
          </a:p>
          <a:p>
            <a:pPr marL="0" indent="0">
              <a:lnSpc>
                <a:spcPct val="100000"/>
              </a:lnSpc>
              <a:spcBef>
                <a:spcPts val="0"/>
              </a:spcBef>
              <a:buNone/>
            </a:pPr>
            <a:r>
              <a:rPr lang="en-US" sz="1200" dirty="0">
                <a:solidFill>
                  <a:schemeClr val="bg1"/>
                </a:solidFill>
              </a:rPr>
              <a:t>Benefits and Retirement</a:t>
            </a:r>
          </a:p>
          <a:p>
            <a:pPr marL="0" indent="0">
              <a:lnSpc>
                <a:spcPct val="100000"/>
              </a:lnSpc>
              <a:spcBef>
                <a:spcPts val="0"/>
              </a:spcBef>
              <a:buNone/>
            </a:pPr>
            <a:r>
              <a:rPr lang="en-US" sz="1200" dirty="0">
                <a:solidFill>
                  <a:schemeClr val="bg1"/>
                </a:solidFill>
              </a:rPr>
              <a:t>Classification and Compensation</a:t>
            </a:r>
          </a:p>
          <a:p>
            <a:pPr marL="0" indent="0">
              <a:lnSpc>
                <a:spcPct val="100000"/>
              </a:lnSpc>
              <a:spcBef>
                <a:spcPts val="0"/>
              </a:spcBef>
              <a:buNone/>
            </a:pPr>
            <a:r>
              <a:rPr lang="en-US" sz="1200" dirty="0">
                <a:solidFill>
                  <a:schemeClr val="bg1"/>
                </a:solidFill>
              </a:rPr>
              <a:t>Employee Relations and Development</a:t>
            </a:r>
          </a:p>
          <a:p>
            <a:pPr marL="0" indent="0">
              <a:lnSpc>
                <a:spcPct val="100000"/>
              </a:lnSpc>
              <a:spcBef>
                <a:spcPts val="0"/>
              </a:spcBef>
              <a:buNone/>
            </a:pPr>
            <a:r>
              <a:rPr lang="en-US" sz="1200" dirty="0">
                <a:solidFill>
                  <a:schemeClr val="bg1"/>
                </a:solidFill>
              </a:rPr>
              <a:t>Workforce Administration and Records Control (WARC)</a:t>
            </a:r>
          </a:p>
        </p:txBody>
      </p:sp>
      <p:sp>
        <p:nvSpPr>
          <p:cNvPr id="9" name="Subtitle 4">
            <a:extLst>
              <a:ext uri="{FF2B5EF4-FFF2-40B4-BE49-F238E27FC236}">
                <a16:creationId xmlns:a16="http://schemas.microsoft.com/office/drawing/2014/main" id="{A13BFA75-4218-057C-A0CE-656A5BA6F922}"/>
              </a:ext>
            </a:extLst>
          </p:cNvPr>
          <p:cNvSpPr txBox="1">
            <a:spLocks/>
          </p:cNvSpPr>
          <p:nvPr/>
        </p:nvSpPr>
        <p:spPr>
          <a:xfrm>
            <a:off x="216506" y="5534930"/>
            <a:ext cx="5254714" cy="21609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bg1"/>
                </a:solidFill>
              </a:rPr>
              <a:t>DIVISION OF ADMINISTRATIVE AFFAIRS</a:t>
            </a:r>
          </a:p>
          <a:p>
            <a:pPr marL="0" indent="0">
              <a:lnSpc>
                <a:spcPct val="100000"/>
              </a:lnSpc>
              <a:spcBef>
                <a:spcPts val="0"/>
              </a:spcBef>
              <a:buNone/>
            </a:pPr>
            <a:r>
              <a:rPr lang="en-US" sz="1600" dirty="0">
                <a:solidFill>
                  <a:schemeClr val="bg1"/>
                </a:solidFill>
              </a:rPr>
              <a:t>Building IS-4</a:t>
            </a:r>
          </a:p>
          <a:p>
            <a:pPr marL="0" indent="0">
              <a:lnSpc>
                <a:spcPct val="100000"/>
              </a:lnSpc>
              <a:spcBef>
                <a:spcPts val="0"/>
              </a:spcBef>
              <a:buNone/>
            </a:pPr>
            <a:r>
              <a:rPr lang="en-US" sz="1600" dirty="0">
                <a:solidFill>
                  <a:schemeClr val="bg1"/>
                </a:solidFill>
              </a:rPr>
              <a:t>777 Glades Road</a:t>
            </a:r>
          </a:p>
          <a:p>
            <a:pPr marL="0" indent="0">
              <a:lnSpc>
                <a:spcPct val="100000"/>
              </a:lnSpc>
              <a:spcBef>
                <a:spcPts val="0"/>
              </a:spcBef>
              <a:buNone/>
            </a:pPr>
            <a:r>
              <a:rPr lang="en-US" sz="1600" dirty="0">
                <a:solidFill>
                  <a:schemeClr val="bg1"/>
                </a:solidFill>
              </a:rPr>
              <a:t>Boca Raton, FL 33431</a:t>
            </a:r>
          </a:p>
          <a:p>
            <a:pPr marL="0" indent="0">
              <a:buNone/>
            </a:pPr>
            <a:endParaRPr lang="en-US" sz="16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6181-EEBB-0861-1F5F-CEE708A6099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D10554B-0F2D-8F68-C68A-9B77B7EA052B}"/>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F500C0A4-20C4-8453-3E4D-9AA69130A4F6}"/>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CE6DD97C-0488-C80A-5344-B22486D8B5E9}"/>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DE13F34D-FACA-3139-7A54-781668A3745C}"/>
              </a:ext>
            </a:extLst>
          </p:cNvPr>
          <p:cNvSpPr txBox="1">
            <a:spLocks/>
          </p:cNvSpPr>
          <p:nvPr/>
        </p:nvSpPr>
        <p:spPr>
          <a:xfrm>
            <a:off x="6362206" y="1267080"/>
            <a:ext cx="5223658" cy="9667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Prescription Drug Plan</a:t>
            </a:r>
          </a:p>
          <a:p>
            <a:pPr marL="0" indent="0">
              <a:buNone/>
            </a:pPr>
            <a:r>
              <a:rPr lang="en-US" sz="1200" dirty="0">
                <a:solidFill>
                  <a:schemeClr val="bg1"/>
                </a:solidFill>
              </a:rPr>
              <a:t>Visit: </a:t>
            </a:r>
            <a:r>
              <a:rPr lang="en-US" sz="1200" dirty="0">
                <a:solidFill>
                  <a:schemeClr val="bg1"/>
                </a:solidFill>
                <a:hlinkClick r:id="rId4">
                  <a:extLst>
                    <a:ext uri="{A12FA001-AC4F-418D-AE19-62706E023703}">
                      <ahyp:hlinkClr xmlns:ahyp="http://schemas.microsoft.com/office/drawing/2018/hyperlinkcolor" val="tx"/>
                    </a:ext>
                  </a:extLst>
                </a:hlinkClick>
              </a:rPr>
              <a:t>https://www.mybenefits.myflorida.com/myhealth/prescription_drug_plan</a:t>
            </a:r>
            <a:endParaRPr lang="en-US" sz="1200" dirty="0">
              <a:solidFill>
                <a:schemeClr val="bg1"/>
              </a:solidFill>
            </a:endParaRPr>
          </a:p>
          <a:p>
            <a:pPr marL="0" indent="0">
              <a:buNone/>
            </a:pPr>
            <a:endParaRPr lang="en-US" sz="1200" dirty="0">
              <a:solidFill>
                <a:schemeClr val="bg1"/>
              </a:solidFill>
            </a:endParaRPr>
          </a:p>
        </p:txBody>
      </p:sp>
      <p:pic>
        <p:nvPicPr>
          <p:cNvPr id="9" name="Picture 8">
            <a:extLst>
              <a:ext uri="{FF2B5EF4-FFF2-40B4-BE49-F238E27FC236}">
                <a16:creationId xmlns:a16="http://schemas.microsoft.com/office/drawing/2014/main" id="{21F3B442-F991-9BC8-18D3-2D520E3CFB00}"/>
              </a:ext>
            </a:extLst>
          </p:cNvPr>
          <p:cNvPicPr>
            <a:picLocks noChangeAspect="1"/>
          </p:cNvPicPr>
          <p:nvPr/>
        </p:nvPicPr>
        <p:blipFill>
          <a:blip r:embed="rId5"/>
          <a:stretch>
            <a:fillRect/>
          </a:stretch>
        </p:blipFill>
        <p:spPr>
          <a:xfrm>
            <a:off x="164124" y="47915"/>
            <a:ext cx="5591946" cy="6762170"/>
          </a:xfrm>
          <a:prstGeom prst="rect">
            <a:avLst/>
          </a:prstGeom>
        </p:spPr>
      </p:pic>
    </p:spTree>
    <p:extLst>
      <p:ext uri="{BB962C8B-B14F-4D97-AF65-F5344CB8AC3E}">
        <p14:creationId xmlns:p14="http://schemas.microsoft.com/office/powerpoint/2010/main" val="444124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3CFD8-38F1-17D8-6985-CC6C9E064083}"/>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5344187-8D82-E2A8-194B-4D3843C18D34}"/>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2A3EA413-3C74-07A9-F8F0-751415C5D3FF}"/>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C2BB466B-6B78-8636-3E56-0A2A7F6B3EF4}"/>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004002A9-170D-D1B4-E43E-5E3204135A83}"/>
              </a:ext>
            </a:extLst>
          </p:cNvPr>
          <p:cNvSpPr txBox="1">
            <a:spLocks/>
          </p:cNvSpPr>
          <p:nvPr/>
        </p:nvSpPr>
        <p:spPr>
          <a:xfrm>
            <a:off x="280484" y="784225"/>
            <a:ext cx="4007922" cy="48285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600" dirty="0">
                <a:solidFill>
                  <a:schemeClr val="bg1"/>
                </a:solidFill>
              </a:rPr>
              <a:t>LIFE INSURANCE</a:t>
            </a:r>
          </a:p>
        </p:txBody>
      </p:sp>
      <p:pic>
        <p:nvPicPr>
          <p:cNvPr id="11" name="Picture 10">
            <a:extLst>
              <a:ext uri="{FF2B5EF4-FFF2-40B4-BE49-F238E27FC236}">
                <a16:creationId xmlns:a16="http://schemas.microsoft.com/office/drawing/2014/main" id="{FC87437F-B4FA-165E-EF1D-1391C3402B66}"/>
              </a:ext>
            </a:extLst>
          </p:cNvPr>
          <p:cNvPicPr>
            <a:picLocks noChangeAspect="1"/>
          </p:cNvPicPr>
          <p:nvPr/>
        </p:nvPicPr>
        <p:blipFill>
          <a:blip r:embed="rId4"/>
          <a:stretch>
            <a:fillRect/>
          </a:stretch>
        </p:blipFill>
        <p:spPr>
          <a:xfrm>
            <a:off x="1758874" y="1211940"/>
            <a:ext cx="8348644" cy="5552542"/>
          </a:xfrm>
          <a:prstGeom prst="rect">
            <a:avLst/>
          </a:prstGeom>
        </p:spPr>
      </p:pic>
      <p:pic>
        <p:nvPicPr>
          <p:cNvPr id="13" name="Picture 12">
            <a:extLst>
              <a:ext uri="{FF2B5EF4-FFF2-40B4-BE49-F238E27FC236}">
                <a16:creationId xmlns:a16="http://schemas.microsoft.com/office/drawing/2014/main" id="{E875B811-7116-BC0C-768E-B4307428ED57}"/>
              </a:ext>
            </a:extLst>
          </p:cNvPr>
          <p:cNvPicPr>
            <a:picLocks noChangeAspect="1"/>
          </p:cNvPicPr>
          <p:nvPr/>
        </p:nvPicPr>
        <p:blipFill>
          <a:blip r:embed="rId5"/>
          <a:stretch>
            <a:fillRect/>
          </a:stretch>
        </p:blipFill>
        <p:spPr>
          <a:xfrm>
            <a:off x="8059291" y="753064"/>
            <a:ext cx="2047293" cy="458876"/>
          </a:xfrm>
          <a:prstGeom prst="rect">
            <a:avLst/>
          </a:prstGeom>
        </p:spPr>
      </p:pic>
    </p:spTree>
    <p:extLst>
      <p:ext uri="{BB962C8B-B14F-4D97-AF65-F5344CB8AC3E}">
        <p14:creationId xmlns:p14="http://schemas.microsoft.com/office/powerpoint/2010/main" val="1307914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0C5B-C7B0-97D3-03C9-6291E5582090}"/>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1BAB91D5-459D-4590-81B1-14F873A752B8}"/>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F4E95119-6936-559E-C1B5-5CCE7CF9655E}"/>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2D2303A3-C096-78BF-7477-BF0DA7FBAAD8}"/>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8A23FA42-33A3-306F-3FFE-560A80297795}"/>
              </a:ext>
            </a:extLst>
          </p:cNvPr>
          <p:cNvSpPr txBox="1">
            <a:spLocks/>
          </p:cNvSpPr>
          <p:nvPr/>
        </p:nvSpPr>
        <p:spPr>
          <a:xfrm>
            <a:off x="605642" y="110106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DENTAL INSURANCE TYPES</a:t>
            </a:r>
          </a:p>
        </p:txBody>
      </p:sp>
      <p:pic>
        <p:nvPicPr>
          <p:cNvPr id="9" name="Picture 8">
            <a:extLst>
              <a:ext uri="{FF2B5EF4-FFF2-40B4-BE49-F238E27FC236}">
                <a16:creationId xmlns:a16="http://schemas.microsoft.com/office/drawing/2014/main" id="{E17AF945-3CFD-0D5E-1E1C-06F207784E4B}"/>
              </a:ext>
            </a:extLst>
          </p:cNvPr>
          <p:cNvPicPr>
            <a:picLocks noChangeAspect="1"/>
          </p:cNvPicPr>
          <p:nvPr/>
        </p:nvPicPr>
        <p:blipFill>
          <a:blip r:embed="rId4"/>
          <a:stretch>
            <a:fillRect/>
          </a:stretch>
        </p:blipFill>
        <p:spPr>
          <a:xfrm>
            <a:off x="1951190" y="2053066"/>
            <a:ext cx="7964011" cy="2038635"/>
          </a:xfrm>
          <a:prstGeom prst="rect">
            <a:avLst/>
          </a:prstGeom>
        </p:spPr>
      </p:pic>
    </p:spTree>
    <p:extLst>
      <p:ext uri="{BB962C8B-B14F-4D97-AF65-F5344CB8AC3E}">
        <p14:creationId xmlns:p14="http://schemas.microsoft.com/office/powerpoint/2010/main" val="3914963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930BF-26C6-30AE-C5F2-16BE5D85EE4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0BD8F363-854E-1291-2E7C-C4C26D638F41}"/>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1FB4B340-9BF7-F38E-D989-9DBCF3E47FCF}"/>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A7424416-A113-1CAF-FEB4-F4D319DEC2FA}"/>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B4A67F44-3B40-C8D7-7D6C-7AD998B05A94}"/>
              </a:ext>
            </a:extLst>
          </p:cNvPr>
          <p:cNvSpPr txBox="1">
            <a:spLocks/>
          </p:cNvSpPr>
          <p:nvPr/>
        </p:nvSpPr>
        <p:spPr>
          <a:xfrm>
            <a:off x="8353150" y="1133380"/>
            <a:ext cx="3209424" cy="5486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DENTAL PLANS</a:t>
            </a:r>
          </a:p>
        </p:txBody>
      </p:sp>
      <p:pic>
        <p:nvPicPr>
          <p:cNvPr id="5" name="Picture 4">
            <a:extLst>
              <a:ext uri="{FF2B5EF4-FFF2-40B4-BE49-F238E27FC236}">
                <a16:creationId xmlns:a16="http://schemas.microsoft.com/office/drawing/2014/main" id="{D22D8D28-27F9-B121-3475-598604D3C24D}"/>
              </a:ext>
            </a:extLst>
          </p:cNvPr>
          <p:cNvPicPr>
            <a:picLocks noChangeAspect="1"/>
          </p:cNvPicPr>
          <p:nvPr/>
        </p:nvPicPr>
        <p:blipFill>
          <a:blip r:embed="rId4"/>
          <a:stretch>
            <a:fillRect/>
          </a:stretch>
        </p:blipFill>
        <p:spPr>
          <a:xfrm>
            <a:off x="92819" y="638933"/>
            <a:ext cx="6640490" cy="6132126"/>
          </a:xfrm>
          <a:prstGeom prst="rect">
            <a:avLst/>
          </a:prstGeom>
        </p:spPr>
      </p:pic>
    </p:spTree>
    <p:extLst>
      <p:ext uri="{BB962C8B-B14F-4D97-AF65-F5344CB8AC3E}">
        <p14:creationId xmlns:p14="http://schemas.microsoft.com/office/powerpoint/2010/main" val="2712984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224D3-5C93-4006-0A4A-8BFFF37F68FB}"/>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A9CAECC-B0AB-B840-A9EE-9649821B941B}"/>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4FCF55A8-AB9A-DB7F-B660-DBC240321E01}"/>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969EDCF0-2B52-9E8C-E092-FC174B4C7F2F}"/>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B2582006-6D6B-F783-719C-50E564AF60F3}"/>
              </a:ext>
            </a:extLst>
          </p:cNvPr>
          <p:cNvSpPr txBox="1">
            <a:spLocks/>
          </p:cNvSpPr>
          <p:nvPr/>
        </p:nvSpPr>
        <p:spPr>
          <a:xfrm>
            <a:off x="531303" y="753382"/>
            <a:ext cx="4040697" cy="5740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VISION PLAN</a:t>
            </a:r>
          </a:p>
        </p:txBody>
      </p:sp>
      <p:pic>
        <p:nvPicPr>
          <p:cNvPr id="6" name="Picture 5">
            <a:extLst>
              <a:ext uri="{FF2B5EF4-FFF2-40B4-BE49-F238E27FC236}">
                <a16:creationId xmlns:a16="http://schemas.microsoft.com/office/drawing/2014/main" id="{9215247E-A941-3552-2BE0-E02E596D222A}"/>
              </a:ext>
            </a:extLst>
          </p:cNvPr>
          <p:cNvPicPr>
            <a:picLocks noChangeAspect="1"/>
          </p:cNvPicPr>
          <p:nvPr/>
        </p:nvPicPr>
        <p:blipFill>
          <a:blip r:embed="rId4"/>
          <a:stretch>
            <a:fillRect/>
          </a:stretch>
        </p:blipFill>
        <p:spPr>
          <a:xfrm>
            <a:off x="2206715" y="1267080"/>
            <a:ext cx="8583223" cy="5153744"/>
          </a:xfrm>
          <a:prstGeom prst="rect">
            <a:avLst/>
          </a:prstGeom>
        </p:spPr>
      </p:pic>
      <p:pic>
        <p:nvPicPr>
          <p:cNvPr id="10" name="Picture 9">
            <a:extLst>
              <a:ext uri="{FF2B5EF4-FFF2-40B4-BE49-F238E27FC236}">
                <a16:creationId xmlns:a16="http://schemas.microsoft.com/office/drawing/2014/main" id="{CA383C1E-DB1E-6CD0-E787-9D57AF12299D}"/>
              </a:ext>
            </a:extLst>
          </p:cNvPr>
          <p:cNvPicPr>
            <a:picLocks noChangeAspect="1"/>
          </p:cNvPicPr>
          <p:nvPr/>
        </p:nvPicPr>
        <p:blipFill>
          <a:blip r:embed="rId5"/>
          <a:stretch>
            <a:fillRect/>
          </a:stretch>
        </p:blipFill>
        <p:spPr>
          <a:xfrm>
            <a:off x="8246408" y="724079"/>
            <a:ext cx="2543530" cy="543001"/>
          </a:xfrm>
          <a:prstGeom prst="rect">
            <a:avLst/>
          </a:prstGeom>
        </p:spPr>
      </p:pic>
    </p:spTree>
    <p:extLst>
      <p:ext uri="{BB962C8B-B14F-4D97-AF65-F5344CB8AC3E}">
        <p14:creationId xmlns:p14="http://schemas.microsoft.com/office/powerpoint/2010/main" val="3571771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047F3-0BA2-7F75-4AB0-B2095F3691F9}"/>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7FE2C40-4635-0332-C9BA-300F1F7F8FF6}"/>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9894D9F0-344C-D314-85E3-9B319D94CFF9}"/>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63AD6715-681D-7E75-9512-DBDF047F8E3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A7466F59-5AA5-B08A-9335-3271136450CB}"/>
              </a:ext>
            </a:extLst>
          </p:cNvPr>
          <p:cNvSpPr txBox="1">
            <a:spLocks/>
          </p:cNvSpPr>
          <p:nvPr/>
        </p:nvSpPr>
        <p:spPr>
          <a:xfrm>
            <a:off x="605642" y="693040"/>
            <a:ext cx="9774876" cy="49223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OTHER SUPPLEMENTAL PLANS </a:t>
            </a:r>
            <a:r>
              <a:rPr lang="en-US" sz="2000" dirty="0">
                <a:solidFill>
                  <a:schemeClr val="bg1"/>
                </a:solidFill>
              </a:rPr>
              <a:t>(w/ DMS)</a:t>
            </a:r>
          </a:p>
        </p:txBody>
      </p:sp>
      <p:pic>
        <p:nvPicPr>
          <p:cNvPr id="5" name="Picture 4">
            <a:extLst>
              <a:ext uri="{FF2B5EF4-FFF2-40B4-BE49-F238E27FC236}">
                <a16:creationId xmlns:a16="http://schemas.microsoft.com/office/drawing/2014/main" id="{3CD601ED-67F3-1C62-E123-4BE32E739664}"/>
              </a:ext>
            </a:extLst>
          </p:cNvPr>
          <p:cNvPicPr>
            <a:picLocks noChangeAspect="1"/>
          </p:cNvPicPr>
          <p:nvPr/>
        </p:nvPicPr>
        <p:blipFill>
          <a:blip r:embed="rId4"/>
          <a:stretch>
            <a:fillRect/>
          </a:stretch>
        </p:blipFill>
        <p:spPr>
          <a:xfrm>
            <a:off x="3274616" y="1185276"/>
            <a:ext cx="8011643" cy="5553850"/>
          </a:xfrm>
          <a:prstGeom prst="rect">
            <a:avLst/>
          </a:prstGeom>
        </p:spPr>
      </p:pic>
    </p:spTree>
    <p:extLst>
      <p:ext uri="{BB962C8B-B14F-4D97-AF65-F5344CB8AC3E}">
        <p14:creationId xmlns:p14="http://schemas.microsoft.com/office/powerpoint/2010/main" val="245527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29183-78E9-CE46-0C50-7C33BE583F1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3694059-935D-2E92-2B9A-C600A0C9F90D}"/>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CD7D2B84-8478-D518-BFF6-182BF7D7F139}"/>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pPr lvl="0"/>
            <a:endParaRPr lang="en-US" b="1" dirty="0"/>
          </a:p>
          <a:p>
            <a:pPr lvl="0"/>
            <a:endParaRPr lang="en-US" b="1" dirty="0"/>
          </a:p>
          <a:p>
            <a:pPr lvl="0"/>
            <a:endParaRPr lang="en-US" b="1" dirty="0"/>
          </a:p>
          <a:p>
            <a:pPr lvl="0"/>
            <a:endParaRPr lang="en-US" b="1" dirty="0"/>
          </a:p>
          <a:p>
            <a:pPr lvl="0"/>
            <a:endParaRPr lang="en-US" b="1" dirty="0"/>
          </a:p>
          <a:p>
            <a:pPr lvl="0"/>
            <a:endParaRPr lang="en-US" b="1" dirty="0"/>
          </a:p>
          <a:p>
            <a:pPr lvl="0"/>
            <a:r>
              <a:rPr lang="en-US" dirty="0"/>
              <a:t>	</a:t>
            </a:r>
            <a:r>
              <a:rPr lang="en-US" dirty="0">
                <a:solidFill>
                  <a:schemeClr val="bg1"/>
                </a:solidFill>
              </a:rPr>
              <a:t>Reach out to Benefits and Retirement in Human Resources for additional information, </a:t>
            </a:r>
          </a:p>
          <a:p>
            <a:pPr lvl="0"/>
            <a:r>
              <a:rPr lang="en-US" dirty="0">
                <a:solidFill>
                  <a:schemeClr val="bg1"/>
                </a:solidFill>
              </a:rPr>
              <a:t>	including obtaining enrollment forms.</a:t>
            </a:r>
          </a:p>
          <a:p>
            <a:pPr lvl="0"/>
            <a:endParaRPr lang="en-US" dirty="0">
              <a:solidFill>
                <a:schemeClr val="bg1"/>
              </a:solidFill>
            </a:endParaRPr>
          </a:p>
          <a:p>
            <a:pPr marL="1200150" lvl="2" indent="-285750">
              <a:buFont typeface="Wingdings" panose="05000000000000000000" pitchFamily="2" charset="2"/>
              <a:buChar char="v"/>
            </a:pPr>
            <a:r>
              <a:rPr lang="en-US" dirty="0">
                <a:solidFill>
                  <a:schemeClr val="bg1"/>
                </a:solidFill>
              </a:rPr>
              <a:t>Life (Term) w/ AD&amp;D – </a:t>
            </a:r>
            <a:r>
              <a:rPr lang="en-US" u="sng" dirty="0">
                <a:solidFill>
                  <a:schemeClr val="bg1"/>
                </a:solidFill>
                <a:hlinkClick r:id="rId4">
                  <a:extLst>
                    <a:ext uri="{A12FA001-AC4F-418D-AE19-62706E023703}">
                      <ahyp:hlinkClr xmlns:ahyp="http://schemas.microsoft.com/office/drawing/2018/hyperlinkcolor" val="tx"/>
                    </a:ext>
                  </a:extLst>
                </a:hlinkClick>
              </a:rPr>
              <a:t>Gabor Financial Solutions</a:t>
            </a:r>
            <a:endParaRPr lang="en-US" dirty="0">
              <a:solidFill>
                <a:schemeClr val="bg1"/>
              </a:solidFill>
            </a:endParaRPr>
          </a:p>
          <a:p>
            <a:pPr marL="1200150" lvl="2" indent="-285750">
              <a:buFont typeface="Wingdings" panose="05000000000000000000" pitchFamily="2" charset="2"/>
              <a:buChar char="v"/>
            </a:pPr>
            <a:r>
              <a:rPr lang="en-US" dirty="0">
                <a:solidFill>
                  <a:schemeClr val="bg1"/>
                </a:solidFill>
              </a:rPr>
              <a:t>Disability – </a:t>
            </a:r>
            <a:r>
              <a:rPr lang="en-US" u="sng" dirty="0">
                <a:solidFill>
                  <a:schemeClr val="bg1"/>
                </a:solidFill>
                <a:hlinkClick r:id="rId4">
                  <a:extLst>
                    <a:ext uri="{A12FA001-AC4F-418D-AE19-62706E023703}">
                      <ahyp:hlinkClr xmlns:ahyp="http://schemas.microsoft.com/office/drawing/2018/hyperlinkcolor" val="tx"/>
                    </a:ext>
                  </a:extLst>
                </a:hlinkClick>
              </a:rPr>
              <a:t>Gabor Financial Solutions</a:t>
            </a:r>
            <a:endParaRPr lang="en-US" dirty="0">
              <a:solidFill>
                <a:schemeClr val="bg1"/>
              </a:solidFill>
            </a:endParaRPr>
          </a:p>
          <a:p>
            <a:pPr marL="1200150" lvl="2" indent="-285750">
              <a:buFont typeface="Wingdings" panose="05000000000000000000" pitchFamily="2" charset="2"/>
              <a:buChar char="v"/>
            </a:pPr>
            <a:r>
              <a:rPr lang="en-US" u="sng" dirty="0">
                <a:solidFill>
                  <a:schemeClr val="bg1"/>
                </a:solidFill>
                <a:hlinkClick r:id="rId5">
                  <a:extLst>
                    <a:ext uri="{A12FA001-AC4F-418D-AE19-62706E023703}">
                      <ahyp:hlinkClr xmlns:ahyp="http://schemas.microsoft.com/office/drawing/2018/hyperlinkcolor" val="tx"/>
                    </a:ext>
                  </a:extLst>
                </a:hlinkClick>
              </a:rPr>
              <a:t>Preferred Legal</a:t>
            </a:r>
            <a:r>
              <a:rPr lang="en-US" dirty="0">
                <a:solidFill>
                  <a:schemeClr val="bg1"/>
                </a:solidFill>
              </a:rPr>
              <a:t> - </a:t>
            </a:r>
            <a:r>
              <a:rPr lang="en-US" u="sng" dirty="0">
                <a:solidFill>
                  <a:schemeClr val="bg1"/>
                </a:solidFill>
                <a:hlinkClick r:id="rId6">
                  <a:extLst>
                    <a:ext uri="{A12FA001-AC4F-418D-AE19-62706E023703}">
                      <ahyp:hlinkClr xmlns:ahyp="http://schemas.microsoft.com/office/drawing/2018/hyperlinkcolor" val="tx"/>
                    </a:ext>
                  </a:extLst>
                </a:hlinkClick>
              </a:rPr>
              <a:t>Preferred Legal Enrollment Form</a:t>
            </a:r>
            <a:endParaRPr lang="en-US" dirty="0">
              <a:solidFill>
                <a:schemeClr val="bg1"/>
              </a:solidFill>
            </a:endParaRPr>
          </a:p>
          <a:p>
            <a:pPr marL="1200150" lvl="2" indent="-285750">
              <a:buFont typeface="Wingdings" panose="05000000000000000000" pitchFamily="2" charset="2"/>
              <a:buChar char="v"/>
            </a:pPr>
            <a:r>
              <a:rPr lang="en-US" u="sng" dirty="0">
                <a:solidFill>
                  <a:schemeClr val="bg1"/>
                </a:solidFill>
                <a:hlinkClick r:id="rId7">
                  <a:extLst>
                    <a:ext uri="{A12FA001-AC4F-418D-AE19-62706E023703}">
                      <ahyp:hlinkClr xmlns:ahyp="http://schemas.microsoft.com/office/drawing/2018/hyperlinkcolor" val="tx"/>
                    </a:ext>
                  </a:extLst>
                </a:hlinkClick>
              </a:rPr>
              <a:t>Pet Insurance Alternative - Pet Assure</a:t>
            </a:r>
            <a:endParaRPr lang="en-US" dirty="0">
              <a:solidFill>
                <a:schemeClr val="bg1"/>
              </a:solidFill>
            </a:endParaRPr>
          </a:p>
        </p:txBody>
      </p:sp>
      <p:sp>
        <p:nvSpPr>
          <p:cNvPr id="8" name="object 3">
            <a:extLst>
              <a:ext uri="{FF2B5EF4-FFF2-40B4-BE49-F238E27FC236}">
                <a16:creationId xmlns:a16="http://schemas.microsoft.com/office/drawing/2014/main" id="{993F11F6-3901-9856-8FCE-D8EEF27D32FE}"/>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57D731F7-243B-4156-E62C-06371954EEBE}"/>
              </a:ext>
            </a:extLst>
          </p:cNvPr>
          <p:cNvSpPr txBox="1">
            <a:spLocks/>
          </p:cNvSpPr>
          <p:nvPr/>
        </p:nvSpPr>
        <p:spPr>
          <a:xfrm>
            <a:off x="605642" y="69304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OTHER SUPPLEMENTAL PLANS </a:t>
            </a:r>
            <a:r>
              <a:rPr lang="en-US" sz="2000" dirty="0">
                <a:solidFill>
                  <a:schemeClr val="bg1"/>
                </a:solidFill>
              </a:rPr>
              <a:t>(NOT w/ DMS)</a:t>
            </a:r>
          </a:p>
        </p:txBody>
      </p:sp>
      <p:pic>
        <p:nvPicPr>
          <p:cNvPr id="6" name="Picture 5">
            <a:extLst>
              <a:ext uri="{FF2B5EF4-FFF2-40B4-BE49-F238E27FC236}">
                <a16:creationId xmlns:a16="http://schemas.microsoft.com/office/drawing/2014/main" id="{5AA6CF7B-9EF2-D193-D2C4-00CA21404335}"/>
              </a:ext>
            </a:extLst>
          </p:cNvPr>
          <p:cNvPicPr>
            <a:picLocks noChangeAspect="1"/>
          </p:cNvPicPr>
          <p:nvPr/>
        </p:nvPicPr>
        <p:blipFill>
          <a:blip r:embed="rId8"/>
          <a:stretch>
            <a:fillRect/>
          </a:stretch>
        </p:blipFill>
        <p:spPr>
          <a:xfrm>
            <a:off x="8049359" y="2090580"/>
            <a:ext cx="3134162" cy="1162212"/>
          </a:xfrm>
          <a:prstGeom prst="rect">
            <a:avLst/>
          </a:prstGeom>
        </p:spPr>
      </p:pic>
      <p:pic>
        <p:nvPicPr>
          <p:cNvPr id="10" name="Picture 9">
            <a:extLst>
              <a:ext uri="{FF2B5EF4-FFF2-40B4-BE49-F238E27FC236}">
                <a16:creationId xmlns:a16="http://schemas.microsoft.com/office/drawing/2014/main" id="{E0440780-439B-FDD9-2683-21E3543049DD}"/>
              </a:ext>
            </a:extLst>
          </p:cNvPr>
          <p:cNvPicPr>
            <a:picLocks noChangeAspect="1"/>
          </p:cNvPicPr>
          <p:nvPr/>
        </p:nvPicPr>
        <p:blipFill>
          <a:blip r:embed="rId9"/>
          <a:stretch>
            <a:fillRect/>
          </a:stretch>
        </p:blipFill>
        <p:spPr>
          <a:xfrm>
            <a:off x="7401568" y="3602737"/>
            <a:ext cx="3781953" cy="733527"/>
          </a:xfrm>
          <a:prstGeom prst="rect">
            <a:avLst/>
          </a:prstGeom>
        </p:spPr>
      </p:pic>
      <p:pic>
        <p:nvPicPr>
          <p:cNvPr id="12" name="Picture 11">
            <a:extLst>
              <a:ext uri="{FF2B5EF4-FFF2-40B4-BE49-F238E27FC236}">
                <a16:creationId xmlns:a16="http://schemas.microsoft.com/office/drawing/2014/main" id="{C879AF02-2784-F795-926C-F0E259CB5350}"/>
              </a:ext>
            </a:extLst>
          </p:cNvPr>
          <p:cNvPicPr>
            <a:picLocks noChangeAspect="1"/>
          </p:cNvPicPr>
          <p:nvPr/>
        </p:nvPicPr>
        <p:blipFill>
          <a:blip r:embed="rId10"/>
          <a:stretch>
            <a:fillRect/>
          </a:stretch>
        </p:blipFill>
        <p:spPr>
          <a:xfrm>
            <a:off x="9227119" y="4864584"/>
            <a:ext cx="1857634" cy="819264"/>
          </a:xfrm>
          <a:prstGeom prst="rect">
            <a:avLst/>
          </a:prstGeom>
        </p:spPr>
      </p:pic>
    </p:spTree>
    <p:extLst>
      <p:ext uri="{BB962C8B-B14F-4D97-AF65-F5344CB8AC3E}">
        <p14:creationId xmlns:p14="http://schemas.microsoft.com/office/powerpoint/2010/main" val="1794317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BAD0-FAD7-30B1-B12F-D3CF37971AB3}"/>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10B3659D-AA93-B51E-FD3A-09939DA79467}"/>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6350ED0E-CB13-7575-2130-FB844A347297}"/>
              </a:ext>
            </a:extLst>
          </p:cNvPr>
          <p:cNvSpPr/>
          <p:nvPr/>
        </p:nvSpPr>
        <p:spPr>
          <a:xfrm>
            <a:off x="1" y="0"/>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D885F492-7D9F-FDED-4A1D-F8FB0D10AD1D}"/>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86EF4D6E-C3E4-B8D9-8B77-D870609B2DE0}"/>
              </a:ext>
            </a:extLst>
          </p:cNvPr>
          <p:cNvSpPr txBox="1">
            <a:spLocks/>
          </p:cNvSpPr>
          <p:nvPr/>
        </p:nvSpPr>
        <p:spPr>
          <a:xfrm>
            <a:off x="459338" y="625572"/>
            <a:ext cx="9434470" cy="58941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SAVINGS &amp; SPENDING ACCOUNTS</a:t>
            </a:r>
          </a:p>
          <a:p>
            <a:pPr marL="0" indent="0">
              <a:buNone/>
            </a:pPr>
            <a:r>
              <a:rPr lang="en-US" sz="1700" dirty="0">
                <a:solidFill>
                  <a:schemeClr val="bg1"/>
                </a:solidFill>
              </a:rPr>
              <a:t>Flexible Spending Account (FSA) Chard Snyder is the administrator of three types of  Flexible Spending Accounts (FSA) that give you a tax break on eligible out-of-pocket expenses. The minimum contribution amount is $60 per year. </a:t>
            </a:r>
          </a:p>
          <a:p>
            <a:pPr marL="0" indent="0">
              <a:buNone/>
            </a:pPr>
            <a:r>
              <a:rPr lang="en-US" sz="1700" dirty="0">
                <a:solidFill>
                  <a:schemeClr val="bg1"/>
                </a:solidFill>
              </a:rPr>
              <a:t>(1) </a:t>
            </a:r>
            <a:r>
              <a:rPr lang="en-US" sz="1700" u="sng" dirty="0">
                <a:solidFill>
                  <a:schemeClr val="bg1"/>
                </a:solidFill>
              </a:rPr>
              <a:t>Healthcare FSA</a:t>
            </a:r>
            <a:r>
              <a:rPr lang="en-US" sz="1700" dirty="0">
                <a:solidFill>
                  <a:schemeClr val="bg1"/>
                </a:solidFill>
              </a:rPr>
              <a:t> You contribute up to $3,300 each plan year on a pretax basis to pay for eligible medical, dental and vision expenses, prescriptions,  over-the-counter medications. </a:t>
            </a:r>
          </a:p>
          <a:p>
            <a:pPr marL="0" indent="0">
              <a:buNone/>
            </a:pPr>
            <a:r>
              <a:rPr lang="en-US" sz="1700" dirty="0">
                <a:solidFill>
                  <a:schemeClr val="bg1"/>
                </a:solidFill>
              </a:rPr>
              <a:t>(2) </a:t>
            </a:r>
            <a:r>
              <a:rPr lang="en-US" sz="1700" u="sng" dirty="0">
                <a:solidFill>
                  <a:schemeClr val="bg1"/>
                </a:solidFill>
              </a:rPr>
              <a:t>Limited Purpose FSA</a:t>
            </a:r>
            <a:r>
              <a:rPr lang="en-US" sz="1700" dirty="0">
                <a:solidFill>
                  <a:schemeClr val="bg1"/>
                </a:solidFill>
              </a:rPr>
              <a:t> Are limited to HDHPs and you contribute up to $3,200 each plan year on a pretax basis to pay for eligible  dental, vision and preventive care expenses.  Use HSA for all other medical expenses. </a:t>
            </a:r>
          </a:p>
          <a:p>
            <a:pPr marL="0" indent="0">
              <a:buNone/>
            </a:pPr>
            <a:r>
              <a:rPr lang="en-US" sz="1700" dirty="0">
                <a:solidFill>
                  <a:schemeClr val="bg1"/>
                </a:solidFill>
              </a:rPr>
              <a:t>(3) </a:t>
            </a:r>
            <a:r>
              <a:rPr lang="en-US" sz="1700" u="sng" dirty="0">
                <a:solidFill>
                  <a:schemeClr val="bg1"/>
                </a:solidFill>
              </a:rPr>
              <a:t>Dependent Care FSA </a:t>
            </a:r>
            <a:r>
              <a:rPr lang="en-US" sz="1700" dirty="0">
                <a:solidFill>
                  <a:schemeClr val="bg1"/>
                </a:solidFill>
              </a:rPr>
              <a:t> You contribute up to $5,000 per household each plan year on a pretax basis. </a:t>
            </a:r>
          </a:p>
          <a:p>
            <a:pPr marL="0" indent="0">
              <a:buNone/>
            </a:pPr>
            <a:r>
              <a:rPr lang="en-US" sz="1700" dirty="0">
                <a:solidFill>
                  <a:schemeClr val="bg1"/>
                </a:solidFill>
              </a:rPr>
              <a:t>For the healthcare FSA and limited purpose FSA,  Dec. 31 is the last day to incur expenses for the plan year, and you must submit all claims by April 30.  Otherwise, if you have funds remaining at the end  of 2025, a maximum of $640 will carry over to the  next plan year and any funds in excess of $640 will  be forfeited. </a:t>
            </a:r>
          </a:p>
          <a:p>
            <a:pPr marL="0" indent="0">
              <a:buNone/>
            </a:pPr>
            <a:r>
              <a:rPr lang="en-US" sz="1700" dirty="0">
                <a:solidFill>
                  <a:schemeClr val="bg1"/>
                </a:solidFill>
              </a:rPr>
              <a:t>For the dependent care FSA, March 15 is the last day to incur expenses for the prior plan year, and you must submit all claims by April 30. Otherwise, you forfeit any remaining funds.</a:t>
            </a:r>
          </a:p>
          <a:p>
            <a:pPr marL="0" indent="0">
              <a:buNone/>
            </a:pPr>
            <a:endParaRPr lang="en-US" sz="1700" dirty="0">
              <a:solidFill>
                <a:schemeClr val="bg1"/>
              </a:solidFill>
            </a:endParaRPr>
          </a:p>
          <a:p>
            <a:pPr marL="0" indent="0">
              <a:buNone/>
            </a:pPr>
            <a:r>
              <a:rPr lang="en-US" sz="1700" u="sng" dirty="0">
                <a:solidFill>
                  <a:schemeClr val="bg1"/>
                </a:solidFill>
              </a:rPr>
              <a:t>A Health Savings Account (HSA)</a:t>
            </a:r>
            <a:r>
              <a:rPr lang="en-US" sz="1700" dirty="0">
                <a:solidFill>
                  <a:schemeClr val="bg1"/>
                </a:solidFill>
              </a:rPr>
              <a:t> is a tax-advantaged account available to you if you enroll in a high deductible health plan (HDHP). You do not pay taxes on any money you deposit into it. You may withdraw funds to pay for qualified medical expenses for yourself, your spouse or a qualified dependent without tax penalty. </a:t>
            </a: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3300" dirty="0">
              <a:solidFill>
                <a:schemeClr val="bg1"/>
              </a:solidFill>
            </a:endParaRPr>
          </a:p>
          <a:p>
            <a:pPr marL="0" indent="0">
              <a:buNone/>
            </a:pPr>
            <a:endParaRPr lang="en-US" sz="3300" dirty="0">
              <a:solidFill>
                <a:schemeClr val="bg1"/>
              </a:solidFill>
            </a:endParaRPr>
          </a:p>
        </p:txBody>
      </p:sp>
      <p:pic>
        <p:nvPicPr>
          <p:cNvPr id="9" name="Picture 8">
            <a:extLst>
              <a:ext uri="{FF2B5EF4-FFF2-40B4-BE49-F238E27FC236}">
                <a16:creationId xmlns:a16="http://schemas.microsoft.com/office/drawing/2014/main" id="{827CD8B7-C77F-CC2E-B608-7F3B78DDC226}"/>
              </a:ext>
            </a:extLst>
          </p:cNvPr>
          <p:cNvPicPr>
            <a:picLocks noChangeAspect="1"/>
          </p:cNvPicPr>
          <p:nvPr/>
        </p:nvPicPr>
        <p:blipFill>
          <a:blip r:embed="rId4"/>
          <a:stretch>
            <a:fillRect/>
          </a:stretch>
        </p:blipFill>
        <p:spPr>
          <a:xfrm>
            <a:off x="9893808" y="1388398"/>
            <a:ext cx="2145644" cy="1569385"/>
          </a:xfrm>
          <a:prstGeom prst="rect">
            <a:avLst/>
          </a:prstGeom>
        </p:spPr>
      </p:pic>
    </p:spTree>
    <p:extLst>
      <p:ext uri="{BB962C8B-B14F-4D97-AF65-F5344CB8AC3E}">
        <p14:creationId xmlns:p14="http://schemas.microsoft.com/office/powerpoint/2010/main" val="2287879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F3BB0-A6F7-D6C3-55E5-F6A0894BB35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E3DD817-AF9F-BFD8-20E4-1083F953D102}"/>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E3BBDCF7-DA04-8281-EA2E-0962680A921F}"/>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232FEC91-E631-5322-8D72-6F7023D57BB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DAB98D2D-F4A0-7E4C-63A2-27E92F4F70C4}"/>
              </a:ext>
            </a:extLst>
          </p:cNvPr>
          <p:cNvSpPr txBox="1">
            <a:spLocks/>
          </p:cNvSpPr>
          <p:nvPr/>
        </p:nvSpPr>
        <p:spPr>
          <a:xfrm>
            <a:off x="605642" y="110106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en-US" sz="2400" dirty="0">
                <a:solidFill>
                  <a:schemeClr val="bg1"/>
                </a:solidFill>
              </a:rPr>
              <a:t>Florida Atlantic Employee: </a:t>
            </a:r>
            <a:r>
              <a:rPr lang="en-US" sz="2400" u="sng" dirty="0">
                <a:solidFill>
                  <a:schemeClr val="bg1"/>
                </a:solidFill>
                <a:hlinkClick r:id="rId4">
                  <a:extLst>
                    <a:ext uri="{A12FA001-AC4F-418D-AE19-62706E023703}">
                      <ahyp:hlinkClr xmlns:ahyp="http://schemas.microsoft.com/office/drawing/2018/hyperlinkcolor" val="tx"/>
                    </a:ext>
                  </a:extLst>
                </a:hlinkClick>
              </a:rPr>
              <a:t>Discounts &amp; Perks | Florida Atlantic University</a:t>
            </a:r>
            <a:endParaRPr lang="en-US" sz="2400" dirty="0">
              <a:solidFill>
                <a:schemeClr val="bg1"/>
              </a:solidFill>
            </a:endParaRPr>
          </a:p>
          <a:p>
            <a:pPr lvl="0"/>
            <a:r>
              <a:rPr lang="en-US" dirty="0">
                <a:solidFill>
                  <a:schemeClr val="bg1"/>
                </a:solidFill>
              </a:rPr>
              <a:t>Automotive</a:t>
            </a:r>
          </a:p>
          <a:p>
            <a:pPr lvl="0"/>
            <a:r>
              <a:rPr lang="en-US" dirty="0">
                <a:solidFill>
                  <a:schemeClr val="bg1"/>
                </a:solidFill>
              </a:rPr>
              <a:t>Dining</a:t>
            </a:r>
          </a:p>
          <a:p>
            <a:pPr lvl="0"/>
            <a:r>
              <a:rPr lang="en-US" dirty="0">
                <a:solidFill>
                  <a:schemeClr val="bg1"/>
                </a:solidFill>
              </a:rPr>
              <a:t>Electronics</a:t>
            </a:r>
          </a:p>
          <a:p>
            <a:pPr lvl="0"/>
            <a:r>
              <a:rPr lang="en-US" dirty="0">
                <a:solidFill>
                  <a:schemeClr val="bg1"/>
                </a:solidFill>
              </a:rPr>
              <a:t>Entertainment and Sports</a:t>
            </a:r>
          </a:p>
          <a:p>
            <a:pPr lvl="0"/>
            <a:r>
              <a:rPr lang="en-US" dirty="0">
                <a:solidFill>
                  <a:schemeClr val="bg1"/>
                </a:solidFill>
              </a:rPr>
              <a:t>Finance</a:t>
            </a:r>
          </a:p>
          <a:p>
            <a:pPr lvl="0"/>
            <a:r>
              <a:rPr lang="en-US" dirty="0">
                <a:solidFill>
                  <a:schemeClr val="bg1"/>
                </a:solidFill>
              </a:rPr>
              <a:t>Health &amp; Wellness</a:t>
            </a:r>
          </a:p>
          <a:p>
            <a:pPr lvl="0"/>
            <a:r>
              <a:rPr lang="en-US" dirty="0">
                <a:solidFill>
                  <a:schemeClr val="bg1"/>
                </a:solidFill>
              </a:rPr>
              <a:t>Miscellaneous (Childcare and Owl Perks)</a:t>
            </a:r>
          </a:p>
          <a:p>
            <a:pPr lvl="0"/>
            <a:r>
              <a:rPr lang="en-US" dirty="0">
                <a:solidFill>
                  <a:schemeClr val="bg1"/>
                </a:solidFill>
              </a:rPr>
              <a:t>Shopping</a:t>
            </a:r>
          </a:p>
          <a:p>
            <a:pPr lvl="0"/>
            <a:r>
              <a:rPr lang="en-US" dirty="0">
                <a:solidFill>
                  <a:schemeClr val="bg1"/>
                </a:solidFill>
              </a:rPr>
              <a:t>Travel</a:t>
            </a:r>
          </a:p>
          <a:p>
            <a:pPr lvl="0"/>
            <a:r>
              <a:rPr lang="en-US" dirty="0">
                <a:solidFill>
                  <a:schemeClr val="bg1"/>
                </a:solidFill>
              </a:rPr>
              <a:t>Wireless</a:t>
            </a:r>
          </a:p>
          <a:p>
            <a:pPr marL="0" indent="0" algn="ctr">
              <a:buNone/>
            </a:pPr>
            <a:endParaRPr lang="en-US" sz="3600" dirty="0">
              <a:solidFill>
                <a:schemeClr val="bg1"/>
              </a:solidFill>
            </a:endParaRPr>
          </a:p>
        </p:txBody>
      </p:sp>
    </p:spTree>
    <p:extLst>
      <p:ext uri="{BB962C8B-B14F-4D97-AF65-F5344CB8AC3E}">
        <p14:creationId xmlns:p14="http://schemas.microsoft.com/office/powerpoint/2010/main" val="160297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72B96-D4E0-534B-ECE6-5B51B8D3408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EE4A4B05-122A-D534-39CD-51D2FD71A2E3}"/>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079D223A-0A41-6D04-FA13-6AE46439F37D}"/>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dirty="0"/>
          </a:p>
        </p:txBody>
      </p:sp>
      <p:sp>
        <p:nvSpPr>
          <p:cNvPr id="8" name="object 3">
            <a:extLst>
              <a:ext uri="{FF2B5EF4-FFF2-40B4-BE49-F238E27FC236}">
                <a16:creationId xmlns:a16="http://schemas.microsoft.com/office/drawing/2014/main" id="{C2127A18-5793-FEF8-8F35-9EF0B6A26688}"/>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4" name="Title 1">
            <a:extLst>
              <a:ext uri="{FF2B5EF4-FFF2-40B4-BE49-F238E27FC236}">
                <a16:creationId xmlns:a16="http://schemas.microsoft.com/office/drawing/2014/main" id="{89190AE0-7C2C-CA71-0E9A-4B9E19E6632E}"/>
              </a:ext>
            </a:extLst>
          </p:cNvPr>
          <p:cNvSpPr txBox="1">
            <a:spLocks/>
          </p:cNvSpPr>
          <p:nvPr/>
        </p:nvSpPr>
        <p:spPr>
          <a:xfrm>
            <a:off x="682013" y="191433"/>
            <a:ext cx="8836060" cy="6354840"/>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700" b="1" i="0" u="sng" strike="noStrike" kern="1200" cap="none" spc="0" normalizeH="0" baseline="0" noProof="0" dirty="0">
                <a:ln>
                  <a:noFill/>
                </a:ln>
                <a:solidFill>
                  <a:schemeClr val="bg1"/>
                </a:solidFill>
                <a:effectLst/>
                <a:uLnTx/>
                <a:uFillTx/>
                <a:latin typeface="Arial" panose="020B0604020202020204"/>
                <a:ea typeface="+mj-ea"/>
                <a:cs typeface="+mj-cs"/>
              </a:rPr>
            </a:br>
            <a:r>
              <a:rPr kumimoji="0" lang="en-US" sz="2200" b="0" i="0" u="none" strike="noStrike" kern="1200" cap="none" normalizeH="0" baseline="0" noProof="0" dirty="0">
                <a:ln>
                  <a:noFill/>
                </a:ln>
                <a:solidFill>
                  <a:srgbClr val="FF0000"/>
                </a:solidFill>
                <a:effectLst/>
                <a:uLnTx/>
                <a:uFillTx/>
                <a:latin typeface="Arial" panose="020B0604020202020204"/>
                <a:ea typeface="+mj-ea"/>
                <a:cs typeface="+mj-cs"/>
              </a:rPr>
              <a:t>This information will assist you in navigating for assistance for your benefits and benefit plans! </a:t>
            </a:r>
            <a:br>
              <a:rPr kumimoji="0" lang="en-US" sz="22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22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Florida Atlantic University employment (makes you) a Florida Atlantic University employee </a:t>
            </a:r>
            <a:r>
              <a:rPr kumimoji="0" lang="en-US" sz="1600" b="0" i="1" u="sng" strike="noStrike" kern="1200" cap="none" normalizeH="0" baseline="0" noProof="0" dirty="0">
                <a:ln>
                  <a:noFill/>
                </a:ln>
                <a:solidFill>
                  <a:schemeClr val="bg1"/>
                </a:solidFill>
                <a:effectLst/>
                <a:uLnTx/>
                <a:uFillTx/>
                <a:latin typeface="Arial" panose="020B0604020202020204"/>
                <a:ea typeface="+mj-ea"/>
                <a:cs typeface="+mj-cs"/>
              </a:rPr>
              <a:t>and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State of FL employee!</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Department of Management Services (DMS) procures state benefits (ie. health, life dental, etc.) and utilizes Peoplefirst, the State of Florida’s HR system for benefits enrollment/records; therefore, your </a:t>
            </a:r>
            <a:r>
              <a:rPr kumimoji="0" lang="en-US" sz="1600" b="1" i="0" u="none" strike="noStrike" kern="1200" cap="none" normalizeH="0" baseline="0" noProof="0" dirty="0">
                <a:ln>
                  <a:noFill/>
                </a:ln>
                <a:solidFill>
                  <a:schemeClr val="bg1"/>
                </a:solidFill>
                <a:effectLst/>
                <a:uLnTx/>
                <a:uFillTx/>
                <a:latin typeface="Arial" panose="020B0604020202020204"/>
                <a:ea typeface="+mj-ea"/>
                <a:cs typeface="+mj-cs"/>
              </a:rPr>
              <a:t>benefits supports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are all the following</a:t>
            </a:r>
            <a:r>
              <a:rPr kumimoji="0" lang="en-US" sz="1600" b="0" i="0" u="none" strike="noStrike" kern="1200" cap="none" normalizeH="0" baseline="0" noProof="0" dirty="0">
                <a:ln>
                  <a:noFill/>
                </a:ln>
                <a:solidFill>
                  <a:srgbClr val="FF0000"/>
                </a:solidFill>
                <a:effectLst/>
                <a:uLnTx/>
                <a:uFillTx/>
                <a:latin typeface="Arial" panose="020B0604020202020204"/>
                <a:ea typeface="+mj-ea"/>
                <a:cs typeface="+mj-cs"/>
              </a:rPr>
              <a:t>: (1) Peoplefirst, (2) Benefits and Retirement in Human Resources, and (3) the insurance carriers/providers.</a:t>
            </a:r>
            <a:br>
              <a:rPr kumimoji="0" lang="en-US" sz="1600" b="0" i="0" u="none" strike="noStrike" kern="1200" cap="none" normalizeH="0" baseline="0" noProof="0" dirty="0">
                <a:ln>
                  <a:noFill/>
                </a:ln>
                <a:solidFill>
                  <a:srgbClr val="FF0000"/>
                </a:solidFill>
                <a:effectLst/>
                <a:uLnTx/>
                <a:uFillTx/>
                <a:latin typeface="Arial" panose="020B0604020202020204"/>
                <a:ea typeface="+mj-ea"/>
                <a:cs typeface="+mj-cs"/>
              </a:rPr>
            </a:br>
            <a:br>
              <a:rPr kumimoji="0" lang="en-US" sz="1600" b="0" i="0" u="none" strike="noStrike" kern="1200" cap="none" normalizeH="0" baseline="0" noProof="0" dirty="0">
                <a:ln>
                  <a:noFill/>
                </a:ln>
                <a:solidFill>
                  <a:srgbClr val="FF0000"/>
                </a:solidFill>
                <a:effectLst/>
                <a:uLnTx/>
                <a:uFillTx/>
                <a:latin typeface="Arial" panose="020B0604020202020204"/>
                <a:ea typeface="+mj-ea"/>
                <a:cs typeface="+mj-cs"/>
              </a:rPr>
            </a:br>
            <a:r>
              <a:rPr kumimoji="0" lang="en-US" sz="1300" b="0" i="0" u="none" strike="noStrike" kern="1200" cap="none" normalizeH="0" baseline="0" noProof="0" dirty="0">
                <a:ln>
                  <a:noFill/>
                </a:ln>
                <a:solidFill>
                  <a:srgbClr val="FF0000"/>
                </a:solidFill>
                <a:effectLst/>
                <a:uLnTx/>
                <a:uFillTx/>
                <a:latin typeface="Arial" panose="020B0604020202020204"/>
                <a:ea typeface="+mj-ea"/>
                <a:cs typeface="+mj-cs"/>
              </a:rPr>
              <a:t>(1)   </a:t>
            </a:r>
            <a:r>
              <a:rPr kumimoji="0" lang="en-US" sz="1300" b="1" i="0" u="none" strike="noStrike" kern="1200" cap="none" normalizeH="0" baseline="0" noProof="0" dirty="0">
                <a:ln>
                  <a:noFill/>
                </a:ln>
                <a:solidFill>
                  <a:srgbClr val="FF0000"/>
                </a:solidFill>
                <a:effectLst/>
                <a:uLnTx/>
                <a:uFillTx/>
                <a:latin typeface="Arial" panose="020B0604020202020204"/>
                <a:ea typeface="+mj-ea"/>
                <a:cs typeface="+mj-cs"/>
              </a:rPr>
              <a:t>Peoplefirst Online Portal: </a:t>
            </a:r>
            <a:r>
              <a:rPr kumimoji="0" lang="en-US" sz="1300" b="0" i="0" u="heavy" strike="noStrike" kern="1200" cap="none" normalizeH="0" baseline="0" noProof="0" dirty="0">
                <a:ln>
                  <a:noFill/>
                </a:ln>
                <a:solidFill>
                  <a:schemeClr val="bg1"/>
                </a:solidFill>
                <a:effectLst/>
                <a:uLnTx/>
                <a:uFill>
                  <a:solidFill>
                    <a:srgbClr val="0562C1"/>
                  </a:solidFill>
                </a:uFill>
                <a:latin typeface="Arial" panose="020B0604020202020204"/>
                <a:ea typeface="+mj-ea"/>
                <a:cs typeface="Palatino Linotype"/>
                <a:hlinkClick r:id="rId4">
                  <a:extLst>
                    <a:ext uri="{A12FA001-AC4F-418D-AE19-62706E023703}">
                      <ahyp:hlinkClr xmlns:ahyp="http://schemas.microsoft.com/office/drawing/2018/hyperlinkcolor" val="tx"/>
                    </a:ext>
                  </a:extLst>
                </a:hlinkClick>
              </a:rPr>
              <a:t>https://peoplefirst.myflorida.com</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t>        Please have your User ID and Password ready.</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1" i="0" u="none" strike="noStrike" kern="1200" cap="none" normalizeH="0" baseline="0" noProof="0" dirty="0">
                <a:ln>
                  <a:noFill/>
                </a:ln>
                <a:solidFill>
                  <a:schemeClr val="bg1"/>
                </a:solidFill>
                <a:effectLst/>
                <a:uLnTx/>
                <a:uFillTx/>
                <a:latin typeface="Arial" panose="020B0604020202020204"/>
                <a:ea typeface="+mj-ea"/>
                <a:cs typeface="Palatino Linotype"/>
              </a:rPr>
              <a:t>        </a:t>
            </a:r>
            <a:r>
              <a:rPr kumimoji="0" lang="en-US" sz="1300" b="1" i="0" u="none" strike="noStrike" kern="1200" cap="none" normalizeH="0" baseline="0" noProof="0" dirty="0">
                <a:ln>
                  <a:noFill/>
                </a:ln>
                <a:solidFill>
                  <a:srgbClr val="FF0000"/>
                </a:solidFill>
                <a:effectLst/>
                <a:uLnTx/>
                <a:uFillTx/>
                <a:latin typeface="Arial" panose="020B0604020202020204"/>
                <a:ea typeface="+mj-ea"/>
                <a:cs typeface="Palatino Linotype"/>
              </a:rPr>
              <a:t>Peoplefirst Service Center</a:t>
            </a:r>
            <a:br>
              <a:rPr kumimoji="0" lang="en-US" sz="1300" b="1"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t>        1-866-663-4735</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t>        Please have your User ID ready.</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t>        Hours: Monday – Friday, 8 a.m. – 6 p.m.</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rgbClr val="FF0000"/>
                </a:solidFill>
                <a:effectLst/>
                <a:uLnTx/>
                <a:uFillTx/>
                <a:latin typeface="Arial" panose="020B0604020202020204"/>
                <a:ea typeface="+mj-ea"/>
                <a:cs typeface="+mj-cs"/>
              </a:rPr>
              <a:t>(2)   </a:t>
            </a:r>
            <a:r>
              <a:rPr kumimoji="0" lang="en-US" sz="1300" b="1" i="0" u="none" strike="noStrike" kern="1200" cap="none" normalizeH="0" baseline="0" noProof="0" dirty="0">
                <a:ln>
                  <a:noFill/>
                </a:ln>
                <a:solidFill>
                  <a:srgbClr val="FF0000"/>
                </a:solidFill>
                <a:effectLst/>
                <a:uLnTx/>
                <a:uFillTx/>
                <a:latin typeface="Arial" panose="020B0604020202020204"/>
                <a:ea typeface="+mj-ea"/>
                <a:cs typeface="+mj-cs"/>
              </a:rPr>
              <a:t>Benefits and Retirement Office </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Department of Human Resources</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Building IS-4 / Second Floor</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777 Glades Road</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Boca Raton, FL  33431</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Hours: Monday – Friday, 8 a.m – 5 p.m.</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Secure Fax: 561.297.4220</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Email: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hlinkClick r:id="rId5">
                  <a:extLst>
                    <a:ext uri="{A12FA001-AC4F-418D-AE19-62706E023703}">
                      <ahyp:hlinkClr xmlns:ahyp="http://schemas.microsoft.com/office/drawing/2018/hyperlinkcolor" val="tx"/>
                    </a:ext>
                  </a:extLst>
                </a:hlinkClick>
              </a:rPr>
              <a:t>benefits@fau.edu</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Web: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hlinkClick r:id="rId6">
                  <a:extLst>
                    <a:ext uri="{A12FA001-AC4F-418D-AE19-62706E023703}">
                      <ahyp:hlinkClr xmlns:ahyp="http://schemas.microsoft.com/office/drawing/2018/hyperlinkcolor" val="tx"/>
                    </a:ext>
                  </a:extLst>
                </a:hlinkClick>
              </a:rPr>
              <a:t>www.fau.edu/hr/benefits</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rgbClr val="FF0000"/>
                </a:solidFill>
                <a:effectLst/>
                <a:uLnTx/>
                <a:uFillTx/>
                <a:latin typeface="Arial" panose="020B0604020202020204"/>
                <a:ea typeface="+mj-ea"/>
                <a:cs typeface="+mj-cs"/>
              </a:rPr>
              <a:t>(3)  </a:t>
            </a:r>
            <a:r>
              <a:rPr kumimoji="0" lang="en-US" sz="1300" b="1" i="0" u="none" strike="noStrike" kern="1200" cap="none" normalizeH="0" baseline="0" noProof="0" dirty="0">
                <a:ln>
                  <a:noFill/>
                </a:ln>
                <a:solidFill>
                  <a:srgbClr val="FF0000"/>
                </a:solidFill>
                <a:effectLst/>
                <a:uLnTx/>
                <a:uFillTx/>
                <a:latin typeface="Arial" panose="020B0604020202020204"/>
                <a:ea typeface="+mj-ea"/>
                <a:cs typeface="+mj-cs"/>
              </a:rPr>
              <a:t>Insurance Carriers/Providers</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See page 5 of the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hlinkClick r:id="rId7">
                  <a:extLst>
                    <a:ext uri="{A12FA001-AC4F-418D-AE19-62706E023703}">
                      <ahyp:hlinkClr xmlns:ahyp="http://schemas.microsoft.com/office/drawing/2018/hyperlinkcolor" val="tx"/>
                    </a:ext>
                  </a:extLst>
                </a:hlinkClick>
              </a:rPr>
              <a:t>2025 Benefits Guide</a:t>
            </a:r>
            <a:endParaRPr kumimoji="0" lang="en-US" sz="1800" b="0" i="0" u="none" strike="noStrike" kern="1200" cap="none" normalizeH="0" baseline="0" noProof="0" dirty="0">
              <a:ln>
                <a:noFill/>
              </a:ln>
              <a:solidFill>
                <a:schemeClr val="bg1"/>
              </a:solidFill>
              <a:effectLst/>
              <a:uLnTx/>
              <a:uFillTx/>
              <a:latin typeface="Arial" panose="020B0604020202020204"/>
              <a:ea typeface="+mj-ea"/>
              <a:cs typeface="+mj-cs"/>
            </a:endParaRPr>
          </a:p>
        </p:txBody>
      </p:sp>
      <p:pic>
        <p:nvPicPr>
          <p:cNvPr id="6" name="Picture 5">
            <a:extLst>
              <a:ext uri="{FF2B5EF4-FFF2-40B4-BE49-F238E27FC236}">
                <a16:creationId xmlns:a16="http://schemas.microsoft.com/office/drawing/2014/main" id="{F953C113-E3AE-74B8-5441-2197AAAD19A6}"/>
              </a:ext>
            </a:extLst>
          </p:cNvPr>
          <p:cNvPicPr>
            <a:picLocks noChangeAspect="1"/>
          </p:cNvPicPr>
          <p:nvPr/>
        </p:nvPicPr>
        <p:blipFill>
          <a:blip r:embed="rId8"/>
          <a:stretch>
            <a:fillRect/>
          </a:stretch>
        </p:blipFill>
        <p:spPr>
          <a:xfrm>
            <a:off x="9702019" y="1711154"/>
            <a:ext cx="2408129" cy="1908213"/>
          </a:xfrm>
          <a:prstGeom prst="rect">
            <a:avLst/>
          </a:prstGeom>
        </p:spPr>
      </p:pic>
      <p:pic>
        <p:nvPicPr>
          <p:cNvPr id="10" name="Picture 9">
            <a:extLst>
              <a:ext uri="{FF2B5EF4-FFF2-40B4-BE49-F238E27FC236}">
                <a16:creationId xmlns:a16="http://schemas.microsoft.com/office/drawing/2014/main" id="{A960D421-072B-9030-5F17-79D7714AF7FE}"/>
              </a:ext>
            </a:extLst>
          </p:cNvPr>
          <p:cNvPicPr>
            <a:picLocks noChangeAspect="1"/>
          </p:cNvPicPr>
          <p:nvPr/>
        </p:nvPicPr>
        <p:blipFill>
          <a:blip r:embed="rId9"/>
          <a:stretch>
            <a:fillRect/>
          </a:stretch>
        </p:blipFill>
        <p:spPr>
          <a:xfrm>
            <a:off x="8900486" y="4721774"/>
            <a:ext cx="2432515" cy="1944793"/>
          </a:xfrm>
          <a:prstGeom prst="rect">
            <a:avLst/>
          </a:prstGeom>
        </p:spPr>
      </p:pic>
      <p:pic>
        <p:nvPicPr>
          <p:cNvPr id="11" name="Picture 10">
            <a:extLst>
              <a:ext uri="{FF2B5EF4-FFF2-40B4-BE49-F238E27FC236}">
                <a16:creationId xmlns:a16="http://schemas.microsoft.com/office/drawing/2014/main" id="{BA88AA78-4D41-C4A3-C771-A5E4B24091D0}"/>
              </a:ext>
            </a:extLst>
          </p:cNvPr>
          <p:cNvPicPr>
            <a:picLocks noChangeAspect="1"/>
          </p:cNvPicPr>
          <p:nvPr/>
        </p:nvPicPr>
        <p:blipFill>
          <a:blip r:embed="rId10"/>
          <a:stretch>
            <a:fillRect/>
          </a:stretch>
        </p:blipFill>
        <p:spPr>
          <a:xfrm>
            <a:off x="7350451" y="3205947"/>
            <a:ext cx="2597121" cy="1749704"/>
          </a:xfrm>
          <a:prstGeom prst="rect">
            <a:avLst/>
          </a:prstGeom>
        </p:spPr>
      </p:pic>
      <p:pic>
        <p:nvPicPr>
          <p:cNvPr id="9" name="Picture 8">
            <a:extLst>
              <a:ext uri="{FF2B5EF4-FFF2-40B4-BE49-F238E27FC236}">
                <a16:creationId xmlns:a16="http://schemas.microsoft.com/office/drawing/2014/main" id="{F2472BAC-906A-212B-0872-70C52112880B}"/>
              </a:ext>
            </a:extLst>
          </p:cNvPr>
          <p:cNvPicPr>
            <a:picLocks noChangeAspect="1"/>
          </p:cNvPicPr>
          <p:nvPr/>
        </p:nvPicPr>
        <p:blipFill>
          <a:blip r:embed="rId11"/>
          <a:stretch>
            <a:fillRect/>
          </a:stretch>
        </p:blipFill>
        <p:spPr>
          <a:xfrm>
            <a:off x="9782645" y="3619367"/>
            <a:ext cx="1694835" cy="1524132"/>
          </a:xfrm>
          <a:prstGeom prst="rect">
            <a:avLst/>
          </a:prstGeom>
        </p:spPr>
      </p:pic>
    </p:spTree>
    <p:extLst>
      <p:ext uri="{BB962C8B-B14F-4D97-AF65-F5344CB8AC3E}">
        <p14:creationId xmlns:p14="http://schemas.microsoft.com/office/powerpoint/2010/main" val="2686792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5B11D157-FD07-5EAF-105B-018E6C267A3C}"/>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B83504C7-2252-847F-250F-4D38C3731B4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7053B304-6115-DEE7-1160-77ABAC7C60A7}"/>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C63BB26C-7C22-51D3-0C12-7A69B14C1080}"/>
              </a:ext>
            </a:extLst>
          </p:cNvPr>
          <p:cNvSpPr txBox="1">
            <a:spLocks/>
          </p:cNvSpPr>
          <p:nvPr/>
        </p:nvSpPr>
        <p:spPr>
          <a:xfrm>
            <a:off x="605642" y="1101060"/>
            <a:ext cx="10202566"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dirty="0">
                <a:solidFill>
                  <a:schemeClr val="bg2"/>
                </a:solidFill>
              </a:rPr>
              <a:t>AGENDA</a:t>
            </a:r>
          </a:p>
          <a:p>
            <a:pPr>
              <a:buFont typeface="Wingdings" panose="05000000000000000000" pitchFamily="2" charset="2"/>
              <a:buChar char="v"/>
            </a:pPr>
            <a:endParaRPr lang="en-US" dirty="0">
              <a:solidFill>
                <a:schemeClr val="bg2"/>
              </a:solidFill>
            </a:endParaRPr>
          </a:p>
          <a:p>
            <a:pPr>
              <a:buFont typeface="Wingdings" panose="05000000000000000000" pitchFamily="2" charset="2"/>
              <a:buChar char="v"/>
            </a:pPr>
            <a:r>
              <a:rPr lang="en-US" dirty="0">
                <a:solidFill>
                  <a:schemeClr val="bg2"/>
                </a:solidFill>
              </a:rPr>
              <a:t>Retirement Plans </a:t>
            </a:r>
          </a:p>
          <a:p>
            <a:pPr>
              <a:buFont typeface="Wingdings" panose="05000000000000000000" pitchFamily="2" charset="2"/>
              <a:buChar char="v"/>
            </a:pPr>
            <a:r>
              <a:rPr lang="en-US" dirty="0">
                <a:solidFill>
                  <a:schemeClr val="bg2"/>
                </a:solidFill>
              </a:rPr>
              <a:t>Health Insurance</a:t>
            </a:r>
          </a:p>
          <a:p>
            <a:pPr>
              <a:buFont typeface="Wingdings" panose="05000000000000000000" pitchFamily="2" charset="2"/>
              <a:buChar char="v"/>
            </a:pPr>
            <a:r>
              <a:rPr lang="en-US" dirty="0">
                <a:solidFill>
                  <a:schemeClr val="bg2"/>
                </a:solidFill>
              </a:rPr>
              <a:t>Dental Insurance</a:t>
            </a:r>
          </a:p>
          <a:p>
            <a:pPr>
              <a:buFont typeface="Wingdings" panose="05000000000000000000" pitchFamily="2" charset="2"/>
              <a:buChar char="v"/>
            </a:pPr>
            <a:r>
              <a:rPr lang="en-US" dirty="0">
                <a:solidFill>
                  <a:schemeClr val="bg2"/>
                </a:solidFill>
              </a:rPr>
              <a:t>Vision Insurance</a:t>
            </a:r>
          </a:p>
          <a:p>
            <a:pPr>
              <a:buFont typeface="Wingdings" panose="05000000000000000000" pitchFamily="2" charset="2"/>
              <a:buChar char="v"/>
            </a:pPr>
            <a:r>
              <a:rPr lang="en-US" dirty="0">
                <a:solidFill>
                  <a:schemeClr val="bg2"/>
                </a:solidFill>
              </a:rPr>
              <a:t>Life Insurance</a:t>
            </a:r>
          </a:p>
          <a:p>
            <a:pPr>
              <a:buFont typeface="Wingdings" panose="05000000000000000000" pitchFamily="2" charset="2"/>
              <a:buChar char="v"/>
            </a:pPr>
            <a:r>
              <a:rPr lang="en-US" dirty="0">
                <a:solidFill>
                  <a:schemeClr val="bg2"/>
                </a:solidFill>
              </a:rPr>
              <a:t>Savings and Spending Accounts (a/k/a Flexible Spending Accounts and Health Savings Account (HSA))</a:t>
            </a:r>
          </a:p>
          <a:p>
            <a:pPr>
              <a:buFont typeface="Wingdings" panose="05000000000000000000" pitchFamily="2" charset="2"/>
              <a:buChar char="v"/>
            </a:pPr>
            <a:r>
              <a:rPr lang="en-US" dirty="0">
                <a:solidFill>
                  <a:schemeClr val="bg2"/>
                </a:solidFill>
              </a:rPr>
              <a:t>Other Supplemental Insurances</a:t>
            </a:r>
          </a:p>
          <a:p>
            <a:pPr>
              <a:buFont typeface="Wingdings" panose="05000000000000000000" pitchFamily="2" charset="2"/>
              <a:buChar char="v"/>
            </a:pPr>
            <a:r>
              <a:rPr lang="en-US" dirty="0">
                <a:solidFill>
                  <a:schemeClr val="bg2"/>
                </a:solidFill>
              </a:rPr>
              <a:t>Other Health Benefits</a:t>
            </a:r>
          </a:p>
          <a:p>
            <a:pPr>
              <a:buFont typeface="Wingdings" panose="05000000000000000000" pitchFamily="2" charset="2"/>
              <a:buChar char="v"/>
            </a:pPr>
            <a:r>
              <a:rPr lang="en-US" dirty="0">
                <a:solidFill>
                  <a:schemeClr val="bg2"/>
                </a:solidFill>
              </a:rPr>
              <a:t>Fringe Benefits and University Benefits (associated with being an employee of Florida Atlantic University)</a:t>
            </a:r>
          </a:p>
          <a:p>
            <a:pPr>
              <a:buFont typeface="Wingdings" panose="05000000000000000000" pitchFamily="2" charset="2"/>
              <a:buChar char="v"/>
            </a:pPr>
            <a:r>
              <a:rPr lang="en-US" dirty="0">
                <a:solidFill>
                  <a:schemeClr val="bg2"/>
                </a:solidFill>
              </a:rPr>
              <a:t>“Open Enrollment” – Your initial “open enrollment” (60-days) should not be confused with “annual open enrollment”</a:t>
            </a:r>
          </a:p>
          <a:p>
            <a:pPr>
              <a:buFont typeface="Wingdings" panose="05000000000000000000" pitchFamily="2" charset="2"/>
              <a:buChar char="v"/>
            </a:pPr>
            <a:r>
              <a:rPr lang="en-US" dirty="0">
                <a:solidFill>
                  <a:schemeClr val="bg2"/>
                </a:solidFill>
              </a:rPr>
              <a:t>Benefits and Benefit Plan support – Navigate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A6FD1-DF2A-2265-47F1-23828753BD2C}"/>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1F9BBB02-FD57-B70F-84BD-9B7C827DB13F}"/>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DD16D1A0-50D9-2BB4-CDBD-4BEC9AF06BCA}"/>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dirty="0"/>
          </a:p>
        </p:txBody>
      </p:sp>
      <p:sp>
        <p:nvSpPr>
          <p:cNvPr id="8" name="object 3">
            <a:extLst>
              <a:ext uri="{FF2B5EF4-FFF2-40B4-BE49-F238E27FC236}">
                <a16:creationId xmlns:a16="http://schemas.microsoft.com/office/drawing/2014/main" id="{387D361A-A896-0EE1-9235-8E9D3B05A949}"/>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Title 1">
            <a:extLst>
              <a:ext uri="{FF2B5EF4-FFF2-40B4-BE49-F238E27FC236}">
                <a16:creationId xmlns:a16="http://schemas.microsoft.com/office/drawing/2014/main" id="{2680D421-DCB7-BC04-0A89-E01FDF500146}"/>
              </a:ext>
            </a:extLst>
          </p:cNvPr>
          <p:cNvSpPr txBox="1">
            <a:spLocks/>
          </p:cNvSpPr>
          <p:nvPr/>
        </p:nvSpPr>
        <p:spPr>
          <a:xfrm>
            <a:off x="446845" y="1008227"/>
            <a:ext cx="8555126" cy="536302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normalizeH="0" baseline="0" noProof="0" dirty="0">
                <a:ln>
                  <a:noFill/>
                </a:ln>
                <a:solidFill>
                  <a:srgbClr val="C00000"/>
                </a:solidFill>
                <a:effectLst/>
                <a:uLnTx/>
                <a:uFillTx/>
                <a:latin typeface="Arial" panose="020B0604020202020204"/>
                <a:ea typeface="+mj-ea"/>
                <a:cs typeface="+mj-cs"/>
              </a:rPr>
              <a:t>This information will assist you in navigating for assistance for your retirement plans!</a:t>
            </a:r>
            <a:br>
              <a:rPr kumimoji="0" lang="en-US" sz="2000" b="0" i="0" u="none" strike="noStrike" kern="1200" cap="none" normalizeH="0" baseline="0" noProof="0" dirty="0">
                <a:ln>
                  <a:noFill/>
                </a:ln>
                <a:solidFill>
                  <a:srgbClr val="C00000"/>
                </a:solidFill>
                <a:effectLst/>
                <a:uLnTx/>
                <a:uFillTx/>
                <a:latin typeface="Arial" panose="020B0604020202020204"/>
                <a:ea typeface="+mj-ea"/>
                <a:cs typeface="+mj-cs"/>
              </a:rPr>
            </a:br>
            <a:br>
              <a:rPr kumimoji="0" lang="en-US" sz="2800" b="1" i="0" u="none" strike="noStrike" kern="1200" cap="none" normalizeH="0" baseline="0" noProof="0" dirty="0">
                <a:ln>
                  <a:noFill/>
                </a:ln>
                <a:solidFill>
                  <a:srgbClr val="C00000"/>
                </a:solidFill>
                <a:effectLst/>
                <a:uLnTx/>
                <a:uFillTx/>
                <a:latin typeface="Arial" panose="020B0604020202020204"/>
                <a:ea typeface="+mj-ea"/>
                <a:cs typeface="+mj-cs"/>
              </a:rPr>
            </a:br>
            <a:r>
              <a:rPr kumimoji="0" lang="en-US" sz="2700" b="1" i="0" u="sng" strike="noStrike" kern="1200" cap="none" normalizeH="0" baseline="0" noProof="0" dirty="0">
                <a:ln>
                  <a:noFill/>
                </a:ln>
                <a:solidFill>
                  <a:srgbClr val="C00000"/>
                </a:solidFill>
                <a:effectLst/>
                <a:uLnTx/>
                <a:uFillTx/>
                <a:latin typeface="Arial" panose="020B0604020202020204"/>
                <a:ea typeface="+mj-ea"/>
                <a:cs typeface="+mj-cs"/>
              </a:rPr>
              <a:t>Retirement Plans</a:t>
            </a:r>
            <a:br>
              <a:rPr kumimoji="0" lang="en-US" sz="3100" b="1" i="0" u="sng" strike="noStrike" kern="1200" cap="none" normalizeH="0" baseline="0" noProof="0" dirty="0">
                <a:ln>
                  <a:noFill/>
                </a:ln>
                <a:solidFill>
                  <a:srgbClr val="C00000"/>
                </a:solidFill>
                <a:effectLst/>
                <a:uLnTx/>
                <a:uFillTx/>
                <a:latin typeface="Arial" panose="020B0604020202020204"/>
                <a:ea typeface="+mj-ea"/>
                <a:cs typeface="+mj-cs"/>
              </a:rPr>
            </a:br>
            <a:br>
              <a:rPr kumimoji="0" lang="en-US" sz="1200" b="1" i="0" u="sng" strike="noStrike" kern="1200" cap="none" normalizeH="0" baseline="0" noProof="0" dirty="0">
                <a:ln>
                  <a:noFill/>
                </a:ln>
                <a:solidFill>
                  <a:srgbClr val="C00000"/>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Your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a:t>
            </a:r>
            <a:r>
              <a:rPr kumimoji="0" lang="en-US" sz="1300" b="0" i="1" u="none" strike="noStrike" kern="1200" cap="none" normalizeH="0" baseline="0" noProof="0" dirty="0">
                <a:ln>
                  <a:noFill/>
                </a:ln>
                <a:solidFill>
                  <a:schemeClr val="bg1"/>
                </a:solidFill>
                <a:effectLst/>
                <a:uLnTx/>
                <a:uFillTx/>
                <a:latin typeface="Arial" panose="020B0604020202020204"/>
                <a:ea typeface="+mj-ea"/>
                <a:cs typeface="+mj-cs"/>
              </a:rPr>
              <a:t>mandatory</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FRS retirement plan is administered and supported by Florida Retirement Services (FRS) under the purview of the Division of Retirement (DOR).</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FRS Website: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hlinkClick r:id="rId4">
                  <a:extLst>
                    <a:ext uri="{A12FA001-AC4F-418D-AE19-62706E023703}">
                      <ahyp:hlinkClr xmlns:ahyp="http://schemas.microsoft.com/office/drawing/2018/hyperlinkcolor" val="tx"/>
                    </a:ext>
                  </a:extLst>
                </a:hlinkClick>
              </a:rPr>
              <a:t>https://www.myfrs.com/sign-in.htm</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Your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a:t>
            </a:r>
            <a:r>
              <a:rPr kumimoji="0" lang="en-US" sz="1300" b="0" i="1" u="none" strike="noStrike" kern="1200" cap="none" normalizeH="0" baseline="0" noProof="0" dirty="0">
                <a:ln>
                  <a:noFill/>
                </a:ln>
                <a:solidFill>
                  <a:schemeClr val="bg1"/>
                </a:solidFill>
                <a:effectLst/>
                <a:uLnTx/>
                <a:uFillTx/>
                <a:latin typeface="Arial" panose="020B0604020202020204"/>
                <a:ea typeface="+mj-ea"/>
                <a:cs typeface="+mj-cs"/>
              </a:rPr>
              <a:t>voluntary</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403(b) plan is administered and supported by the provider (of your choosing).</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403(b) Plan List of Providers: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hlinkClick r:id="rId5">
                  <a:extLst>
                    <a:ext uri="{A12FA001-AC4F-418D-AE19-62706E023703}">
                      <ahyp:hlinkClr xmlns:ahyp="http://schemas.microsoft.com/office/drawing/2018/hyperlinkcolor" val="tx"/>
                    </a:ext>
                  </a:extLst>
                </a:hlinkClick>
              </a:rPr>
              <a:t>https://www.fau.edu/hr/benefits/retirement-providers/</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Your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a:t>
            </a:r>
            <a:r>
              <a:rPr kumimoji="0" lang="en-US" sz="1300" b="0" i="1" u="none" strike="noStrike" kern="1200" cap="none" normalizeH="0" baseline="0" noProof="0" dirty="0">
                <a:ln>
                  <a:noFill/>
                </a:ln>
                <a:solidFill>
                  <a:schemeClr val="bg1"/>
                </a:solidFill>
                <a:effectLst/>
                <a:uLnTx/>
                <a:uFillTx/>
                <a:latin typeface="Arial" panose="020B0604020202020204"/>
                <a:ea typeface="+mj-ea"/>
                <a:cs typeface="+mj-cs"/>
              </a:rPr>
              <a:t>voluntary</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457(b) plan is administered and supported by the provider (of your choosing) under the purview of the Florida Department of Financial Services.</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The 457(b) Plan (a/k/a Deferred Compensation) website is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hlinkClick r:id="rId6">
                  <a:extLst>
                    <a:ext uri="{A12FA001-AC4F-418D-AE19-62706E023703}">
                      <ahyp:hlinkClr xmlns:ahyp="http://schemas.microsoft.com/office/drawing/2018/hyperlinkcolor" val="tx"/>
                    </a:ext>
                  </a:extLst>
                </a:hlinkClick>
              </a:rPr>
              <a:t>https://myfloridacfo.com/deferredcomp/</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spc="0"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spc="0"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spc="0" normalizeH="0" baseline="0" noProof="0" dirty="0">
                <a:ln>
                  <a:noFill/>
                </a:ln>
                <a:solidFill>
                  <a:srgbClr val="4472C4">
                    <a:lumMod val="50000"/>
                  </a:srgbClr>
                </a:solidFill>
                <a:effectLst/>
                <a:uLnTx/>
                <a:uFillTx/>
                <a:latin typeface="Arial" panose="020B0604020202020204"/>
                <a:ea typeface="+mj-ea"/>
                <a:cs typeface="+mj-cs"/>
              </a:rPr>
            </a:br>
            <a:br>
              <a:rPr kumimoji="0" lang="en-US" sz="1600" b="0" i="0" u="none" strike="noStrike" kern="1200" cap="none" spc="0" normalizeH="0" baseline="0" noProof="0" dirty="0">
                <a:ln>
                  <a:noFill/>
                </a:ln>
                <a:solidFill>
                  <a:srgbClr val="4472C4">
                    <a:lumMod val="50000"/>
                  </a:srgbClr>
                </a:solidFill>
                <a:effectLst/>
                <a:uLnTx/>
                <a:uFillTx/>
                <a:latin typeface="Arial" panose="020B0604020202020204"/>
                <a:ea typeface="+mj-ea"/>
                <a:cs typeface="+mj-cs"/>
              </a:rPr>
            </a:br>
            <a:r>
              <a:rPr kumimoji="0" lang="en-US" sz="1600" b="0" i="0" u="none" strike="noStrike" kern="1200" cap="none" spc="0" normalizeH="0" baseline="0" noProof="0" dirty="0">
                <a:ln>
                  <a:noFill/>
                </a:ln>
                <a:solidFill>
                  <a:srgbClr val="4472C4">
                    <a:lumMod val="50000"/>
                  </a:srgbClr>
                </a:solidFill>
                <a:effectLst/>
                <a:uLnTx/>
                <a:uFillTx/>
                <a:latin typeface="Arial" panose="020B0604020202020204"/>
                <a:ea typeface="+mj-ea"/>
                <a:cs typeface="+mj-cs"/>
              </a:rPr>
              <a:t>  </a:t>
            </a:r>
            <a:br>
              <a:rPr kumimoji="0" lang="en-US" sz="2000" b="0" i="0" u="none" strike="noStrike" kern="1200" cap="none" spc="0" normalizeH="0" baseline="0" noProof="0" dirty="0">
                <a:ln>
                  <a:noFill/>
                </a:ln>
                <a:solidFill>
                  <a:srgbClr val="C00000"/>
                </a:solidFill>
                <a:effectLst/>
                <a:uLnTx/>
                <a:uFillTx/>
                <a:latin typeface="Arial" panose="020B0604020202020204"/>
                <a:ea typeface="+mj-ea"/>
                <a:cs typeface="+mj-cs"/>
              </a:rPr>
            </a:br>
            <a:br>
              <a:rPr kumimoji="0" lang="en-US" sz="1800" b="1" i="0" u="none" strike="noStrike" kern="1200" cap="none" spc="0" normalizeH="0" baseline="0" noProof="0" dirty="0">
                <a:ln>
                  <a:noFill/>
                </a:ln>
                <a:solidFill>
                  <a:srgbClr val="C00000"/>
                </a:solidFill>
                <a:effectLst/>
                <a:uLnTx/>
                <a:uFillTx/>
                <a:latin typeface="Arial" panose="020B0604020202020204"/>
                <a:ea typeface="+mj-ea"/>
                <a:cs typeface="+mj-cs"/>
              </a:rPr>
            </a:br>
            <a:endParaRPr kumimoji="0" lang="en-US" sz="1800" b="1" i="0" u="none" strike="noStrike" kern="1200" cap="none" spc="0" normalizeH="0" baseline="0" noProof="0" dirty="0">
              <a:ln>
                <a:noFill/>
              </a:ln>
              <a:solidFill>
                <a:srgbClr val="C00000"/>
              </a:solidFill>
              <a:effectLst/>
              <a:uLnTx/>
              <a:uFillTx/>
              <a:latin typeface="Arial" panose="020B0604020202020204"/>
              <a:ea typeface="+mj-ea"/>
              <a:cs typeface="+mj-cs"/>
            </a:endParaRPr>
          </a:p>
        </p:txBody>
      </p:sp>
      <p:pic>
        <p:nvPicPr>
          <p:cNvPr id="5" name="Picture 4">
            <a:extLst>
              <a:ext uri="{FF2B5EF4-FFF2-40B4-BE49-F238E27FC236}">
                <a16:creationId xmlns:a16="http://schemas.microsoft.com/office/drawing/2014/main" id="{54D364F5-3B85-EBFD-FE0E-6497311DB3A5}"/>
              </a:ext>
            </a:extLst>
          </p:cNvPr>
          <p:cNvPicPr>
            <a:picLocks noChangeAspect="1"/>
          </p:cNvPicPr>
          <p:nvPr/>
        </p:nvPicPr>
        <p:blipFill>
          <a:blip r:embed="rId7"/>
          <a:stretch>
            <a:fillRect/>
          </a:stretch>
        </p:blipFill>
        <p:spPr>
          <a:xfrm>
            <a:off x="9038296" y="1267080"/>
            <a:ext cx="2706859" cy="2365453"/>
          </a:xfrm>
          <a:prstGeom prst="rect">
            <a:avLst/>
          </a:prstGeom>
        </p:spPr>
      </p:pic>
      <p:pic>
        <p:nvPicPr>
          <p:cNvPr id="13" name="Picture 12">
            <a:extLst>
              <a:ext uri="{FF2B5EF4-FFF2-40B4-BE49-F238E27FC236}">
                <a16:creationId xmlns:a16="http://schemas.microsoft.com/office/drawing/2014/main" id="{CDEE2143-75CF-A591-950F-F88199AACA3E}"/>
              </a:ext>
            </a:extLst>
          </p:cNvPr>
          <p:cNvPicPr>
            <a:picLocks noChangeAspect="1"/>
          </p:cNvPicPr>
          <p:nvPr/>
        </p:nvPicPr>
        <p:blipFill>
          <a:blip r:embed="rId8"/>
          <a:stretch>
            <a:fillRect/>
          </a:stretch>
        </p:blipFill>
        <p:spPr>
          <a:xfrm>
            <a:off x="8868579" y="3412606"/>
            <a:ext cx="2603218" cy="1749704"/>
          </a:xfrm>
          <a:prstGeom prst="rect">
            <a:avLst/>
          </a:prstGeom>
        </p:spPr>
      </p:pic>
      <p:pic>
        <p:nvPicPr>
          <p:cNvPr id="12" name="Picture 11">
            <a:extLst>
              <a:ext uri="{FF2B5EF4-FFF2-40B4-BE49-F238E27FC236}">
                <a16:creationId xmlns:a16="http://schemas.microsoft.com/office/drawing/2014/main" id="{7C19A392-8846-769D-0235-7AF71B7C37C7}"/>
              </a:ext>
            </a:extLst>
          </p:cNvPr>
          <p:cNvPicPr>
            <a:picLocks noChangeAspect="1"/>
          </p:cNvPicPr>
          <p:nvPr/>
        </p:nvPicPr>
        <p:blipFill>
          <a:blip r:embed="rId9"/>
          <a:stretch>
            <a:fillRect/>
          </a:stretch>
        </p:blipFill>
        <p:spPr>
          <a:xfrm>
            <a:off x="10293702" y="4137545"/>
            <a:ext cx="1694835" cy="1524132"/>
          </a:xfrm>
          <a:prstGeom prst="rect">
            <a:avLst/>
          </a:prstGeom>
        </p:spPr>
      </p:pic>
      <p:pic>
        <p:nvPicPr>
          <p:cNvPr id="14" name="Picture 13">
            <a:extLst>
              <a:ext uri="{FF2B5EF4-FFF2-40B4-BE49-F238E27FC236}">
                <a16:creationId xmlns:a16="http://schemas.microsoft.com/office/drawing/2014/main" id="{9A18F956-9894-6FB7-89F6-AD722CE0EB76}"/>
              </a:ext>
            </a:extLst>
          </p:cNvPr>
          <p:cNvPicPr>
            <a:picLocks noChangeAspect="1"/>
          </p:cNvPicPr>
          <p:nvPr/>
        </p:nvPicPr>
        <p:blipFill>
          <a:blip r:embed="rId10"/>
          <a:stretch>
            <a:fillRect/>
          </a:stretch>
        </p:blipFill>
        <p:spPr>
          <a:xfrm>
            <a:off x="9001971" y="5285245"/>
            <a:ext cx="1902117" cy="1524132"/>
          </a:xfrm>
          <a:prstGeom prst="rect">
            <a:avLst/>
          </a:prstGeom>
        </p:spPr>
      </p:pic>
    </p:spTree>
    <p:extLst>
      <p:ext uri="{BB962C8B-B14F-4D97-AF65-F5344CB8AC3E}">
        <p14:creationId xmlns:p14="http://schemas.microsoft.com/office/powerpoint/2010/main" val="3178561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20816" y="662189"/>
            <a:ext cx="6483350" cy="574040"/>
          </a:xfrm>
          <a:prstGeom prst="rect">
            <a:avLst/>
          </a:prstGeom>
        </p:spPr>
        <p:txBody>
          <a:bodyPr vert="horz" wrap="square" lIns="0" tIns="12700" rIns="0" bIns="0" rtlCol="0">
            <a:spAutoFit/>
          </a:bodyPr>
          <a:lstStyle/>
          <a:p>
            <a:pPr marL="12700">
              <a:lnSpc>
                <a:spcPct val="100000"/>
              </a:lnSpc>
              <a:spcBef>
                <a:spcPts val="100"/>
              </a:spcBef>
            </a:pPr>
            <a:r>
              <a:rPr sz="3600" u="none" spc="-5" dirty="0">
                <a:solidFill>
                  <a:srgbClr val="FFFFFF"/>
                </a:solidFill>
              </a:rPr>
              <a:t>New Employee Benefits</a:t>
            </a:r>
            <a:r>
              <a:rPr sz="3600" u="none" spc="-10" dirty="0">
                <a:solidFill>
                  <a:srgbClr val="FFFFFF"/>
                </a:solidFill>
              </a:rPr>
              <a:t> </a:t>
            </a:r>
            <a:r>
              <a:rPr sz="3600" u="none" spc="-5" dirty="0">
                <a:solidFill>
                  <a:srgbClr val="FFFFFF"/>
                </a:solidFill>
              </a:rPr>
              <a:t>Guide</a:t>
            </a:r>
            <a:endParaRPr sz="3600" dirty="0"/>
          </a:p>
        </p:txBody>
      </p:sp>
      <p:sp>
        <p:nvSpPr>
          <p:cNvPr id="12" name="object 2">
            <a:extLst>
              <a:ext uri="{FF2B5EF4-FFF2-40B4-BE49-F238E27FC236}">
                <a16:creationId xmlns:a16="http://schemas.microsoft.com/office/drawing/2014/main" id="{26167244-0062-82CB-B896-5D774D03BC8C}"/>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3">
            <a:extLst>
              <a:ext uri="{FF2B5EF4-FFF2-40B4-BE49-F238E27FC236}">
                <a16:creationId xmlns:a16="http://schemas.microsoft.com/office/drawing/2014/main" id="{D2F63DBE-C45B-43CF-12FC-C0741429AA47}"/>
              </a:ext>
            </a:extLst>
          </p:cNvPr>
          <p:cNvSpPr txBox="1">
            <a:spLocks/>
          </p:cNvSpPr>
          <p:nvPr/>
        </p:nvSpPr>
        <p:spPr>
          <a:xfrm>
            <a:off x="575733" y="662432"/>
            <a:ext cx="7233243" cy="382156"/>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sz="2400" b="0" u="none" kern="0" spc="-5" dirty="0">
                <a:solidFill>
                  <a:srgbClr val="FFFFFF"/>
                </a:solidFill>
              </a:rPr>
              <a:t>What you need to know about “Open Enrollment”</a:t>
            </a:r>
            <a:endParaRPr kumimoji="0" lang="en-US" sz="2400" b="0" i="0" u="none" strike="noStrike" kern="0" cap="none" spc="0" normalizeH="0" baseline="0" noProof="0" dirty="0">
              <a:ln>
                <a:noFill/>
              </a:ln>
              <a:solidFill>
                <a:srgbClr val="C00000"/>
              </a:solidFill>
              <a:effectLst/>
              <a:uLnTx/>
              <a:uFillTx/>
              <a:latin typeface="Palatino Linotype"/>
              <a:ea typeface="+mj-ea"/>
            </a:endParaRPr>
          </a:p>
        </p:txBody>
      </p:sp>
      <p:sp>
        <p:nvSpPr>
          <p:cNvPr id="14" name="object 4">
            <a:extLst>
              <a:ext uri="{FF2B5EF4-FFF2-40B4-BE49-F238E27FC236}">
                <a16:creationId xmlns:a16="http://schemas.microsoft.com/office/drawing/2014/main" id="{821820DF-E91F-0F15-2C18-860883F0D2A0}"/>
              </a:ext>
            </a:extLst>
          </p:cNvPr>
          <p:cNvSpPr txBox="1"/>
          <p:nvPr/>
        </p:nvSpPr>
        <p:spPr>
          <a:xfrm>
            <a:off x="316006" y="5195309"/>
            <a:ext cx="11232866" cy="1381789"/>
          </a:xfrm>
          <a:prstGeom prst="rect">
            <a:avLst/>
          </a:prstGeom>
        </p:spPr>
        <p:txBody>
          <a:bodyPr vert="horz" wrap="square" lIns="0" tIns="12065" rIns="0" bIns="0" rtlCol="0">
            <a:spAutoFit/>
          </a:bodyPr>
          <a:lstStyle/>
          <a:p>
            <a:pPr marL="0" marR="0" lvl="0" indent="0" defTabSz="914400" rtl="0" eaLnBrk="1" fontAlgn="auto" latinLnBrk="0" hangingPunct="1">
              <a:lnSpc>
                <a:spcPct val="100000"/>
              </a:lnSpc>
              <a:spcBef>
                <a:spcPts val="95"/>
              </a:spcBef>
              <a:spcAft>
                <a:spcPts val="0"/>
              </a:spcAft>
              <a:buClrTx/>
              <a:buSzTx/>
              <a:buFontTx/>
              <a:buNone/>
              <a:tabLst/>
              <a:defRPr/>
            </a:pPr>
            <a:r>
              <a:rPr kumimoji="0" sz="1400" i="0" u="none" strike="noStrike" kern="1200" cap="none" spc="-20" normalizeH="0" baseline="0" noProof="0" dirty="0">
                <a:ln>
                  <a:noFill/>
                </a:ln>
                <a:solidFill>
                  <a:srgbClr val="FFFFFF"/>
                </a:solidFill>
                <a:effectLst/>
                <a:uLnTx/>
                <a:uFillTx/>
                <a:latin typeface="Palatino Linotype"/>
                <a:ea typeface="+mn-ea"/>
                <a:cs typeface="Palatino Linotype"/>
              </a:rPr>
              <a:t>Visit</a:t>
            </a:r>
            <a:r>
              <a:rPr lang="en-US" sz="1400" spc="-20" dirty="0">
                <a:solidFill>
                  <a:srgbClr val="FFFFFF"/>
                </a:solidFill>
                <a:latin typeface="Palatino Linotype"/>
                <a:cs typeface="Palatino Linotype"/>
              </a:rPr>
              <a:t> the following site/link and click on “Benefits Guide.”</a:t>
            </a:r>
            <a:endParaRPr kumimoji="0" sz="1400" i="0" u="none" strike="noStrike" kern="1200" cap="none" spc="0" normalizeH="0" baseline="0" noProof="0" dirty="0">
              <a:ln>
                <a:noFill/>
              </a:ln>
              <a:solidFill>
                <a:prstClr val="black"/>
              </a:solidFill>
              <a:effectLst/>
              <a:uLnTx/>
              <a:uFillTx/>
              <a:latin typeface="Palatino Linotype"/>
              <a:ea typeface="+mn-ea"/>
              <a:cs typeface="Palatino Linotype"/>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i="0" u="heavy" strike="noStrike" kern="1200" cap="none" spc="0" normalizeH="0" baseline="0" noProof="0" dirty="0">
                <a:ln>
                  <a:noFill/>
                </a:ln>
                <a:solidFill>
                  <a:prstClr val="white"/>
                </a:solidFill>
                <a:effectLst/>
                <a:uLnTx/>
                <a:uFill>
                  <a:solidFill>
                    <a:srgbClr val="0462C1"/>
                  </a:solidFill>
                </a:uFill>
                <a:latin typeface="Palatino Linotype"/>
                <a:ea typeface="+mn-ea"/>
                <a:cs typeface="Palatino Linotype"/>
                <a:hlinkClick r:id="rId4">
                  <a:extLst>
                    <a:ext uri="{A12FA001-AC4F-418D-AE19-62706E023703}">
                      <ahyp:hlinkClr xmlns:ahyp="http://schemas.microsoft.com/office/drawing/2018/hyperlinkcolor" val="tx"/>
                    </a:ext>
                  </a:extLst>
                </a:hlinkClick>
              </a:rPr>
              <a:t>https://www.mybenefits.myflorida.com/health</a:t>
            </a:r>
            <a:endParaRPr kumimoji="0" sz="1400" i="0" u="none" strike="noStrike" kern="1200" cap="none" spc="0" normalizeH="0" baseline="0" noProof="0" dirty="0">
              <a:ln>
                <a:noFill/>
              </a:ln>
              <a:solidFill>
                <a:prstClr val="white"/>
              </a:solidFill>
              <a:effectLst/>
              <a:uLnTx/>
              <a:uFillTx/>
              <a:latin typeface="Palatino Linotype"/>
              <a:ea typeface="+mn-ea"/>
              <a:cs typeface="Palatino Linotype"/>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100" u="sng" spc="-5" dirty="0">
              <a:solidFill>
                <a:srgbClr val="FFFFFF"/>
              </a:solidFill>
              <a:latin typeface="Palatino Linotype"/>
              <a:cs typeface="Palatino Linotype"/>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100" u="sng" spc="-5" dirty="0">
                <a:solidFill>
                  <a:srgbClr val="FFFFFF"/>
                </a:solidFill>
                <a:latin typeface="Palatino Linotype"/>
                <a:cs typeface="Palatino Linotype"/>
              </a:rPr>
              <a:t>OR</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100" u="sng" spc="-5" dirty="0">
              <a:solidFill>
                <a:srgbClr val="FFFFFF"/>
              </a:solidFill>
              <a:latin typeface="Palatino Linotype"/>
              <a:cs typeface="Palatino Linotype"/>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400" spc="-5" dirty="0">
                <a:solidFill>
                  <a:srgbClr val="FFFFFF"/>
                </a:solidFill>
                <a:latin typeface="Palatino Linotype"/>
                <a:cs typeface="Palatino Linotype"/>
              </a:rPr>
              <a:t>Direct PDF Link below:</a:t>
            </a:r>
          </a:p>
          <a:p>
            <a:pPr lvl="0"/>
            <a:r>
              <a:rPr lang="en-US" sz="1400" spc="-5" dirty="0">
                <a:solidFill>
                  <a:schemeClr val="bg1"/>
                </a:solidFill>
                <a:latin typeface="Palatino Linotype"/>
                <a:cs typeface="Palatino Linotype"/>
                <a:hlinkClick r:id="rId5">
                  <a:extLst>
                    <a:ext uri="{A12FA001-AC4F-418D-AE19-62706E023703}">
                      <ahyp:hlinkClr xmlns:ahyp="http://schemas.microsoft.com/office/drawing/2018/hyperlinkcolor" val="tx"/>
                    </a:ext>
                  </a:extLst>
                </a:hlinkClick>
              </a:rPr>
              <a:t>https://dmsmedia.ccplatform.net/content/download/169601/file/2025%20Benefits%20Guide.pdf</a:t>
            </a:r>
            <a:endParaRPr kumimoji="0" lang="en-US" sz="2400" b="0" i="0" u="none" strike="noStrike" kern="1200" cap="none" spc="0" normalizeH="0" baseline="0" noProof="0" dirty="0">
              <a:ln>
                <a:noFill/>
              </a:ln>
              <a:solidFill>
                <a:prstClr val="black"/>
              </a:solidFill>
              <a:effectLst/>
              <a:uLnTx/>
              <a:uFillTx/>
              <a:latin typeface="Palatino Linotype"/>
              <a:ea typeface="+mn-ea"/>
              <a:cs typeface="Palatino Linotype"/>
            </a:endParaRPr>
          </a:p>
        </p:txBody>
      </p:sp>
      <p:pic>
        <p:nvPicPr>
          <p:cNvPr id="6" name="Picture 5">
            <a:extLst>
              <a:ext uri="{FF2B5EF4-FFF2-40B4-BE49-F238E27FC236}">
                <a16:creationId xmlns:a16="http://schemas.microsoft.com/office/drawing/2014/main" id="{5760754A-F7BF-9FB4-A371-0E99EB16A06E}"/>
              </a:ext>
            </a:extLst>
          </p:cNvPr>
          <p:cNvPicPr>
            <a:picLocks noChangeAspect="1"/>
          </p:cNvPicPr>
          <p:nvPr/>
        </p:nvPicPr>
        <p:blipFill>
          <a:blip r:embed="rId6"/>
          <a:stretch>
            <a:fillRect/>
          </a:stretch>
        </p:blipFill>
        <p:spPr>
          <a:xfrm>
            <a:off x="316006" y="1044589"/>
            <a:ext cx="3149570" cy="3888582"/>
          </a:xfrm>
          <a:prstGeom prst="rect">
            <a:avLst/>
          </a:prstGeom>
        </p:spPr>
      </p:pic>
      <p:sp>
        <p:nvSpPr>
          <p:cNvPr id="2" name="object 4">
            <a:extLst>
              <a:ext uri="{FF2B5EF4-FFF2-40B4-BE49-F238E27FC236}">
                <a16:creationId xmlns:a16="http://schemas.microsoft.com/office/drawing/2014/main" id="{CE4EC5F4-B2A5-8D96-6679-E73CF122D232}"/>
              </a:ext>
            </a:extLst>
          </p:cNvPr>
          <p:cNvSpPr txBox="1"/>
          <p:nvPr/>
        </p:nvSpPr>
        <p:spPr>
          <a:xfrm>
            <a:off x="3845796" y="1299246"/>
            <a:ext cx="6772892" cy="4072269"/>
          </a:xfrm>
          <a:prstGeom prst="rect">
            <a:avLst/>
          </a:prstGeom>
        </p:spPr>
        <p:txBody>
          <a:bodyPr vert="horz" wrap="square" lIns="0" tIns="12065" rIns="0" bIns="0" rtlCol="0">
            <a:spAutoFit/>
          </a:bodyPr>
          <a:lstStyle/>
          <a:p>
            <a:pPr marL="0" marR="0" lvl="0" indent="0" defTabSz="914400" rtl="0" eaLnBrk="1" fontAlgn="auto" latinLnBrk="0" hangingPunct="1">
              <a:lnSpc>
                <a:spcPct val="100000"/>
              </a:lnSpc>
              <a:spcBef>
                <a:spcPts val="95"/>
              </a:spcBef>
              <a:spcAft>
                <a:spcPts val="0"/>
              </a:spcAft>
              <a:buClrTx/>
              <a:buSzTx/>
              <a:buFontTx/>
              <a:buNone/>
              <a:tabLst/>
              <a:defRPr/>
            </a:pPr>
            <a:r>
              <a:rPr kumimoji="0" lang="en-US" sz="1400" i="0" u="sng" strike="noStrike" kern="1200" cap="none" spc="-20" normalizeH="0" baseline="0" noProof="0" dirty="0">
                <a:ln>
                  <a:noFill/>
                </a:ln>
                <a:solidFill>
                  <a:srgbClr val="FFFFFF"/>
                </a:solidFill>
                <a:effectLst/>
                <a:uLnTx/>
                <a:uFillTx/>
                <a:latin typeface="Palatino Linotype"/>
                <a:ea typeface="+mn-ea"/>
                <a:cs typeface="Palatino Linotype"/>
              </a:rPr>
              <a:t>Do not</a:t>
            </a:r>
            <a:r>
              <a:rPr kumimoji="0" lang="en-US" sz="1400" i="0" u="none" strike="noStrike" kern="1200" cap="none" spc="-20" normalizeH="0" baseline="0" noProof="0" dirty="0">
                <a:ln>
                  <a:noFill/>
                </a:ln>
                <a:solidFill>
                  <a:srgbClr val="FFFFFF"/>
                </a:solidFill>
                <a:effectLst/>
                <a:uLnTx/>
                <a:uFillTx/>
                <a:latin typeface="Palatino Linotype"/>
                <a:ea typeface="+mn-ea"/>
                <a:cs typeface="Palatino Linotype"/>
              </a:rPr>
              <a:t> confuse your only one-time initial “Open Enrollment” (that is 60-days) with the annual open enrollment that takes places every calendar year.</a:t>
            </a:r>
          </a:p>
          <a:p>
            <a:pPr marL="0" marR="0" lvl="0" indent="0" defTabSz="914400" rtl="0" eaLnBrk="1" fontAlgn="auto" latinLnBrk="0" hangingPunct="1">
              <a:lnSpc>
                <a:spcPct val="100000"/>
              </a:lnSpc>
              <a:spcBef>
                <a:spcPts val="95"/>
              </a:spcBef>
              <a:spcAft>
                <a:spcPts val="0"/>
              </a:spcAft>
              <a:buClrTx/>
              <a:buSzTx/>
              <a:buFontTx/>
              <a:buNone/>
              <a:tabLst/>
              <a:defRPr/>
            </a:pPr>
            <a:endParaRPr lang="en-US" sz="1400" b="0" spc="-20" dirty="0">
              <a:solidFill>
                <a:srgbClr val="FFFFFF"/>
              </a:solidFill>
              <a:latin typeface="Palatino Linotype"/>
              <a:cs typeface="Palatino Linotype"/>
            </a:endParaRPr>
          </a:p>
          <a:p>
            <a:pPr marL="0" marR="0" lvl="0" indent="0" defTabSz="914400" rtl="0" eaLnBrk="1" fontAlgn="auto" latinLnBrk="0" hangingPunct="1">
              <a:lnSpc>
                <a:spcPct val="100000"/>
              </a:lnSpc>
              <a:spcBef>
                <a:spcPts val="95"/>
              </a:spcBef>
              <a:spcAft>
                <a:spcPts val="0"/>
              </a:spcAft>
              <a:buClrTx/>
              <a:buSzTx/>
              <a:buFontTx/>
              <a:buNone/>
              <a:tabLst/>
              <a:defRPr/>
            </a:pPr>
            <a:r>
              <a:rPr kumimoji="0" lang="en-US" sz="1400" i="0" u="none" strike="noStrike" kern="1200" cap="none" spc="-20" normalizeH="0" baseline="0" noProof="0" dirty="0">
                <a:ln>
                  <a:noFill/>
                </a:ln>
                <a:solidFill>
                  <a:srgbClr val="FFFFFF"/>
                </a:solidFill>
                <a:effectLst/>
                <a:uLnTx/>
                <a:uFillTx/>
                <a:latin typeface="Palatino Linotype"/>
                <a:ea typeface="+mn-ea"/>
                <a:cs typeface="Palatino Linotype"/>
              </a:rPr>
              <a:t>Your one-time “Open Enrollment” is your only one-time opportunity to review and enroll in any and all available and eligible plans, </a:t>
            </a:r>
            <a:r>
              <a:rPr lang="en-US" sz="1400" spc="-20" dirty="0">
                <a:solidFill>
                  <a:srgbClr val="FFFFFF"/>
                </a:solidFill>
                <a:latin typeface="Palatino Linotype"/>
                <a:cs typeface="Palatino Linotype"/>
              </a:rPr>
              <a:t>including obtaining </a:t>
            </a:r>
            <a:r>
              <a:rPr kumimoji="0" lang="en-US" sz="1400" i="0" u="none" strike="noStrike" kern="1200" cap="none" spc="-20" normalizeH="0" baseline="0" noProof="0" dirty="0">
                <a:ln>
                  <a:noFill/>
                </a:ln>
                <a:solidFill>
                  <a:srgbClr val="FFFFFF"/>
                </a:solidFill>
                <a:effectLst/>
                <a:uLnTx/>
                <a:uFillTx/>
                <a:latin typeface="Palatino Linotype"/>
                <a:ea typeface="+mn-ea"/>
                <a:cs typeface="Palatino Linotype"/>
              </a:rPr>
              <a:t>insurance coverage up to limits available for each applicable plan, without going through evidence of insurability (if available and/or applicable). </a:t>
            </a:r>
          </a:p>
          <a:p>
            <a:pPr marL="0" marR="0" lvl="0" indent="0" defTabSz="914400" rtl="0" eaLnBrk="1" fontAlgn="auto" latinLnBrk="0" hangingPunct="1">
              <a:lnSpc>
                <a:spcPct val="100000"/>
              </a:lnSpc>
              <a:spcBef>
                <a:spcPts val="95"/>
              </a:spcBef>
              <a:spcAft>
                <a:spcPts val="0"/>
              </a:spcAft>
              <a:buClrTx/>
              <a:buSzTx/>
              <a:buFontTx/>
              <a:buNone/>
              <a:tabLst/>
              <a:defRPr/>
            </a:pPr>
            <a:endParaRPr lang="en-US" sz="1400" spc="-20" dirty="0">
              <a:solidFill>
                <a:srgbClr val="FFFFFF"/>
              </a:solidFill>
              <a:latin typeface="Palatino Linotype"/>
              <a:cs typeface="Palatino Linotype"/>
            </a:endParaRPr>
          </a:p>
          <a:p>
            <a:pPr>
              <a:spcBef>
                <a:spcPts val="95"/>
              </a:spcBef>
              <a:defRPr/>
            </a:pPr>
            <a:r>
              <a:rPr lang="en-US" sz="1400" spc="-20" dirty="0">
                <a:solidFill>
                  <a:srgbClr val="FFFFFF"/>
                </a:solidFill>
                <a:latin typeface="Palatino Linotype"/>
                <a:cs typeface="Palatino Linotype"/>
              </a:rPr>
              <a:t>Annual Open Enrollment takes places once a calendar year, and is normally in October.  During annual open enrollment, you are afforded the opportunity to review all currently enrolled benefits and benefit plans and make changes (add, remove, change coverage, etc.).  All changes made during the annual open enrollment period will not be effective until January 1</a:t>
            </a:r>
            <a:r>
              <a:rPr lang="en-US" sz="1400" spc="-20" baseline="30000" dirty="0">
                <a:solidFill>
                  <a:srgbClr val="FFFFFF"/>
                </a:solidFill>
                <a:latin typeface="Palatino Linotype"/>
                <a:cs typeface="Palatino Linotype"/>
              </a:rPr>
              <a:t>st</a:t>
            </a:r>
            <a:r>
              <a:rPr lang="en-US" sz="1400" spc="-20" dirty="0">
                <a:solidFill>
                  <a:srgbClr val="FFFFFF"/>
                </a:solidFill>
                <a:latin typeface="Palatino Linotype"/>
                <a:cs typeface="Palatino Linotype"/>
              </a:rPr>
              <a:t> of the following calendar year. </a:t>
            </a:r>
          </a:p>
          <a:p>
            <a:pPr marL="0" marR="0" lvl="0" indent="0" defTabSz="914400" rtl="0" eaLnBrk="1" fontAlgn="auto" latinLnBrk="0" hangingPunct="1">
              <a:lnSpc>
                <a:spcPct val="100000"/>
              </a:lnSpc>
              <a:spcBef>
                <a:spcPts val="95"/>
              </a:spcBef>
              <a:spcAft>
                <a:spcPts val="0"/>
              </a:spcAft>
              <a:buClrTx/>
              <a:buSzTx/>
              <a:buFontTx/>
              <a:buNone/>
              <a:tabLst/>
              <a:defRPr/>
            </a:pPr>
            <a:endParaRPr kumimoji="0" lang="en-US" sz="1400" i="0" u="none" strike="noStrike" kern="1200" cap="none" spc="-20" normalizeH="0" baseline="0" noProof="0" dirty="0">
              <a:ln>
                <a:noFill/>
              </a:ln>
              <a:solidFill>
                <a:srgbClr val="FFFFFF"/>
              </a:solidFill>
              <a:effectLst/>
              <a:uLnTx/>
              <a:uFillTx/>
              <a:latin typeface="Palatino Linotype"/>
              <a:ea typeface="+mn-ea"/>
              <a:cs typeface="Palatino Linotype"/>
            </a:endParaRPr>
          </a:p>
          <a:p>
            <a:pPr marL="0" marR="0" lvl="0" indent="0" defTabSz="914400" rtl="0" eaLnBrk="1" fontAlgn="auto" latinLnBrk="0" hangingPunct="1">
              <a:lnSpc>
                <a:spcPct val="100000"/>
              </a:lnSpc>
              <a:spcBef>
                <a:spcPts val="95"/>
              </a:spcBef>
              <a:spcAft>
                <a:spcPts val="0"/>
              </a:spcAft>
              <a:buClrTx/>
              <a:buSzTx/>
              <a:buFontTx/>
              <a:buNone/>
              <a:tabLst/>
              <a:defRPr/>
            </a:pPr>
            <a:endParaRPr lang="en-US" sz="1400" b="0" spc="-20" dirty="0">
              <a:solidFill>
                <a:srgbClr val="FFFFFF"/>
              </a:solidFill>
              <a:latin typeface="Palatino Linotype"/>
              <a:cs typeface="Palatino Linotype"/>
            </a:endParaRPr>
          </a:p>
          <a:p>
            <a:pPr marL="0" marR="0" lvl="0" indent="0" defTabSz="914400" rtl="0" eaLnBrk="1" fontAlgn="auto" latinLnBrk="0" hangingPunct="1">
              <a:lnSpc>
                <a:spcPct val="100000"/>
              </a:lnSpc>
              <a:spcBef>
                <a:spcPts val="95"/>
              </a:spcBef>
              <a:spcAft>
                <a:spcPts val="0"/>
              </a:spcAft>
              <a:buClrTx/>
              <a:buSzTx/>
              <a:buFontTx/>
              <a:buNone/>
              <a:tabLst/>
              <a:defRPr/>
            </a:pPr>
            <a:endParaRPr kumimoji="0" lang="en-US" sz="2400" b="0" i="0" u="none" strike="noStrike" kern="1200" cap="none" spc="-5" normalizeH="0" baseline="0" noProof="0" dirty="0">
              <a:ln>
                <a:noFill/>
              </a:ln>
              <a:solidFill>
                <a:schemeClr val="bg1"/>
              </a:solidFill>
              <a:effectLst/>
              <a:uLnTx/>
              <a:uFillTx/>
              <a:latin typeface="Palatino Linotype"/>
              <a:ea typeface="+mn-ea"/>
              <a:cs typeface="Palatino Linotyp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Palatino Linotype"/>
              <a:ea typeface="+mn-ea"/>
              <a:cs typeface="Palatino Linotyp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D3C56-D747-0935-C748-48BEDF57EF2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136369B7-55E4-9E6D-3DB4-539E4961FEB8}"/>
              </a:ext>
            </a:extLst>
          </p:cNvPr>
          <p:cNvSpPr txBox="1">
            <a:spLocks noGrp="1"/>
          </p:cNvSpPr>
          <p:nvPr>
            <p:ph type="title"/>
          </p:nvPr>
        </p:nvSpPr>
        <p:spPr>
          <a:xfrm>
            <a:off x="8034449" y="4605073"/>
            <a:ext cx="3718560" cy="2073910"/>
          </a:xfrm>
          <a:prstGeom prst="rect">
            <a:avLst/>
          </a:prstGeom>
        </p:spPr>
        <p:txBody>
          <a:bodyPr vert="horz" wrap="square" lIns="0" tIns="95885" rIns="0" bIns="0" rtlCol="0">
            <a:spAutoFit/>
          </a:bodyPr>
          <a:lstStyle/>
          <a:p>
            <a:pPr marL="12700" marR="5080" indent="546735" algn="r">
              <a:lnSpc>
                <a:spcPts val="5180"/>
              </a:lnSpc>
              <a:spcBef>
                <a:spcPts val="755"/>
              </a:spcBef>
            </a:pPr>
            <a:r>
              <a:rPr sz="4800" u="none" spc="-10" dirty="0">
                <a:solidFill>
                  <a:srgbClr val="FFFFFF"/>
                </a:solidFill>
              </a:rPr>
              <a:t>B</a:t>
            </a:r>
            <a:r>
              <a:rPr sz="3850" u="none" spc="-10" dirty="0">
                <a:solidFill>
                  <a:srgbClr val="FFFFFF"/>
                </a:solidFill>
              </a:rPr>
              <a:t>ENEFITS</a:t>
            </a:r>
            <a:r>
              <a:rPr sz="3850" u="none" spc="165" dirty="0">
                <a:solidFill>
                  <a:srgbClr val="FFFFFF"/>
                </a:solidFill>
              </a:rPr>
              <a:t> </a:t>
            </a:r>
            <a:r>
              <a:rPr sz="4800" u="none" dirty="0">
                <a:solidFill>
                  <a:srgbClr val="FFFFFF"/>
                </a:solidFill>
              </a:rPr>
              <a:t>&amp;  </a:t>
            </a:r>
            <a:r>
              <a:rPr sz="4800" u="none" spc="5" dirty="0">
                <a:solidFill>
                  <a:srgbClr val="FFFFFF"/>
                </a:solidFill>
              </a:rPr>
              <a:t>R</a:t>
            </a:r>
            <a:r>
              <a:rPr sz="3850" u="none" spc="-10" dirty="0">
                <a:solidFill>
                  <a:srgbClr val="FFFFFF"/>
                </a:solidFill>
              </a:rPr>
              <a:t>E</a:t>
            </a:r>
            <a:r>
              <a:rPr sz="3850" u="none" spc="-15" dirty="0">
                <a:solidFill>
                  <a:srgbClr val="FFFFFF"/>
                </a:solidFill>
              </a:rPr>
              <a:t>T</a:t>
            </a:r>
            <a:r>
              <a:rPr sz="3850" u="none" dirty="0">
                <a:solidFill>
                  <a:srgbClr val="FFFFFF"/>
                </a:solidFill>
              </a:rPr>
              <a:t>I</a:t>
            </a:r>
            <a:r>
              <a:rPr sz="3850" u="none" spc="-20" dirty="0">
                <a:solidFill>
                  <a:srgbClr val="FFFFFF"/>
                </a:solidFill>
              </a:rPr>
              <a:t>R</a:t>
            </a:r>
            <a:r>
              <a:rPr sz="3850" u="none" spc="-10" dirty="0">
                <a:solidFill>
                  <a:srgbClr val="FFFFFF"/>
                </a:solidFill>
              </a:rPr>
              <a:t>EME</a:t>
            </a:r>
            <a:r>
              <a:rPr sz="3850" u="none" spc="-5" dirty="0">
                <a:solidFill>
                  <a:srgbClr val="FFFFFF"/>
                </a:solidFill>
              </a:rPr>
              <a:t>NT  </a:t>
            </a:r>
            <a:r>
              <a:rPr sz="4800" u="none" spc="-5" dirty="0">
                <a:solidFill>
                  <a:srgbClr val="FFFFFF"/>
                </a:solidFill>
              </a:rPr>
              <a:t>O</a:t>
            </a:r>
            <a:r>
              <a:rPr sz="3850" u="none" spc="-20" dirty="0">
                <a:solidFill>
                  <a:srgbClr val="FFFFFF"/>
                </a:solidFill>
              </a:rPr>
              <a:t>R</a:t>
            </a:r>
            <a:r>
              <a:rPr sz="3850" u="none" dirty="0">
                <a:solidFill>
                  <a:srgbClr val="FFFFFF"/>
                </a:solidFill>
              </a:rPr>
              <a:t>I</a:t>
            </a:r>
            <a:r>
              <a:rPr sz="3850" u="none" spc="-10" dirty="0">
                <a:solidFill>
                  <a:srgbClr val="FFFFFF"/>
                </a:solidFill>
              </a:rPr>
              <a:t>E</a:t>
            </a:r>
            <a:r>
              <a:rPr sz="3850" u="none" spc="-5" dirty="0">
                <a:solidFill>
                  <a:srgbClr val="FFFFFF"/>
                </a:solidFill>
              </a:rPr>
              <a:t>N</a:t>
            </a:r>
            <a:r>
              <a:rPr sz="3850" u="none" spc="-365" dirty="0">
                <a:solidFill>
                  <a:srgbClr val="FFFFFF"/>
                </a:solidFill>
              </a:rPr>
              <a:t>T</a:t>
            </a:r>
            <a:r>
              <a:rPr sz="3850" u="none" spc="-360" dirty="0">
                <a:solidFill>
                  <a:srgbClr val="FFFFFF"/>
                </a:solidFill>
              </a:rPr>
              <a:t>A</a:t>
            </a:r>
            <a:r>
              <a:rPr sz="3850" u="none" spc="-15" dirty="0">
                <a:solidFill>
                  <a:srgbClr val="FFFFFF"/>
                </a:solidFill>
              </a:rPr>
              <a:t>T</a:t>
            </a:r>
            <a:r>
              <a:rPr sz="3850" u="none" spc="-5" dirty="0">
                <a:solidFill>
                  <a:srgbClr val="FFFFFF"/>
                </a:solidFill>
              </a:rPr>
              <a:t>IO</a:t>
            </a:r>
            <a:r>
              <a:rPr sz="3850" u="none" spc="-10" dirty="0">
                <a:solidFill>
                  <a:srgbClr val="FFFFFF"/>
                </a:solidFill>
              </a:rPr>
              <a:t>N</a:t>
            </a:r>
            <a:endParaRPr sz="3850" dirty="0"/>
          </a:p>
        </p:txBody>
      </p:sp>
      <p:sp>
        <p:nvSpPr>
          <p:cNvPr id="5" name="object 2">
            <a:extLst>
              <a:ext uri="{FF2B5EF4-FFF2-40B4-BE49-F238E27FC236}">
                <a16:creationId xmlns:a16="http://schemas.microsoft.com/office/drawing/2014/main" id="{903D95D8-A843-4E7B-E56A-AFB8F1C63A94}"/>
              </a:ext>
            </a:extLst>
          </p:cNvPr>
          <p:cNvSpPr/>
          <p:nvPr/>
        </p:nvSpPr>
        <p:spPr>
          <a:xfrm>
            <a:off x="1" y="179017"/>
            <a:ext cx="12191999" cy="6857998"/>
          </a:xfrm>
          <a:prstGeom prst="rect">
            <a:avLst/>
          </a:prstGeom>
          <a:blipFill>
            <a:blip r:embed="rId3" cstate="print"/>
            <a:stretch>
              <a:fillRect/>
            </a:stretch>
          </a:blipFill>
        </p:spPr>
        <p:txBody>
          <a:bodyPr wrap="square" lIns="0" tIns="0" rIns="0" bIns="0" rtlCol="0"/>
          <a:lstStyle/>
          <a:p>
            <a:endParaRPr dirty="0"/>
          </a:p>
        </p:txBody>
      </p:sp>
      <p:sp>
        <p:nvSpPr>
          <p:cNvPr id="4" name="Title 1">
            <a:extLst>
              <a:ext uri="{FF2B5EF4-FFF2-40B4-BE49-F238E27FC236}">
                <a16:creationId xmlns:a16="http://schemas.microsoft.com/office/drawing/2014/main" id="{F4F9BBF7-649A-2B3D-14A7-01BB60655269}"/>
              </a:ext>
            </a:extLst>
          </p:cNvPr>
          <p:cNvSpPr txBox="1">
            <a:spLocks/>
          </p:cNvSpPr>
          <p:nvPr/>
        </p:nvSpPr>
        <p:spPr>
          <a:xfrm>
            <a:off x="3891172" y="923711"/>
            <a:ext cx="8494565" cy="56028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1" i="0" u="heavy" kern="1200" baseline="0">
                <a:solidFill>
                  <a:srgbClr val="C00000"/>
                </a:solidFill>
                <a:latin typeface="Palatino Linotype"/>
                <a:ea typeface="+mj-ea"/>
                <a:cs typeface="Palatino Linotype"/>
              </a:defRPr>
            </a:lvl1pPr>
          </a:lstStyle>
          <a:p>
            <a:r>
              <a:rPr lang="en-US" sz="3600" u="none" dirty="0">
                <a:solidFill>
                  <a:schemeClr val="bg1"/>
                </a:solidFill>
              </a:rPr>
              <a:t>OFFICE OF HUMAN RESOURCES</a:t>
            </a:r>
          </a:p>
        </p:txBody>
      </p:sp>
      <p:sp>
        <p:nvSpPr>
          <p:cNvPr id="8" name="Subtitle 4">
            <a:extLst>
              <a:ext uri="{FF2B5EF4-FFF2-40B4-BE49-F238E27FC236}">
                <a16:creationId xmlns:a16="http://schemas.microsoft.com/office/drawing/2014/main" id="{6E9C21B9-8C7A-18E8-8039-176EC6F4DD12}"/>
              </a:ext>
            </a:extLst>
          </p:cNvPr>
          <p:cNvSpPr txBox="1">
            <a:spLocks/>
          </p:cNvSpPr>
          <p:nvPr/>
        </p:nvSpPr>
        <p:spPr>
          <a:xfrm>
            <a:off x="2831152" y="6143877"/>
            <a:ext cx="8921857" cy="86451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sz="2800" dirty="0">
                <a:solidFill>
                  <a:schemeClr val="bg1"/>
                </a:solidFill>
              </a:rPr>
              <a:t>THANK YOU AND WELCOME! WE ARE GLAD YOU ARE HERE!!</a:t>
            </a:r>
          </a:p>
        </p:txBody>
      </p:sp>
      <p:sp>
        <p:nvSpPr>
          <p:cNvPr id="9" name="Subtitle 4">
            <a:extLst>
              <a:ext uri="{FF2B5EF4-FFF2-40B4-BE49-F238E27FC236}">
                <a16:creationId xmlns:a16="http://schemas.microsoft.com/office/drawing/2014/main" id="{0E92BFE2-44BD-832B-9BBD-1472DDDB318D}"/>
              </a:ext>
            </a:extLst>
          </p:cNvPr>
          <p:cNvSpPr txBox="1">
            <a:spLocks/>
          </p:cNvSpPr>
          <p:nvPr/>
        </p:nvSpPr>
        <p:spPr>
          <a:xfrm>
            <a:off x="216506" y="5534930"/>
            <a:ext cx="5254714" cy="21609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bg1"/>
                </a:solidFill>
              </a:rPr>
              <a:t>DIVISION OF ADMINISTRATIVE AFFAIRS</a:t>
            </a:r>
          </a:p>
          <a:p>
            <a:pPr marL="0" indent="0">
              <a:lnSpc>
                <a:spcPct val="100000"/>
              </a:lnSpc>
              <a:spcBef>
                <a:spcPts val="0"/>
              </a:spcBef>
              <a:buNone/>
            </a:pPr>
            <a:r>
              <a:rPr lang="en-US" sz="1600" dirty="0">
                <a:solidFill>
                  <a:schemeClr val="bg1"/>
                </a:solidFill>
              </a:rPr>
              <a:t>Building IS-4</a:t>
            </a:r>
          </a:p>
          <a:p>
            <a:pPr marL="0" indent="0">
              <a:lnSpc>
                <a:spcPct val="100000"/>
              </a:lnSpc>
              <a:spcBef>
                <a:spcPts val="0"/>
              </a:spcBef>
              <a:buNone/>
            </a:pPr>
            <a:r>
              <a:rPr lang="en-US" sz="1600" dirty="0">
                <a:solidFill>
                  <a:schemeClr val="bg1"/>
                </a:solidFill>
              </a:rPr>
              <a:t>777 Glades Road</a:t>
            </a:r>
          </a:p>
          <a:p>
            <a:pPr marL="0" indent="0">
              <a:lnSpc>
                <a:spcPct val="100000"/>
              </a:lnSpc>
              <a:spcBef>
                <a:spcPts val="0"/>
              </a:spcBef>
              <a:buNone/>
            </a:pPr>
            <a:r>
              <a:rPr lang="en-US" sz="1600" dirty="0">
                <a:solidFill>
                  <a:schemeClr val="bg1"/>
                </a:solidFill>
              </a:rPr>
              <a:t>Boca Raton, FL 33431</a:t>
            </a:r>
          </a:p>
          <a:p>
            <a:pPr marL="0" indent="0">
              <a:buNone/>
            </a:pPr>
            <a:endParaRPr lang="en-US" sz="1600" dirty="0">
              <a:solidFill>
                <a:schemeClr val="bg1"/>
              </a:solidFill>
            </a:endParaRPr>
          </a:p>
        </p:txBody>
      </p:sp>
    </p:spTree>
    <p:extLst>
      <p:ext uri="{BB962C8B-B14F-4D97-AF65-F5344CB8AC3E}">
        <p14:creationId xmlns:p14="http://schemas.microsoft.com/office/powerpoint/2010/main" val="1350752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024B1-3C19-5BBF-063D-F71AFF44E65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A04A243A-DC97-75FF-45C4-B159BC71EED6}"/>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1A32CC5B-5F6C-0E84-B9CE-8B0FB15EB3AA}"/>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686A6401-2AC8-C5E6-BCE3-A0A04E3F86E8}"/>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55920C23-0823-9174-9F57-1513F279B3B1}"/>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DEE2EE35-8B33-5C91-8B77-1162CC9757C2}"/>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rgbClr val="FFFFFF"/>
                </a:solidFill>
              </a:rPr>
              <a:t>Retirement…..</a:t>
            </a:r>
            <a:br>
              <a:rPr lang="en-US" sz="3600" dirty="0">
                <a:solidFill>
                  <a:srgbClr val="FFFFFF"/>
                </a:solidFill>
              </a:rPr>
            </a:br>
            <a:r>
              <a:rPr lang="en-US" dirty="0">
                <a:solidFill>
                  <a:srgbClr val="FFFFFF"/>
                </a:solidFill>
              </a:rPr>
              <a:t>When you get there, starts with what you are doing today…… saving for your retirement.</a:t>
            </a:r>
            <a:br>
              <a:rPr lang="en-US" dirty="0">
                <a:solidFill>
                  <a:srgbClr val="FFFFFF"/>
                </a:solidFill>
              </a:rPr>
            </a:br>
            <a:br>
              <a:rPr lang="en-US" dirty="0">
                <a:solidFill>
                  <a:srgbClr val="FFFFFF"/>
                </a:solidFill>
              </a:rPr>
            </a:br>
            <a:r>
              <a:rPr lang="en-US" sz="1600" dirty="0">
                <a:solidFill>
                  <a:srgbClr val="FFFFFF"/>
                </a:solidFill>
              </a:rPr>
              <a:t>Florida Atlantic University has:</a:t>
            </a:r>
          </a:p>
          <a:p>
            <a:pPr marL="0" indent="0">
              <a:buNone/>
            </a:pPr>
            <a:r>
              <a:rPr lang="en-US" sz="1600" dirty="0">
                <a:solidFill>
                  <a:srgbClr val="FFFFFF"/>
                </a:solidFill>
              </a:rPr>
              <a:t>1) Mandatory =  FRS Plans</a:t>
            </a:r>
            <a:br>
              <a:rPr lang="en-US" sz="1600" dirty="0">
                <a:solidFill>
                  <a:srgbClr val="FFFFFF"/>
                </a:solidFill>
              </a:rPr>
            </a:br>
            <a:br>
              <a:rPr lang="en-US" sz="1600" dirty="0">
                <a:solidFill>
                  <a:srgbClr val="FFFFFF"/>
                </a:solidFill>
              </a:rPr>
            </a:br>
            <a:r>
              <a:rPr lang="en-US" sz="1600" dirty="0">
                <a:solidFill>
                  <a:srgbClr val="FFFFFF"/>
                </a:solidFill>
              </a:rPr>
              <a:t>      * EE must select one plan and time</a:t>
            </a:r>
            <a:br>
              <a:rPr lang="en-US" sz="1600" dirty="0">
                <a:solidFill>
                  <a:srgbClr val="FFFFFF"/>
                </a:solidFill>
              </a:rPr>
            </a:br>
            <a:r>
              <a:rPr lang="en-US" sz="1600" dirty="0">
                <a:solidFill>
                  <a:srgbClr val="FFFFFF"/>
                </a:solidFill>
              </a:rPr>
              <a:t>         sensitive (8 months)</a:t>
            </a:r>
            <a:br>
              <a:rPr lang="en-US" sz="1600" dirty="0">
                <a:solidFill>
                  <a:srgbClr val="FFFFFF"/>
                </a:solidFill>
              </a:rPr>
            </a:br>
            <a:r>
              <a:rPr lang="en-US" sz="1600" dirty="0">
                <a:solidFill>
                  <a:srgbClr val="FFFFFF"/>
                </a:solidFill>
              </a:rPr>
              <a:t>      * EE and ER mandatory contributions</a:t>
            </a:r>
          </a:p>
          <a:p>
            <a:pPr marL="0" indent="0">
              <a:buNone/>
            </a:pPr>
            <a:endParaRPr lang="en-US" sz="1600" dirty="0">
              <a:solidFill>
                <a:srgbClr val="FFFFFF"/>
              </a:solidFill>
            </a:endParaRPr>
          </a:p>
          <a:p>
            <a:pPr marL="0" indent="0">
              <a:buNone/>
            </a:pPr>
            <a:br>
              <a:rPr lang="en-US" sz="1600" dirty="0">
                <a:solidFill>
                  <a:srgbClr val="FFFFFF"/>
                </a:solidFill>
              </a:rPr>
            </a:br>
            <a:r>
              <a:rPr lang="en-US" sz="1600" dirty="0">
                <a:solidFill>
                  <a:srgbClr val="FFFFFF"/>
                </a:solidFill>
              </a:rPr>
              <a:t>2) Voluntary = Supplemental Retirement Plans</a:t>
            </a:r>
            <a:br>
              <a:rPr lang="en-US" sz="1600" dirty="0">
                <a:solidFill>
                  <a:srgbClr val="FFFFFF"/>
                </a:solidFill>
              </a:rPr>
            </a:br>
            <a:r>
              <a:rPr lang="en-US" sz="1600" dirty="0">
                <a:solidFill>
                  <a:srgbClr val="FFFFFF"/>
                </a:solidFill>
              </a:rPr>
              <a:t>     (457(b) Plan &amp; 403(b) Plan)</a:t>
            </a:r>
            <a:br>
              <a:rPr lang="en-US" sz="1600" dirty="0">
                <a:solidFill>
                  <a:srgbClr val="FFFFFF"/>
                </a:solidFill>
              </a:rPr>
            </a:br>
            <a:br>
              <a:rPr lang="en-US" sz="1600" dirty="0">
                <a:solidFill>
                  <a:srgbClr val="FFFFFF"/>
                </a:solidFill>
              </a:rPr>
            </a:br>
            <a:r>
              <a:rPr lang="en-US" sz="1600" dirty="0">
                <a:solidFill>
                  <a:srgbClr val="FFFFFF"/>
                </a:solidFill>
              </a:rPr>
              <a:t>       * Voluntary participation</a:t>
            </a:r>
            <a:br>
              <a:rPr lang="en-US" sz="1600" dirty="0">
                <a:solidFill>
                  <a:srgbClr val="FFFFFF"/>
                </a:solidFill>
              </a:rPr>
            </a:br>
            <a:r>
              <a:rPr lang="en-US" sz="1600" dirty="0">
                <a:solidFill>
                  <a:srgbClr val="FFFFFF"/>
                </a:solidFill>
              </a:rPr>
              <a:t>       * No ER contribution</a:t>
            </a:r>
            <a:br>
              <a:rPr lang="en-US" sz="1600" dirty="0">
                <a:solidFill>
                  <a:srgbClr val="FFFFFF"/>
                </a:solidFill>
              </a:rPr>
            </a:br>
            <a:r>
              <a:rPr lang="en-US" sz="1600" dirty="0">
                <a:solidFill>
                  <a:srgbClr val="FFFFFF"/>
                </a:solidFill>
              </a:rPr>
              <a:t>       * EE can enroll at any time</a:t>
            </a:r>
          </a:p>
          <a:p>
            <a:pPr marL="0" indent="0">
              <a:lnSpc>
                <a:spcPct val="100000"/>
              </a:lnSpc>
              <a:spcBef>
                <a:spcPts val="0"/>
              </a:spcBef>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pic>
        <p:nvPicPr>
          <p:cNvPr id="4" name="Picture 3">
            <a:extLst>
              <a:ext uri="{FF2B5EF4-FFF2-40B4-BE49-F238E27FC236}">
                <a16:creationId xmlns:a16="http://schemas.microsoft.com/office/drawing/2014/main" id="{EAA1BA69-62F0-C752-47A8-E2079F6A6DF8}"/>
              </a:ext>
            </a:extLst>
          </p:cNvPr>
          <p:cNvPicPr>
            <a:picLocks noChangeAspect="1"/>
          </p:cNvPicPr>
          <p:nvPr/>
        </p:nvPicPr>
        <p:blipFill>
          <a:blip r:embed="rId4"/>
          <a:stretch>
            <a:fillRect/>
          </a:stretch>
        </p:blipFill>
        <p:spPr>
          <a:xfrm>
            <a:off x="5057617" y="1646084"/>
            <a:ext cx="6377547" cy="4455065"/>
          </a:xfrm>
          <a:prstGeom prst="rect">
            <a:avLst/>
          </a:prstGeom>
        </p:spPr>
      </p:pic>
    </p:spTree>
    <p:extLst>
      <p:ext uri="{BB962C8B-B14F-4D97-AF65-F5344CB8AC3E}">
        <p14:creationId xmlns:p14="http://schemas.microsoft.com/office/powerpoint/2010/main" val="363190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9C8AC-F66A-52BD-D6FB-663098E47484}"/>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FA601EAA-BAA3-3890-7C59-D8B779A50AD9}"/>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641111D7-B65C-A32C-D855-C5F52C265FD3}"/>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endParaRPr lang="en-US" dirty="0"/>
          </a:p>
          <a:p>
            <a:endParaRPr lang="en-US" dirty="0"/>
          </a:p>
        </p:txBody>
      </p:sp>
      <p:sp>
        <p:nvSpPr>
          <p:cNvPr id="8" name="object 3">
            <a:extLst>
              <a:ext uri="{FF2B5EF4-FFF2-40B4-BE49-F238E27FC236}">
                <a16:creationId xmlns:a16="http://schemas.microsoft.com/office/drawing/2014/main" id="{319951A3-73AF-ED4C-11F8-5414402DBA7F}"/>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6FBE99AF-451E-DB44-B70F-A42C22098FD3}"/>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6484E410-C48C-4E95-13DA-921C3AC58D7B}"/>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kumimoji="0" lang="en-US" sz="2300" b="1" i="0" u="none" strike="noStrike" kern="1200" cap="none" spc="0" normalizeH="0" baseline="0" noProof="0" dirty="0">
                <a:ln>
                  <a:noFill/>
                </a:ln>
                <a:solidFill>
                  <a:schemeClr val="bg1"/>
                </a:solidFill>
                <a:effectLst/>
                <a:uLnTx/>
                <a:uFillTx/>
                <a:latin typeface="Arial" panose="020B0604020202020204"/>
                <a:ea typeface="+mj-ea"/>
                <a:cs typeface="+mj-cs"/>
              </a:rPr>
              <a:t>Florida Retirement Services (FRS)</a:t>
            </a:r>
            <a:br>
              <a:rPr kumimoji="0" lang="en-US" sz="2300" b="1" i="0" u="none" strike="noStrike" kern="1200" cap="none" spc="0" normalizeH="0" baseline="0" noProof="0" dirty="0">
                <a:ln>
                  <a:noFill/>
                </a:ln>
                <a:solidFill>
                  <a:schemeClr val="bg1"/>
                </a:solidFill>
                <a:effectLst/>
                <a:uLnTx/>
                <a:uFillTx/>
                <a:latin typeface="Arial" panose="020B0604020202020204"/>
                <a:ea typeface="+mj-ea"/>
                <a:cs typeface="+mj-cs"/>
              </a:rPr>
            </a:br>
            <a:r>
              <a:rPr kumimoji="0" lang="en-US" sz="1200" b="1" i="0" u="none" strike="noStrike" kern="1200" cap="none" spc="0" normalizeH="0" baseline="0" noProof="0" dirty="0">
                <a:ln>
                  <a:noFill/>
                </a:ln>
                <a:solidFill>
                  <a:schemeClr val="bg1"/>
                </a:solidFill>
                <a:effectLst/>
                <a:uLnTx/>
                <a:uFillTx/>
                <a:latin typeface="Arial" panose="020B0604020202020204"/>
                <a:ea typeface="+mj-ea"/>
                <a:cs typeface="+mj-cs"/>
              </a:rPr>
              <a:t>Administers 3 RETIREMENT PLANS (</a:t>
            </a:r>
            <a:r>
              <a:rPr kumimoji="0" lang="en-US" sz="1200" b="1" i="0" u="sng" strike="noStrike" kern="1200" cap="none" spc="0" normalizeH="0" baseline="0" noProof="0" dirty="0">
                <a:ln>
                  <a:noFill/>
                </a:ln>
                <a:solidFill>
                  <a:schemeClr val="bg1"/>
                </a:solidFill>
                <a:effectLst/>
                <a:uLnTx/>
                <a:uFillTx/>
                <a:latin typeface="Arial" panose="020B0604020202020204"/>
                <a:ea typeface="+mj-ea"/>
                <a:cs typeface="+mj-cs"/>
              </a:rPr>
              <a:t>Must</a:t>
            </a:r>
            <a:r>
              <a:rPr kumimoji="0" lang="en-US" sz="1200" b="1" i="0" u="none" strike="noStrike" kern="1200" cap="none" spc="0" normalizeH="0" baseline="0" noProof="0" dirty="0">
                <a:ln>
                  <a:noFill/>
                </a:ln>
                <a:solidFill>
                  <a:schemeClr val="bg1"/>
                </a:solidFill>
                <a:effectLst/>
                <a:uLnTx/>
                <a:uFillTx/>
                <a:latin typeface="Arial" panose="020B0604020202020204"/>
                <a:ea typeface="+mj-ea"/>
                <a:cs typeface="+mj-cs"/>
              </a:rPr>
              <a:t> pick 1)</a:t>
            </a:r>
            <a:endParaRPr lang="en-US" sz="1600" dirty="0">
              <a:solidFill>
                <a:srgbClr val="FFFFFF"/>
              </a:solidFill>
            </a:endParaRPr>
          </a:p>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pic>
        <p:nvPicPr>
          <p:cNvPr id="5" name="Picture 4">
            <a:extLst>
              <a:ext uri="{FF2B5EF4-FFF2-40B4-BE49-F238E27FC236}">
                <a16:creationId xmlns:a16="http://schemas.microsoft.com/office/drawing/2014/main" id="{EDF87ACF-E069-8F66-997C-AEA8BDFDE4E4}"/>
              </a:ext>
            </a:extLst>
          </p:cNvPr>
          <p:cNvPicPr>
            <a:picLocks noChangeAspect="1"/>
          </p:cNvPicPr>
          <p:nvPr/>
        </p:nvPicPr>
        <p:blipFill>
          <a:blip r:embed="rId4"/>
          <a:stretch>
            <a:fillRect/>
          </a:stretch>
        </p:blipFill>
        <p:spPr>
          <a:xfrm>
            <a:off x="2864047" y="1164796"/>
            <a:ext cx="8376404" cy="5506168"/>
          </a:xfrm>
          <a:prstGeom prst="rect">
            <a:avLst/>
          </a:prstGeom>
        </p:spPr>
      </p:pic>
    </p:spTree>
    <p:extLst>
      <p:ext uri="{BB962C8B-B14F-4D97-AF65-F5344CB8AC3E}">
        <p14:creationId xmlns:p14="http://schemas.microsoft.com/office/powerpoint/2010/main" val="4093758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1EA07-D386-5B8B-D8DC-9595C245931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1EB051A-CE7B-AD4B-6029-8FA69BD82C31}"/>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DF8CF576-CA6A-BF8D-7A40-98B3D7732FC5}"/>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object 3">
            <a:extLst>
              <a:ext uri="{FF2B5EF4-FFF2-40B4-BE49-F238E27FC236}">
                <a16:creationId xmlns:a16="http://schemas.microsoft.com/office/drawing/2014/main" id="{F120E938-4BC2-907D-B088-AFDD266ADDAD}"/>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F175151B-5E8F-C6C5-59D8-9BA4A7C7AD2A}"/>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AE4DACCB-1086-DC77-F0B0-3EE84BA71912}"/>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pic>
        <p:nvPicPr>
          <p:cNvPr id="4" name="Picture 3">
            <a:extLst>
              <a:ext uri="{FF2B5EF4-FFF2-40B4-BE49-F238E27FC236}">
                <a16:creationId xmlns:a16="http://schemas.microsoft.com/office/drawing/2014/main" id="{39C20332-D72D-9670-4CA4-C6D2B5E55A85}"/>
              </a:ext>
            </a:extLst>
          </p:cNvPr>
          <p:cNvPicPr>
            <a:picLocks noChangeAspect="1"/>
          </p:cNvPicPr>
          <p:nvPr/>
        </p:nvPicPr>
        <p:blipFill>
          <a:blip r:embed="rId4"/>
          <a:stretch>
            <a:fillRect/>
          </a:stretch>
        </p:blipFill>
        <p:spPr>
          <a:xfrm>
            <a:off x="78739" y="693040"/>
            <a:ext cx="5114987" cy="2950720"/>
          </a:xfrm>
          <a:prstGeom prst="rect">
            <a:avLst/>
          </a:prstGeom>
        </p:spPr>
      </p:pic>
      <p:pic>
        <p:nvPicPr>
          <p:cNvPr id="6" name="Picture 5">
            <a:extLst>
              <a:ext uri="{FF2B5EF4-FFF2-40B4-BE49-F238E27FC236}">
                <a16:creationId xmlns:a16="http://schemas.microsoft.com/office/drawing/2014/main" id="{3AD4A0F2-D579-3225-33AF-2647813077C0}"/>
              </a:ext>
            </a:extLst>
          </p:cNvPr>
          <p:cNvPicPr>
            <a:picLocks noChangeAspect="1"/>
          </p:cNvPicPr>
          <p:nvPr/>
        </p:nvPicPr>
        <p:blipFill>
          <a:blip r:embed="rId5"/>
          <a:stretch>
            <a:fillRect/>
          </a:stretch>
        </p:blipFill>
        <p:spPr>
          <a:xfrm>
            <a:off x="83214" y="4278482"/>
            <a:ext cx="6901270" cy="1944793"/>
          </a:xfrm>
          <a:prstGeom prst="rect">
            <a:avLst/>
          </a:prstGeom>
        </p:spPr>
      </p:pic>
      <p:sp>
        <p:nvSpPr>
          <p:cNvPr id="12" name="Content Placeholder 5">
            <a:extLst>
              <a:ext uri="{FF2B5EF4-FFF2-40B4-BE49-F238E27FC236}">
                <a16:creationId xmlns:a16="http://schemas.microsoft.com/office/drawing/2014/main" id="{9C4EB866-6D5C-3A94-B907-340B2C0DAD10}"/>
              </a:ext>
            </a:extLst>
          </p:cNvPr>
          <p:cNvSpPr txBox="1">
            <a:spLocks/>
          </p:cNvSpPr>
          <p:nvPr/>
        </p:nvSpPr>
        <p:spPr>
          <a:xfrm>
            <a:off x="6096000" y="1409858"/>
            <a:ext cx="47640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chemeClr val="bg1"/>
                </a:solidFill>
                <a:hlinkClick r:id="rId6"/>
              </a:rPr>
              <a:t>FRS Brochure</a:t>
            </a:r>
            <a:endParaRPr lang="en-US" dirty="0"/>
          </a:p>
          <a:p>
            <a:endParaRPr lang="en-US" dirty="0"/>
          </a:p>
        </p:txBody>
      </p:sp>
      <p:sp>
        <p:nvSpPr>
          <p:cNvPr id="13" name="TextBox 12">
            <a:extLst>
              <a:ext uri="{FF2B5EF4-FFF2-40B4-BE49-F238E27FC236}">
                <a16:creationId xmlns:a16="http://schemas.microsoft.com/office/drawing/2014/main" id="{4A673CB5-59F5-522E-AD84-6D57620CDD13}"/>
              </a:ext>
            </a:extLst>
          </p:cNvPr>
          <p:cNvSpPr txBox="1"/>
          <p:nvPr/>
        </p:nvSpPr>
        <p:spPr>
          <a:xfrm>
            <a:off x="6096000" y="1754014"/>
            <a:ext cx="5187696" cy="1477328"/>
          </a:xfrm>
          <a:prstGeom prst="rect">
            <a:avLst/>
          </a:prstGeom>
          <a:noFill/>
        </p:spPr>
        <p:txBody>
          <a:bodyPr wrap="square">
            <a:spAutoFit/>
          </a:bodyPr>
          <a:lstStyle/>
          <a:p>
            <a:r>
              <a:rPr lang="en-US" dirty="0">
                <a:solidFill>
                  <a:schemeClr val="bg1"/>
                </a:solidFill>
              </a:rPr>
              <a:t>For Help Enrolling or to Enroll by Phone Call the MyFRS Financial Guidance Line 1-866-446-9377 Option 1 (or TRS 711) </a:t>
            </a:r>
          </a:p>
          <a:p>
            <a:r>
              <a:rPr lang="en-US" dirty="0">
                <a:solidFill>
                  <a:schemeClr val="bg1"/>
                </a:solidFill>
              </a:rPr>
              <a:t>8:00 a.m. to 6:00 p.m. ET </a:t>
            </a:r>
          </a:p>
          <a:p>
            <a:r>
              <a:rPr lang="en-US" dirty="0">
                <a:solidFill>
                  <a:schemeClr val="bg1"/>
                </a:solidFill>
              </a:rPr>
              <a:t>Learn more at MyFRS.com.</a:t>
            </a:r>
          </a:p>
        </p:txBody>
      </p:sp>
    </p:spTree>
    <p:extLst>
      <p:ext uri="{BB962C8B-B14F-4D97-AF65-F5344CB8AC3E}">
        <p14:creationId xmlns:p14="http://schemas.microsoft.com/office/powerpoint/2010/main" val="1522661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C0D87-259F-AA6E-66D0-7E08A44A1796}"/>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D8765419-43D9-5A1B-50BF-E7E140118AFD}"/>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CDD79C11-1E8D-A6B9-9E3F-687BF10E079E}"/>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object 3">
            <a:extLst>
              <a:ext uri="{FF2B5EF4-FFF2-40B4-BE49-F238E27FC236}">
                <a16:creationId xmlns:a16="http://schemas.microsoft.com/office/drawing/2014/main" id="{6ECECA56-9334-48AF-F3C1-6D3D81B3C23E}"/>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B38531BF-3C60-5730-A416-01C3C54D2381}"/>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41CCA9D7-AEC5-1A7D-8355-BD95480E9440}"/>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pic>
        <p:nvPicPr>
          <p:cNvPr id="5" name="Picture 4">
            <a:extLst>
              <a:ext uri="{FF2B5EF4-FFF2-40B4-BE49-F238E27FC236}">
                <a16:creationId xmlns:a16="http://schemas.microsoft.com/office/drawing/2014/main" id="{762767A4-CA8D-FF75-17C8-DF79B7987C0C}"/>
              </a:ext>
            </a:extLst>
          </p:cNvPr>
          <p:cNvPicPr>
            <a:picLocks noChangeAspect="1"/>
          </p:cNvPicPr>
          <p:nvPr/>
        </p:nvPicPr>
        <p:blipFill>
          <a:blip r:embed="rId4"/>
          <a:stretch>
            <a:fillRect/>
          </a:stretch>
        </p:blipFill>
        <p:spPr>
          <a:xfrm>
            <a:off x="7012982" y="4147769"/>
            <a:ext cx="4359018" cy="2206943"/>
          </a:xfrm>
          <a:prstGeom prst="rect">
            <a:avLst/>
          </a:prstGeom>
        </p:spPr>
      </p:pic>
      <p:sp>
        <p:nvSpPr>
          <p:cNvPr id="10" name="Title 4">
            <a:extLst>
              <a:ext uri="{FF2B5EF4-FFF2-40B4-BE49-F238E27FC236}">
                <a16:creationId xmlns:a16="http://schemas.microsoft.com/office/drawing/2014/main" id="{D2F11893-5EAE-E2AB-F93C-44DFAD2A423E}"/>
              </a:ext>
            </a:extLst>
          </p:cNvPr>
          <p:cNvSpPr txBox="1">
            <a:spLocks/>
          </p:cNvSpPr>
          <p:nvPr/>
        </p:nvSpPr>
        <p:spPr>
          <a:xfrm>
            <a:off x="605642" y="782129"/>
            <a:ext cx="9690264" cy="593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a:lstStyle>
          <a:p>
            <a:r>
              <a:rPr lang="en-US" sz="4000" dirty="0">
                <a:solidFill>
                  <a:schemeClr val="bg1"/>
                </a:solidFill>
              </a:rPr>
              <a:t>Voluntary 457(b) Plan &amp; 403(b) Plan</a:t>
            </a:r>
          </a:p>
        </p:txBody>
      </p:sp>
      <p:pic>
        <p:nvPicPr>
          <p:cNvPr id="12" name="Picture 11">
            <a:extLst>
              <a:ext uri="{FF2B5EF4-FFF2-40B4-BE49-F238E27FC236}">
                <a16:creationId xmlns:a16="http://schemas.microsoft.com/office/drawing/2014/main" id="{95A697B2-F925-C5E2-796C-2E716237E92B}"/>
              </a:ext>
            </a:extLst>
          </p:cNvPr>
          <p:cNvPicPr>
            <a:picLocks noChangeAspect="1"/>
          </p:cNvPicPr>
          <p:nvPr/>
        </p:nvPicPr>
        <p:blipFill>
          <a:blip r:embed="rId5"/>
          <a:stretch>
            <a:fillRect/>
          </a:stretch>
        </p:blipFill>
        <p:spPr>
          <a:xfrm>
            <a:off x="605642" y="1375537"/>
            <a:ext cx="8758283" cy="2308283"/>
          </a:xfrm>
          <a:prstGeom prst="rect">
            <a:avLst/>
          </a:prstGeom>
        </p:spPr>
      </p:pic>
      <p:sp>
        <p:nvSpPr>
          <p:cNvPr id="13" name="Title 4">
            <a:extLst>
              <a:ext uri="{FF2B5EF4-FFF2-40B4-BE49-F238E27FC236}">
                <a16:creationId xmlns:a16="http://schemas.microsoft.com/office/drawing/2014/main" id="{33A48CBD-34D7-3F8F-F4D5-12B399ED6139}"/>
              </a:ext>
            </a:extLst>
          </p:cNvPr>
          <p:cNvSpPr txBox="1">
            <a:spLocks/>
          </p:cNvSpPr>
          <p:nvPr/>
        </p:nvSpPr>
        <p:spPr>
          <a:xfrm>
            <a:off x="443345" y="3813058"/>
            <a:ext cx="6562631" cy="2821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a:lstStyle>
          <a:p>
            <a:pPr marL="342900" indent="-342900">
              <a:buFont typeface="Wingdings" panose="05000000000000000000" pitchFamily="2" charset="2"/>
              <a:buChar char="ü"/>
            </a:pPr>
            <a:r>
              <a:rPr lang="en-US" sz="1600" dirty="0">
                <a:solidFill>
                  <a:schemeClr val="bg1"/>
                </a:solidFill>
              </a:rPr>
              <a:t>Voluntary, participation is not mandatory</a:t>
            </a:r>
          </a:p>
          <a:p>
            <a:pPr marL="342900" indent="-342900">
              <a:buFont typeface="Wingdings" panose="05000000000000000000" pitchFamily="2" charset="2"/>
              <a:buChar char="ü"/>
            </a:pPr>
            <a:r>
              <a:rPr lang="en-US" sz="1600" dirty="0">
                <a:solidFill>
                  <a:schemeClr val="bg1"/>
                </a:solidFill>
              </a:rPr>
              <a:t>No employer contribution</a:t>
            </a:r>
          </a:p>
          <a:p>
            <a:pPr marL="342900" indent="-342900">
              <a:buFont typeface="Wingdings" panose="05000000000000000000" pitchFamily="2" charset="2"/>
              <a:buChar char="ü"/>
            </a:pPr>
            <a:r>
              <a:rPr lang="en-US" sz="1600" dirty="0">
                <a:solidFill>
                  <a:schemeClr val="bg1"/>
                </a:solidFill>
              </a:rPr>
              <a:t>Employee contributions are subject to annual IRS limits</a:t>
            </a:r>
            <a:endParaRPr lang="en-US" sz="800" dirty="0">
              <a:solidFill>
                <a:schemeClr val="bg1"/>
              </a:solidFill>
            </a:endParaRPr>
          </a:p>
          <a:p>
            <a:pPr marL="342900" indent="-342900">
              <a:buFont typeface="Wingdings" panose="05000000000000000000" pitchFamily="2" charset="2"/>
              <a:buChar char="ü"/>
            </a:pPr>
            <a:r>
              <a:rPr lang="en-US" sz="1600" dirty="0">
                <a:solidFill>
                  <a:schemeClr val="bg1"/>
                </a:solidFill>
              </a:rPr>
              <a:t>Employee may enroll in either plan (including both) at any time</a:t>
            </a:r>
          </a:p>
          <a:p>
            <a:pPr marL="342900" indent="-342900">
              <a:buFont typeface="Wingdings" panose="05000000000000000000" pitchFamily="2" charset="2"/>
              <a:buChar char="ü"/>
            </a:pPr>
            <a:r>
              <a:rPr lang="en-US" sz="1600" dirty="0">
                <a:solidFill>
                  <a:schemeClr val="bg1"/>
                </a:solidFill>
              </a:rPr>
              <a:t>Many vendors to choose from (Corebridge, TIAA, Voya, etc.)</a:t>
            </a:r>
          </a:p>
          <a:p>
            <a:r>
              <a:rPr lang="en-US" sz="1600" dirty="0">
                <a:solidFill>
                  <a:schemeClr val="bg1"/>
                </a:solidFill>
              </a:rPr>
              <a:t>	Link to vendors: </a:t>
            </a:r>
            <a:r>
              <a:rPr lang="en-US" sz="1600" b="0" dirty="0">
                <a:solidFill>
                  <a:schemeClr val="bg1"/>
                </a:solidFill>
                <a:hlinkClick r:id="rId6">
                  <a:extLst>
                    <a:ext uri="{A12FA001-AC4F-418D-AE19-62706E023703}">
                      <ahyp:hlinkClr xmlns:ahyp="http://schemas.microsoft.com/office/drawing/2018/hyperlinkcolor" val="tx"/>
                    </a:ext>
                  </a:extLst>
                </a:hlinkClick>
              </a:rPr>
              <a:t>https://www.fau.edu/hr/benefits/retirement-providers/</a:t>
            </a:r>
            <a:endParaRPr lang="en-US" sz="1600" dirty="0">
              <a:solidFill>
                <a:schemeClr val="bg1"/>
              </a:solidFill>
            </a:endParaRPr>
          </a:p>
        </p:txBody>
      </p:sp>
    </p:spTree>
    <p:extLst>
      <p:ext uri="{BB962C8B-B14F-4D97-AF65-F5344CB8AC3E}">
        <p14:creationId xmlns:p14="http://schemas.microsoft.com/office/powerpoint/2010/main" val="309423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A5871-861F-7B70-13E9-E9785B3707C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6563737B-E3D1-7D38-9524-5F1592EBAD60}"/>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2E869A9F-26C7-A89D-02F4-B956E0114EF7}"/>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object 3">
            <a:extLst>
              <a:ext uri="{FF2B5EF4-FFF2-40B4-BE49-F238E27FC236}">
                <a16:creationId xmlns:a16="http://schemas.microsoft.com/office/drawing/2014/main" id="{5533EA3C-8055-DA85-2A5E-1B4D724F203D}"/>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6DF7CDA7-48BA-6191-23D4-E0C13C9703A5}"/>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F22C7FCA-F9F7-3A55-8760-FC3B0D59994A}"/>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sp>
        <p:nvSpPr>
          <p:cNvPr id="4" name="object 3">
            <a:extLst>
              <a:ext uri="{FF2B5EF4-FFF2-40B4-BE49-F238E27FC236}">
                <a16:creationId xmlns:a16="http://schemas.microsoft.com/office/drawing/2014/main" id="{99D1C41B-E806-77AA-5F74-7AB87486B389}"/>
              </a:ext>
            </a:extLst>
          </p:cNvPr>
          <p:cNvSpPr txBox="1">
            <a:spLocks/>
          </p:cNvSpPr>
          <p:nvPr/>
        </p:nvSpPr>
        <p:spPr>
          <a:xfrm>
            <a:off x="646851" y="819658"/>
            <a:ext cx="9179561" cy="566822"/>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3600" b="1" i="0" u="heavy" strike="noStrike" kern="0" cap="none" spc="-5" normalizeH="0" baseline="0" noProof="0" dirty="0">
                <a:ln>
                  <a:noFill/>
                </a:ln>
                <a:solidFill>
                  <a:schemeClr val="bg1"/>
                </a:solidFill>
                <a:effectLst/>
                <a:uLnTx/>
                <a:uFill>
                  <a:solidFill>
                    <a:srgbClr val="001F5F"/>
                  </a:solidFill>
                </a:uFill>
                <a:latin typeface="Palatino Linotype"/>
                <a:ea typeface="+mj-ea"/>
              </a:rPr>
              <a:t>Health</a:t>
            </a:r>
            <a:r>
              <a:rPr kumimoji="0" lang="en-US" sz="3600" b="1" i="0" u="heavy" strike="noStrike" kern="0" cap="none" spc="20" normalizeH="0" baseline="0" noProof="0" dirty="0">
                <a:ln>
                  <a:noFill/>
                </a:ln>
                <a:solidFill>
                  <a:schemeClr val="bg1"/>
                </a:solidFill>
                <a:effectLst/>
                <a:uLnTx/>
                <a:uFill>
                  <a:solidFill>
                    <a:srgbClr val="001F5F"/>
                  </a:solidFill>
                </a:uFill>
                <a:latin typeface="Palatino Linotype"/>
                <a:ea typeface="+mj-ea"/>
              </a:rPr>
              <a:t> </a:t>
            </a:r>
            <a:r>
              <a:rPr kumimoji="0" lang="en-US" sz="3600" b="1" i="0" u="heavy" strike="noStrike" kern="0" cap="none" spc="-5" normalizeH="0" baseline="0" noProof="0" dirty="0">
                <a:ln>
                  <a:noFill/>
                </a:ln>
                <a:solidFill>
                  <a:schemeClr val="bg1"/>
                </a:solidFill>
                <a:effectLst/>
                <a:uLnTx/>
                <a:uFill>
                  <a:solidFill>
                    <a:srgbClr val="001F5F"/>
                  </a:solidFill>
                </a:uFill>
                <a:latin typeface="Palatino Linotype"/>
                <a:ea typeface="+mj-ea"/>
              </a:rPr>
              <a:t>Insurance </a:t>
            </a:r>
            <a:r>
              <a:rPr kumimoji="0" lang="en-US" sz="2400" b="1" i="0" u="heavy" strike="noStrike" kern="0" cap="none" spc="-5" normalizeH="0" baseline="0" noProof="0" dirty="0">
                <a:ln>
                  <a:noFill/>
                </a:ln>
                <a:solidFill>
                  <a:schemeClr val="bg1"/>
                </a:solidFill>
                <a:effectLst/>
                <a:uLnTx/>
                <a:uFill>
                  <a:solidFill>
                    <a:srgbClr val="001F5F"/>
                  </a:solidFill>
                </a:uFill>
                <a:latin typeface="Palatino Linotype"/>
                <a:ea typeface="+mj-ea"/>
              </a:rPr>
              <a:t>(TYPE and PLAN)</a:t>
            </a:r>
            <a:r>
              <a:rPr kumimoji="0" lang="en-US" sz="3600" b="1" i="0" u="heavy" strike="noStrike" kern="0" cap="none" spc="-5" normalizeH="0" baseline="0" noProof="0" dirty="0">
                <a:ln>
                  <a:noFill/>
                </a:ln>
                <a:solidFill>
                  <a:schemeClr val="bg1"/>
                </a:solidFill>
                <a:effectLst/>
                <a:uLnTx/>
                <a:uFill>
                  <a:solidFill>
                    <a:srgbClr val="001F5F"/>
                  </a:solidFill>
                </a:uFill>
                <a:latin typeface="Palatino Linotype"/>
                <a:ea typeface="+mj-ea"/>
              </a:rPr>
              <a:t>:</a:t>
            </a:r>
            <a:endParaRPr kumimoji="0" lang="en-US" sz="3600" b="1" i="0" u="heavy" strike="noStrike" kern="0" cap="none" spc="0" normalizeH="0" baseline="0" noProof="0" dirty="0">
              <a:ln>
                <a:noFill/>
              </a:ln>
              <a:solidFill>
                <a:schemeClr val="bg1"/>
              </a:solidFill>
              <a:effectLst/>
              <a:uLnTx/>
              <a:uFillTx/>
              <a:latin typeface="Palatino Linotype"/>
              <a:ea typeface="+mj-ea"/>
            </a:endParaRPr>
          </a:p>
        </p:txBody>
      </p:sp>
      <p:sp>
        <p:nvSpPr>
          <p:cNvPr id="6" name="object 4">
            <a:extLst>
              <a:ext uri="{FF2B5EF4-FFF2-40B4-BE49-F238E27FC236}">
                <a16:creationId xmlns:a16="http://schemas.microsoft.com/office/drawing/2014/main" id="{F0869A95-5010-991F-F5A9-D32071ACCF3D}"/>
              </a:ext>
            </a:extLst>
          </p:cNvPr>
          <p:cNvSpPr txBox="1"/>
          <p:nvPr/>
        </p:nvSpPr>
        <p:spPr>
          <a:xfrm>
            <a:off x="689863" y="1337598"/>
            <a:ext cx="10533380" cy="2644955"/>
          </a:xfrm>
          <a:prstGeom prst="rect">
            <a:avLst/>
          </a:prstGeom>
        </p:spPr>
        <p:txBody>
          <a:bodyPr vert="horz" wrap="square" lIns="0" tIns="76835" rIns="0" bIns="0" rtlCol="0">
            <a:spAutoFit/>
          </a:bodyPr>
          <a:lstStyle/>
          <a:p>
            <a:pPr marL="12700" marR="0" lvl="0" algn="l" defTabSz="914400" rtl="0" eaLnBrk="1" fontAlgn="auto" latinLnBrk="0" hangingPunct="1">
              <a:lnSpc>
                <a:spcPct val="100000"/>
              </a:lnSpc>
              <a:spcBef>
                <a:spcPts val="605"/>
              </a:spcBef>
              <a:spcAft>
                <a:spcPts val="0"/>
              </a:spcAft>
              <a:buClr>
                <a:srgbClr val="C00000"/>
              </a:buClr>
              <a:buSzTx/>
              <a:tabLst>
                <a:tab pos="241300" algn="l"/>
              </a:tabLst>
              <a:defRPr/>
            </a:pPr>
            <a:r>
              <a:rPr lang="en-US" sz="2600" b="1" spc="-10" dirty="0">
                <a:solidFill>
                  <a:schemeClr val="bg1"/>
                </a:solidFill>
                <a:latin typeface="Palatino Linotype"/>
                <a:cs typeface="Palatino Linotype"/>
              </a:rPr>
              <a:t>TYPES are PPO and HMO:</a:t>
            </a:r>
            <a:endParaRPr kumimoji="0" lang="en-US" sz="2600" b="1" i="0" u="none" strike="noStrike" kern="1200" cap="none" spc="-10" normalizeH="0" baseline="0" noProof="0" dirty="0">
              <a:ln>
                <a:noFill/>
              </a:ln>
              <a:solidFill>
                <a:schemeClr val="bg1"/>
              </a:solidFill>
              <a:effectLst/>
              <a:uLnTx/>
              <a:uFillTx/>
              <a:latin typeface="Palatino Linotype"/>
              <a:ea typeface="+mn-ea"/>
              <a:cs typeface="Palatino Linotype"/>
            </a:endParaRPr>
          </a:p>
          <a:p>
            <a:pPr marL="241300" marR="0" lvl="0" indent="-228600" algn="l" defTabSz="914400" rtl="0" eaLnBrk="1" fontAlgn="auto" latinLnBrk="0" hangingPunct="1">
              <a:lnSpc>
                <a:spcPct val="100000"/>
              </a:lnSpc>
              <a:spcBef>
                <a:spcPts val="605"/>
              </a:spcBef>
              <a:spcAft>
                <a:spcPts val="0"/>
              </a:spcAft>
              <a:buClr>
                <a:srgbClr val="C00000"/>
              </a:buClr>
              <a:buSzTx/>
              <a:buFont typeface="Wingdings"/>
              <a:buChar char=""/>
              <a:tabLst>
                <a:tab pos="241300" algn="l"/>
              </a:tabLst>
              <a:defRPr/>
            </a:pPr>
            <a:r>
              <a:rPr kumimoji="0" sz="2600" b="1" i="0" u="none" strike="noStrike" kern="1200" cap="none" spc="-10" normalizeH="0" baseline="0" noProof="0" dirty="0">
                <a:ln>
                  <a:noFill/>
                </a:ln>
                <a:solidFill>
                  <a:schemeClr val="bg1"/>
                </a:solidFill>
                <a:effectLst/>
                <a:uLnTx/>
                <a:uFillTx/>
                <a:latin typeface="Palatino Linotype"/>
                <a:ea typeface="+mn-ea"/>
                <a:cs typeface="Palatino Linotype"/>
              </a:rPr>
              <a:t>PPO </a:t>
            </a:r>
            <a:r>
              <a:rPr kumimoji="0" sz="2600" b="1" i="0" u="none" strike="noStrike" kern="1200" cap="none" spc="-5" normalizeH="0" baseline="0" noProof="0" dirty="0">
                <a:ln>
                  <a:noFill/>
                </a:ln>
                <a:solidFill>
                  <a:schemeClr val="bg1"/>
                </a:solidFill>
                <a:effectLst/>
                <a:uLnTx/>
                <a:uFillTx/>
                <a:latin typeface="Palatino Linotype"/>
                <a:ea typeface="+mn-ea"/>
                <a:cs typeface="Palatino Linotype"/>
              </a:rPr>
              <a:t>– </a:t>
            </a:r>
            <a:r>
              <a:rPr kumimoji="0" sz="2600" b="1" i="0" u="none" strike="noStrike" kern="1200" cap="none" spc="-10" normalizeH="0" baseline="0" noProof="0" dirty="0">
                <a:ln>
                  <a:noFill/>
                </a:ln>
                <a:solidFill>
                  <a:schemeClr val="bg1"/>
                </a:solidFill>
                <a:effectLst/>
                <a:uLnTx/>
                <a:uFillTx/>
                <a:latin typeface="Palatino Linotype"/>
                <a:ea typeface="+mn-ea"/>
                <a:cs typeface="Palatino Linotype"/>
              </a:rPr>
              <a:t>Florida </a:t>
            </a:r>
            <a:r>
              <a:rPr kumimoji="0" sz="2600" b="1" i="0" u="none" strike="noStrike" kern="1200" cap="none" spc="-5" normalizeH="0" baseline="0" noProof="0" dirty="0">
                <a:ln>
                  <a:noFill/>
                </a:ln>
                <a:solidFill>
                  <a:schemeClr val="bg1"/>
                </a:solidFill>
                <a:effectLst/>
                <a:uLnTx/>
                <a:uFillTx/>
                <a:latin typeface="Palatino Linotype"/>
                <a:ea typeface="+mn-ea"/>
                <a:cs typeface="Palatino Linotype"/>
              </a:rPr>
              <a:t>Blue (Blue Cross Blue</a:t>
            </a:r>
            <a:r>
              <a:rPr kumimoji="0" sz="2600" b="1" i="0" u="none" strike="noStrike" kern="1200" cap="none" spc="65" normalizeH="0" baseline="0" noProof="0" dirty="0">
                <a:ln>
                  <a:noFill/>
                </a:ln>
                <a:solidFill>
                  <a:schemeClr val="bg1"/>
                </a:solidFill>
                <a:effectLst/>
                <a:uLnTx/>
                <a:uFillTx/>
                <a:latin typeface="Palatino Linotype"/>
                <a:ea typeface="+mn-ea"/>
                <a:cs typeface="Palatino Linotype"/>
              </a:rPr>
              <a:t> </a:t>
            </a:r>
            <a:r>
              <a:rPr kumimoji="0" sz="2600" b="1" i="0" u="none" strike="noStrike" kern="1200" cap="none" spc="-5" normalizeH="0" baseline="0" noProof="0" dirty="0">
                <a:ln>
                  <a:noFill/>
                </a:ln>
                <a:solidFill>
                  <a:schemeClr val="bg1"/>
                </a:solidFill>
                <a:effectLst/>
                <a:uLnTx/>
                <a:uFillTx/>
                <a:latin typeface="Palatino Linotype"/>
                <a:ea typeface="+mn-ea"/>
                <a:cs typeface="Palatino Linotype"/>
              </a:rPr>
              <a:t>Shield)</a:t>
            </a:r>
            <a:r>
              <a:rPr kumimoji="0" lang="en-US" sz="2600" b="0" i="0" u="none" strike="noStrike" kern="1200" cap="none" spc="-5" normalizeH="0" baseline="0" noProof="0" dirty="0">
                <a:ln>
                  <a:noFill/>
                </a:ln>
                <a:solidFill>
                  <a:schemeClr val="bg1"/>
                </a:solidFill>
                <a:effectLst/>
                <a:uLnTx/>
                <a:uFillTx/>
                <a:latin typeface="Palatino Linotype"/>
                <a:ea typeface="+mn-ea"/>
                <a:cs typeface="Palatino Linotype"/>
              </a:rPr>
              <a:t>:</a:t>
            </a:r>
            <a:endParaRPr kumimoji="0" sz="2600" b="0" i="0" u="none" strike="noStrike" kern="1200" cap="none" spc="0" normalizeH="0" baseline="0" noProof="0" dirty="0">
              <a:ln>
                <a:noFill/>
              </a:ln>
              <a:solidFill>
                <a:schemeClr val="bg1"/>
              </a:solidFill>
              <a:effectLst/>
              <a:uLnTx/>
              <a:uFillTx/>
              <a:latin typeface="Palatino Linotype"/>
              <a:ea typeface="+mn-ea"/>
              <a:cs typeface="Palatino Linotype"/>
            </a:endParaRPr>
          </a:p>
          <a:p>
            <a:pPr marL="1155700" marR="0" lvl="1" indent="-229235" algn="l" defTabSz="914400" rtl="0" eaLnBrk="1" fontAlgn="auto" latinLnBrk="0" hangingPunct="1">
              <a:lnSpc>
                <a:spcPct val="100000"/>
              </a:lnSpc>
              <a:spcBef>
                <a:spcPts val="434"/>
              </a:spcBef>
              <a:spcAft>
                <a:spcPts val="0"/>
              </a:spcAft>
              <a:buClr>
                <a:srgbClr val="C00000"/>
              </a:buClr>
              <a:buSzTx/>
              <a:buFont typeface="Wingdings"/>
              <a:buChar char=""/>
              <a:tabLst>
                <a:tab pos="1156335" algn="l"/>
              </a:tabLst>
              <a:defRPr/>
            </a:pPr>
            <a:r>
              <a:rPr kumimoji="0" lang="en-US" sz="2600" b="0" i="0" u="none" strike="noStrike" kern="1200" cap="none" spc="-5" normalizeH="0" baseline="0" noProof="0" dirty="0">
                <a:ln>
                  <a:noFill/>
                </a:ln>
                <a:solidFill>
                  <a:schemeClr val="bg1"/>
                </a:solidFill>
                <a:effectLst/>
                <a:uLnTx/>
                <a:uFillTx/>
                <a:latin typeface="Palatino Linotype"/>
                <a:ea typeface="+mn-ea"/>
                <a:cs typeface="Palatino Linotype"/>
              </a:rPr>
              <a:t>Offers both in-network and out-of-network benefits, subject to deductibles</a:t>
            </a:r>
            <a:r>
              <a:rPr kumimoji="0" sz="2600" b="0" i="0" u="none" strike="noStrike" kern="1200" cap="none" spc="0" normalizeH="0" baseline="0" noProof="0" dirty="0">
                <a:ln>
                  <a:noFill/>
                </a:ln>
                <a:solidFill>
                  <a:schemeClr val="bg1"/>
                </a:solidFill>
                <a:effectLst/>
                <a:uLnTx/>
                <a:uFillTx/>
                <a:latin typeface="Palatino Linotype"/>
                <a:ea typeface="+mn-ea"/>
                <a:cs typeface="Palatino Linotype"/>
              </a:rPr>
              <a:t>.</a:t>
            </a:r>
          </a:p>
          <a:p>
            <a:pPr marL="241300" marR="0" lvl="0" indent="-228600" algn="l" defTabSz="914400" rtl="0" eaLnBrk="1" fontAlgn="auto" latinLnBrk="0" hangingPunct="1">
              <a:lnSpc>
                <a:spcPct val="100000"/>
              </a:lnSpc>
              <a:spcBef>
                <a:spcPts val="320"/>
              </a:spcBef>
              <a:spcAft>
                <a:spcPts val="0"/>
              </a:spcAft>
              <a:buClr>
                <a:srgbClr val="C00000"/>
              </a:buClr>
              <a:buSzTx/>
              <a:buFont typeface="Wingdings"/>
              <a:buChar char=""/>
              <a:tabLst>
                <a:tab pos="241300" algn="l"/>
              </a:tabLst>
              <a:defRPr/>
            </a:pPr>
            <a:r>
              <a:rPr kumimoji="0" sz="2600" b="1" i="0" u="none" strike="noStrike" kern="1200" cap="none" spc="-5" normalizeH="0" baseline="0" noProof="0" dirty="0">
                <a:ln>
                  <a:noFill/>
                </a:ln>
                <a:solidFill>
                  <a:schemeClr val="bg1"/>
                </a:solidFill>
                <a:effectLst/>
                <a:uLnTx/>
                <a:uFillTx/>
                <a:latin typeface="Palatino Linotype"/>
                <a:ea typeface="+mn-ea"/>
                <a:cs typeface="Palatino Linotype"/>
              </a:rPr>
              <a:t>HMO –</a:t>
            </a:r>
            <a:r>
              <a:rPr kumimoji="0" lang="en-US" sz="2600" b="1" i="0" u="none" strike="noStrike" kern="1200" cap="none" spc="-5" normalizeH="0" baseline="0" noProof="0" dirty="0">
                <a:ln>
                  <a:noFill/>
                </a:ln>
                <a:solidFill>
                  <a:schemeClr val="bg1"/>
                </a:solidFill>
                <a:effectLst/>
                <a:uLnTx/>
                <a:uFillTx/>
                <a:latin typeface="Palatino Linotype"/>
                <a:ea typeface="+mn-ea"/>
                <a:cs typeface="Palatino Linotype"/>
              </a:rPr>
              <a:t> Providers vary by county of residence</a:t>
            </a:r>
            <a:r>
              <a:rPr kumimoji="0" lang="en-US" sz="2600" b="0" i="0" u="none" strike="noStrike" kern="1200" cap="none" spc="-5" normalizeH="0" baseline="0" noProof="0" dirty="0">
                <a:ln>
                  <a:noFill/>
                </a:ln>
                <a:solidFill>
                  <a:schemeClr val="bg1"/>
                </a:solidFill>
                <a:effectLst/>
                <a:uLnTx/>
                <a:uFillTx/>
                <a:latin typeface="Palatino Linotype"/>
                <a:ea typeface="+mn-ea"/>
                <a:cs typeface="Palatino Linotype"/>
              </a:rPr>
              <a:t>: Provides in-network coverage only, with no deductibles or out-of-network benefits</a:t>
            </a:r>
            <a:r>
              <a:rPr kumimoji="0" sz="2600" b="0" i="0" u="none" strike="noStrike" kern="1200" cap="none" spc="-5" normalizeH="0" baseline="0" noProof="0" dirty="0">
                <a:ln>
                  <a:noFill/>
                </a:ln>
                <a:solidFill>
                  <a:schemeClr val="bg1"/>
                </a:solidFill>
                <a:effectLst/>
                <a:uLnTx/>
                <a:uFillTx/>
                <a:latin typeface="Palatino Linotype"/>
                <a:ea typeface="+mn-ea"/>
                <a:cs typeface="Palatino Linotype"/>
              </a:rPr>
              <a:t>.</a:t>
            </a:r>
            <a:endParaRPr kumimoji="0" sz="2600" b="0" i="0" u="none" strike="noStrike" kern="1200" cap="none" spc="0" normalizeH="0" baseline="0" noProof="0" dirty="0">
              <a:ln>
                <a:noFill/>
              </a:ln>
              <a:solidFill>
                <a:schemeClr val="bg1"/>
              </a:solidFill>
              <a:effectLst/>
              <a:uLnTx/>
              <a:uFillTx/>
              <a:latin typeface="Palatino Linotype"/>
              <a:ea typeface="+mn-ea"/>
              <a:cs typeface="Palatino Linotype"/>
            </a:endParaRPr>
          </a:p>
        </p:txBody>
      </p:sp>
      <p:graphicFrame>
        <p:nvGraphicFramePr>
          <p:cNvPr id="11" name="object 6">
            <a:extLst>
              <a:ext uri="{FF2B5EF4-FFF2-40B4-BE49-F238E27FC236}">
                <a16:creationId xmlns:a16="http://schemas.microsoft.com/office/drawing/2014/main" id="{4084C823-DE32-6D09-CF5F-68B027B32A47}"/>
              </a:ext>
            </a:extLst>
          </p:cNvPr>
          <p:cNvGraphicFramePr>
            <a:graphicFrameLocks noGrp="1"/>
          </p:cNvGraphicFramePr>
          <p:nvPr>
            <p:extLst>
              <p:ext uri="{D42A27DB-BD31-4B8C-83A1-F6EECF244321}">
                <p14:modId xmlns:p14="http://schemas.microsoft.com/office/powerpoint/2010/main" val="3054410737"/>
              </p:ext>
            </p:extLst>
          </p:nvPr>
        </p:nvGraphicFramePr>
        <p:xfrm>
          <a:off x="968757" y="3982553"/>
          <a:ext cx="7726680" cy="1132117"/>
        </p:xfrm>
        <a:graphic>
          <a:graphicData uri="http://schemas.openxmlformats.org/drawingml/2006/table">
            <a:tbl>
              <a:tblPr firstRow="1" bandRow="1">
                <a:tableStyleId>{2D5ABB26-0587-4C30-8999-92F81FD0307C}</a:tableStyleId>
              </a:tblPr>
              <a:tblGrid>
                <a:gridCol w="4787424">
                  <a:extLst>
                    <a:ext uri="{9D8B030D-6E8A-4147-A177-3AD203B41FA5}">
                      <a16:colId xmlns:a16="http://schemas.microsoft.com/office/drawing/2014/main" val="20000"/>
                    </a:ext>
                  </a:extLst>
                </a:gridCol>
                <a:gridCol w="2939256">
                  <a:extLst>
                    <a:ext uri="{9D8B030D-6E8A-4147-A177-3AD203B41FA5}">
                      <a16:colId xmlns:a16="http://schemas.microsoft.com/office/drawing/2014/main" val="20001"/>
                    </a:ext>
                  </a:extLst>
                </a:gridCol>
              </a:tblGrid>
              <a:tr h="309792">
                <a:tc>
                  <a:txBody>
                    <a:bodyPr/>
                    <a:lstStyle/>
                    <a:p>
                      <a:pPr marL="1270" algn="l">
                        <a:lnSpc>
                          <a:spcPct val="100000"/>
                        </a:lnSpc>
                        <a:spcBef>
                          <a:spcPts val="209"/>
                        </a:spcBef>
                      </a:pPr>
                      <a:r>
                        <a:rPr sz="1600" b="1" spc="-5" dirty="0">
                          <a:solidFill>
                            <a:srgbClr val="FFFFFF"/>
                          </a:solidFill>
                          <a:latin typeface="Palatino Linotype"/>
                          <a:cs typeface="Palatino Linotype"/>
                        </a:rPr>
                        <a:t>COUNTY</a:t>
                      </a:r>
                      <a:endParaRPr sz="1600" dirty="0">
                        <a:latin typeface="Palatino Linotype"/>
                        <a:cs typeface="Palatino Linotype"/>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algn="r">
                        <a:lnSpc>
                          <a:spcPct val="100000"/>
                        </a:lnSpc>
                        <a:spcBef>
                          <a:spcPts val="209"/>
                        </a:spcBef>
                      </a:pPr>
                      <a:r>
                        <a:rPr sz="1600" b="1" spc="-5" dirty="0">
                          <a:solidFill>
                            <a:srgbClr val="FFFFFF"/>
                          </a:solidFill>
                          <a:latin typeface="Palatino Linotype"/>
                          <a:cs typeface="Palatino Linotype"/>
                        </a:rPr>
                        <a:t>PLAN</a:t>
                      </a:r>
                      <a:r>
                        <a:rPr sz="1600" b="1" spc="-10" dirty="0">
                          <a:solidFill>
                            <a:srgbClr val="FFFFFF"/>
                          </a:solidFill>
                          <a:latin typeface="Palatino Linotype"/>
                          <a:cs typeface="Palatino Linotype"/>
                        </a:rPr>
                        <a:t> </a:t>
                      </a:r>
                      <a:r>
                        <a:rPr sz="1600" b="1" spc="-5" dirty="0">
                          <a:solidFill>
                            <a:srgbClr val="FFFFFF"/>
                          </a:solidFill>
                          <a:latin typeface="Palatino Linotype"/>
                          <a:cs typeface="Palatino Linotype"/>
                        </a:rPr>
                        <a:t>PROVIDER</a:t>
                      </a:r>
                      <a:endParaRPr sz="1600" dirty="0">
                        <a:latin typeface="Palatino Linotype"/>
                        <a:cs typeface="Palatino Linotype"/>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264176">
                <a:tc>
                  <a:txBody>
                    <a:bodyPr/>
                    <a:lstStyle/>
                    <a:p>
                      <a:pPr marL="91440">
                        <a:lnSpc>
                          <a:spcPct val="100000"/>
                        </a:lnSpc>
                        <a:spcBef>
                          <a:spcPts val="235"/>
                        </a:spcBef>
                      </a:pPr>
                      <a:r>
                        <a:rPr sz="1600" spc="-15" dirty="0">
                          <a:solidFill>
                            <a:srgbClr val="001F5F"/>
                          </a:solidFill>
                          <a:latin typeface="Palatino Linotype"/>
                          <a:cs typeface="Palatino Linotype"/>
                        </a:rPr>
                        <a:t>Palm </a:t>
                      </a:r>
                      <a:r>
                        <a:rPr sz="1600" dirty="0">
                          <a:solidFill>
                            <a:srgbClr val="001F5F"/>
                          </a:solidFill>
                          <a:latin typeface="Palatino Linotype"/>
                          <a:cs typeface="Palatino Linotype"/>
                        </a:rPr>
                        <a:t>Beach /</a:t>
                      </a:r>
                      <a:r>
                        <a:rPr sz="1600" spc="-45" dirty="0">
                          <a:solidFill>
                            <a:srgbClr val="001F5F"/>
                          </a:solidFill>
                          <a:latin typeface="Palatino Linotype"/>
                          <a:cs typeface="Palatino Linotype"/>
                        </a:rPr>
                        <a:t> </a:t>
                      </a:r>
                      <a:r>
                        <a:rPr sz="1600" dirty="0">
                          <a:solidFill>
                            <a:srgbClr val="001F5F"/>
                          </a:solidFill>
                          <a:latin typeface="Palatino Linotype"/>
                          <a:cs typeface="Palatino Linotype"/>
                        </a:rPr>
                        <a:t>Martin</a:t>
                      </a:r>
                      <a:endParaRPr sz="1600" dirty="0">
                        <a:latin typeface="Palatino Linotype"/>
                        <a:cs typeface="Palatino Linotype"/>
                      </a:endParaRPr>
                    </a:p>
                  </a:txBody>
                  <a:tcPr marL="0" marR="0" marT="298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R="82550" algn="r">
                        <a:lnSpc>
                          <a:spcPct val="100000"/>
                        </a:lnSpc>
                        <a:spcBef>
                          <a:spcPts val="235"/>
                        </a:spcBef>
                      </a:pPr>
                      <a:r>
                        <a:rPr sz="1600" dirty="0">
                          <a:solidFill>
                            <a:srgbClr val="001F5F"/>
                          </a:solidFill>
                          <a:latin typeface="Palatino Linotype"/>
                          <a:cs typeface="Palatino Linotype"/>
                        </a:rPr>
                        <a:t>United </a:t>
                      </a:r>
                      <a:r>
                        <a:rPr sz="1600" spc="-5" dirty="0">
                          <a:solidFill>
                            <a:srgbClr val="001F5F"/>
                          </a:solidFill>
                          <a:latin typeface="Palatino Linotype"/>
                          <a:cs typeface="Palatino Linotype"/>
                        </a:rPr>
                        <a:t>Healthcare</a:t>
                      </a:r>
                      <a:r>
                        <a:rPr sz="1600" spc="-85" dirty="0">
                          <a:solidFill>
                            <a:srgbClr val="001F5F"/>
                          </a:solidFill>
                          <a:latin typeface="Palatino Linotype"/>
                          <a:cs typeface="Palatino Linotype"/>
                        </a:rPr>
                        <a:t> </a:t>
                      </a:r>
                      <a:r>
                        <a:rPr sz="1600" dirty="0">
                          <a:solidFill>
                            <a:srgbClr val="001F5F"/>
                          </a:solidFill>
                          <a:latin typeface="Palatino Linotype"/>
                          <a:cs typeface="Palatino Linotype"/>
                        </a:rPr>
                        <a:t>HMO</a:t>
                      </a:r>
                      <a:endParaRPr sz="1600" dirty="0">
                        <a:latin typeface="Palatino Linotype"/>
                        <a:cs typeface="Palatino Linotype"/>
                      </a:endParaRPr>
                    </a:p>
                  </a:txBody>
                  <a:tcPr marL="0" marR="0" marT="298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264677">
                <a:tc>
                  <a:txBody>
                    <a:bodyPr/>
                    <a:lstStyle/>
                    <a:p>
                      <a:pPr marL="91440">
                        <a:lnSpc>
                          <a:spcPct val="100000"/>
                        </a:lnSpc>
                        <a:spcBef>
                          <a:spcPts val="240"/>
                        </a:spcBef>
                      </a:pPr>
                      <a:r>
                        <a:rPr sz="1600" spc="-10" dirty="0">
                          <a:solidFill>
                            <a:srgbClr val="001F5F"/>
                          </a:solidFill>
                          <a:latin typeface="Palatino Linotype"/>
                          <a:cs typeface="Palatino Linotype"/>
                        </a:rPr>
                        <a:t>Broward </a:t>
                      </a:r>
                      <a:r>
                        <a:rPr sz="1600" dirty="0">
                          <a:solidFill>
                            <a:srgbClr val="001F5F"/>
                          </a:solidFill>
                          <a:latin typeface="Palatino Linotype"/>
                          <a:cs typeface="Palatino Linotype"/>
                        </a:rPr>
                        <a:t>/ Miami-Dade / St.</a:t>
                      </a:r>
                      <a:r>
                        <a:rPr sz="1600" spc="-85" dirty="0">
                          <a:solidFill>
                            <a:srgbClr val="001F5F"/>
                          </a:solidFill>
                          <a:latin typeface="Palatino Linotype"/>
                          <a:cs typeface="Palatino Linotype"/>
                        </a:rPr>
                        <a:t> </a:t>
                      </a:r>
                      <a:r>
                        <a:rPr sz="1600" dirty="0">
                          <a:solidFill>
                            <a:srgbClr val="001F5F"/>
                          </a:solidFill>
                          <a:latin typeface="Palatino Linotype"/>
                          <a:cs typeface="Palatino Linotype"/>
                        </a:rPr>
                        <a:t>Lucie</a:t>
                      </a:r>
                      <a:endParaRPr sz="1600" dirty="0">
                        <a:latin typeface="Palatino Linotype"/>
                        <a:cs typeface="Palatino Linotype"/>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82550" algn="r">
                        <a:lnSpc>
                          <a:spcPct val="100000"/>
                        </a:lnSpc>
                        <a:spcBef>
                          <a:spcPts val="240"/>
                        </a:spcBef>
                      </a:pPr>
                      <a:r>
                        <a:rPr sz="1600" spc="-30" dirty="0">
                          <a:solidFill>
                            <a:srgbClr val="001F5F"/>
                          </a:solidFill>
                          <a:latin typeface="Palatino Linotype"/>
                          <a:cs typeface="Palatino Linotype"/>
                        </a:rPr>
                        <a:t>A</a:t>
                      </a:r>
                      <a:r>
                        <a:rPr lang="en-US" sz="1600" spc="-30" dirty="0">
                          <a:solidFill>
                            <a:srgbClr val="001F5F"/>
                          </a:solidFill>
                          <a:latin typeface="Palatino Linotype"/>
                          <a:cs typeface="Palatino Linotype"/>
                        </a:rPr>
                        <a:t>etna</a:t>
                      </a:r>
                      <a:r>
                        <a:rPr sz="1600" spc="-95" dirty="0">
                          <a:solidFill>
                            <a:srgbClr val="001F5F"/>
                          </a:solidFill>
                          <a:latin typeface="Palatino Linotype"/>
                          <a:cs typeface="Palatino Linotype"/>
                        </a:rPr>
                        <a:t> </a:t>
                      </a:r>
                      <a:r>
                        <a:rPr sz="1600" dirty="0">
                          <a:solidFill>
                            <a:srgbClr val="001F5F"/>
                          </a:solidFill>
                          <a:latin typeface="Palatino Linotype"/>
                          <a:cs typeface="Palatino Linotype"/>
                        </a:rPr>
                        <a:t>HMO</a:t>
                      </a:r>
                      <a:endParaRPr sz="1600" dirty="0">
                        <a:latin typeface="Palatino Linotype"/>
                        <a:cs typeface="Palatino Linotype"/>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264677">
                <a:tc>
                  <a:txBody>
                    <a:bodyPr/>
                    <a:lstStyle/>
                    <a:p>
                      <a:pPr marL="91440">
                        <a:lnSpc>
                          <a:spcPct val="100000"/>
                        </a:lnSpc>
                        <a:spcBef>
                          <a:spcPts val="240"/>
                        </a:spcBef>
                      </a:pPr>
                      <a:r>
                        <a:rPr sz="1600" dirty="0">
                          <a:solidFill>
                            <a:srgbClr val="001F5F"/>
                          </a:solidFill>
                          <a:latin typeface="Palatino Linotype"/>
                          <a:cs typeface="Palatino Linotype"/>
                        </a:rPr>
                        <a:t>Indian</a:t>
                      </a:r>
                      <a:r>
                        <a:rPr sz="1600" spc="-20" dirty="0">
                          <a:solidFill>
                            <a:srgbClr val="001F5F"/>
                          </a:solidFill>
                          <a:latin typeface="Palatino Linotype"/>
                          <a:cs typeface="Palatino Linotype"/>
                        </a:rPr>
                        <a:t> </a:t>
                      </a:r>
                      <a:r>
                        <a:rPr sz="1600" spc="-5" dirty="0">
                          <a:solidFill>
                            <a:srgbClr val="001F5F"/>
                          </a:solidFill>
                          <a:latin typeface="Palatino Linotype"/>
                          <a:cs typeface="Palatino Linotype"/>
                        </a:rPr>
                        <a:t>River</a:t>
                      </a:r>
                      <a:endParaRPr sz="1600" dirty="0">
                        <a:latin typeface="Palatino Linotype"/>
                        <a:cs typeface="Palatino Linotype"/>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R="81915" algn="r">
                        <a:lnSpc>
                          <a:spcPct val="100000"/>
                        </a:lnSpc>
                        <a:spcBef>
                          <a:spcPts val="240"/>
                        </a:spcBef>
                      </a:pPr>
                      <a:r>
                        <a:rPr sz="1600" dirty="0">
                          <a:solidFill>
                            <a:srgbClr val="001F5F"/>
                          </a:solidFill>
                          <a:latin typeface="Palatino Linotype"/>
                          <a:cs typeface="Palatino Linotype"/>
                        </a:rPr>
                        <a:t>Aetna</a:t>
                      </a:r>
                      <a:r>
                        <a:rPr sz="1600" spc="-120" dirty="0">
                          <a:solidFill>
                            <a:srgbClr val="001F5F"/>
                          </a:solidFill>
                          <a:latin typeface="Palatino Linotype"/>
                          <a:cs typeface="Palatino Linotype"/>
                        </a:rPr>
                        <a:t> </a:t>
                      </a:r>
                      <a:r>
                        <a:rPr sz="1600" dirty="0">
                          <a:solidFill>
                            <a:srgbClr val="001F5F"/>
                          </a:solidFill>
                          <a:latin typeface="Palatino Linotype"/>
                          <a:cs typeface="Palatino Linotype"/>
                        </a:rPr>
                        <a:t>HMO</a:t>
                      </a:r>
                      <a:endParaRPr sz="1600" dirty="0">
                        <a:latin typeface="Palatino Linotype"/>
                        <a:cs typeface="Palatino Linotype"/>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bl>
          </a:graphicData>
        </a:graphic>
      </p:graphicFrame>
      <p:sp>
        <p:nvSpPr>
          <p:cNvPr id="14" name="object 5">
            <a:extLst>
              <a:ext uri="{FF2B5EF4-FFF2-40B4-BE49-F238E27FC236}">
                <a16:creationId xmlns:a16="http://schemas.microsoft.com/office/drawing/2014/main" id="{EDAB3C07-7B2F-A999-E896-C299A7643B66}"/>
              </a:ext>
            </a:extLst>
          </p:cNvPr>
          <p:cNvSpPr txBox="1"/>
          <p:nvPr/>
        </p:nvSpPr>
        <p:spPr>
          <a:xfrm>
            <a:off x="689863" y="5240858"/>
            <a:ext cx="4430395" cy="1167627"/>
          </a:xfrm>
          <a:prstGeom prst="rect">
            <a:avLst/>
          </a:prstGeom>
        </p:spPr>
        <p:txBody>
          <a:bodyPr vert="horz" wrap="square" lIns="0" tIns="13335" rIns="0" bIns="0" rtlCol="0">
            <a:spAutoFit/>
          </a:bodyPr>
          <a:lstStyle/>
          <a:p>
            <a:pPr marL="12700" marR="0" lvl="0" indent="0" algn="l" defTabSz="914400" rtl="0" eaLnBrk="1" fontAlgn="auto" latinLnBrk="0" hangingPunct="1">
              <a:lnSpc>
                <a:spcPts val="3060"/>
              </a:lnSpc>
              <a:spcBef>
                <a:spcPts val="105"/>
              </a:spcBef>
              <a:spcAft>
                <a:spcPts val="0"/>
              </a:spcAft>
              <a:buClrTx/>
              <a:buSzTx/>
              <a:buFontTx/>
              <a:buNone/>
              <a:tabLst/>
              <a:defRPr/>
            </a:pPr>
            <a:r>
              <a:rPr kumimoji="0" sz="2600" b="1" i="0" u="heavy" strike="noStrike" kern="1200" cap="none" spc="-5" normalizeH="0" baseline="0" noProof="0" dirty="0">
                <a:ln>
                  <a:noFill/>
                </a:ln>
                <a:solidFill>
                  <a:schemeClr val="bg1"/>
                </a:solidFill>
                <a:effectLst/>
                <a:uLnTx/>
                <a:uFill>
                  <a:solidFill>
                    <a:srgbClr val="001F5F"/>
                  </a:solidFill>
                </a:uFill>
                <a:latin typeface="Palatino Linotype"/>
                <a:ea typeface="+mn-ea"/>
                <a:cs typeface="Palatino Linotype"/>
              </a:rPr>
              <a:t>P</a:t>
            </a:r>
            <a:r>
              <a:rPr kumimoji="0" lang="en-US" sz="2600" b="1" i="0" u="heavy" strike="noStrike" kern="1200" cap="none" spc="-5" normalizeH="0" baseline="0" noProof="0" dirty="0">
                <a:ln>
                  <a:noFill/>
                </a:ln>
                <a:solidFill>
                  <a:schemeClr val="bg1"/>
                </a:solidFill>
                <a:effectLst/>
                <a:uLnTx/>
                <a:uFill>
                  <a:solidFill>
                    <a:srgbClr val="001F5F"/>
                  </a:solidFill>
                </a:uFill>
                <a:latin typeface="Palatino Linotype"/>
                <a:ea typeface="+mn-ea"/>
                <a:cs typeface="Palatino Linotype"/>
              </a:rPr>
              <a:t>LANS</a:t>
            </a:r>
            <a:r>
              <a:rPr kumimoji="0" sz="2600" b="1" i="0" u="heavy" strike="noStrike" kern="1200" cap="none" spc="0" normalizeH="0" baseline="0" noProof="0" dirty="0">
                <a:ln>
                  <a:noFill/>
                </a:ln>
                <a:solidFill>
                  <a:schemeClr val="bg1"/>
                </a:solidFill>
                <a:effectLst/>
                <a:uLnTx/>
                <a:uFill>
                  <a:solidFill>
                    <a:srgbClr val="001F5F"/>
                  </a:solidFill>
                </a:uFill>
                <a:latin typeface="Palatino Linotype"/>
                <a:ea typeface="+mn-ea"/>
                <a:cs typeface="Palatino Linotype"/>
              </a:rPr>
              <a:t>:</a:t>
            </a:r>
            <a:endParaRPr kumimoji="0" sz="2600" b="0" i="0" u="none" strike="noStrike" kern="1200" cap="none" spc="0" normalizeH="0" baseline="0" noProof="0" dirty="0">
              <a:ln>
                <a:noFill/>
              </a:ln>
              <a:solidFill>
                <a:schemeClr val="bg1"/>
              </a:solidFill>
              <a:effectLst/>
              <a:uLnTx/>
              <a:uFillTx/>
              <a:latin typeface="Palatino Linotype"/>
              <a:ea typeface="+mn-ea"/>
              <a:cs typeface="Palatino Linotype"/>
            </a:endParaRPr>
          </a:p>
          <a:p>
            <a:pPr marL="323215" marR="0" lvl="0" indent="-311150" algn="l" defTabSz="914400" rtl="0" eaLnBrk="1" fontAlgn="auto" latinLnBrk="0" hangingPunct="1">
              <a:lnSpc>
                <a:spcPts val="3000"/>
              </a:lnSpc>
              <a:spcBef>
                <a:spcPts val="0"/>
              </a:spcBef>
              <a:spcAft>
                <a:spcPts val="0"/>
              </a:spcAft>
              <a:buClr>
                <a:srgbClr val="C00000"/>
              </a:buClr>
              <a:buSzTx/>
              <a:buFont typeface="Wingdings"/>
              <a:buChar char=""/>
              <a:tabLst>
                <a:tab pos="323215" algn="l"/>
                <a:tab pos="323850" algn="l"/>
              </a:tabLst>
              <a:defRPr/>
            </a:pPr>
            <a:r>
              <a:rPr kumimoji="0" sz="2600" b="0" i="0" u="none" strike="noStrike" kern="1200" cap="none" spc="0" normalizeH="0" baseline="0" noProof="0" dirty="0">
                <a:ln>
                  <a:noFill/>
                </a:ln>
                <a:solidFill>
                  <a:schemeClr val="bg1"/>
                </a:solidFill>
                <a:effectLst/>
                <a:uLnTx/>
                <a:uFillTx/>
                <a:latin typeface="Palatino Linotype"/>
                <a:ea typeface="+mn-ea"/>
                <a:cs typeface="Palatino Linotype"/>
              </a:rPr>
              <a:t>Standard</a:t>
            </a:r>
          </a:p>
          <a:p>
            <a:pPr marL="323215" marR="0" lvl="0" indent="-311150" algn="l" defTabSz="914400" rtl="0" eaLnBrk="1" fontAlgn="auto" latinLnBrk="0" hangingPunct="1">
              <a:lnSpc>
                <a:spcPts val="2900"/>
              </a:lnSpc>
              <a:spcBef>
                <a:spcPts val="0"/>
              </a:spcBef>
              <a:spcAft>
                <a:spcPts val="0"/>
              </a:spcAft>
              <a:buClr>
                <a:srgbClr val="C00000"/>
              </a:buClr>
              <a:buSzTx/>
              <a:buFont typeface="Wingdings"/>
              <a:buChar char=""/>
              <a:tabLst>
                <a:tab pos="323215" algn="l"/>
                <a:tab pos="323850" algn="l"/>
              </a:tabLst>
              <a:defRPr/>
            </a:pPr>
            <a:r>
              <a:rPr kumimoji="0" sz="2600" b="0" i="0" u="none" strike="noStrike" kern="1200" cap="none" spc="0" normalizeH="0" baseline="0" noProof="0" dirty="0">
                <a:ln>
                  <a:noFill/>
                </a:ln>
                <a:solidFill>
                  <a:schemeClr val="bg1"/>
                </a:solidFill>
                <a:effectLst/>
                <a:uLnTx/>
                <a:uFillTx/>
                <a:latin typeface="Palatino Linotype"/>
                <a:ea typeface="+mn-ea"/>
                <a:cs typeface="Palatino Linotype"/>
              </a:rPr>
              <a:t>H</a:t>
            </a:r>
            <a:r>
              <a:rPr kumimoji="0" lang="en-US" sz="2600" b="0" i="0" u="none" strike="noStrike" kern="1200" cap="none" spc="0" normalizeH="0" baseline="0" noProof="0" dirty="0">
                <a:ln>
                  <a:noFill/>
                </a:ln>
                <a:solidFill>
                  <a:schemeClr val="bg1"/>
                </a:solidFill>
                <a:effectLst/>
                <a:uLnTx/>
                <a:uFillTx/>
                <a:latin typeface="Palatino Linotype"/>
                <a:ea typeface="+mn-ea"/>
                <a:cs typeface="Palatino Linotype"/>
              </a:rPr>
              <a:t>igh-Deductible (HDHP) </a:t>
            </a:r>
            <a:endParaRPr kumimoji="0" sz="1500" b="0" i="0" u="none" strike="noStrike" kern="1200" cap="none" spc="0" normalizeH="0" baseline="0" noProof="0" dirty="0">
              <a:ln>
                <a:noFill/>
              </a:ln>
              <a:solidFill>
                <a:schemeClr val="bg1"/>
              </a:solidFill>
              <a:effectLst/>
              <a:uLnTx/>
              <a:uFillTx/>
              <a:latin typeface="Palatino Linotype"/>
              <a:ea typeface="+mn-ea"/>
              <a:cs typeface="Palatino Linotype"/>
            </a:endParaRPr>
          </a:p>
        </p:txBody>
      </p:sp>
    </p:spTree>
    <p:extLst>
      <p:ext uri="{BB962C8B-B14F-4D97-AF65-F5344CB8AC3E}">
        <p14:creationId xmlns:p14="http://schemas.microsoft.com/office/powerpoint/2010/main" val="2500789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62748-5605-2FF9-8CFF-35597D58400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65097DF0-4582-95CC-D326-CEC0A048023B}"/>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F90B3D41-8827-2C6C-BD54-3A3E95F5D0A9}"/>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6DF7AF9E-4989-967A-C43F-4F19C1708286}"/>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D4FE7255-EF9F-E5D3-961E-C36FB6A69FCD}"/>
              </a:ext>
            </a:extLst>
          </p:cNvPr>
          <p:cNvSpPr txBox="1">
            <a:spLocks/>
          </p:cNvSpPr>
          <p:nvPr/>
        </p:nvSpPr>
        <p:spPr>
          <a:xfrm>
            <a:off x="605642" y="110106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3600" dirty="0">
              <a:solidFill>
                <a:schemeClr val="bg1"/>
              </a:solidFill>
            </a:endParaRPr>
          </a:p>
          <a:p>
            <a:pPr marL="0" indent="0" algn="ctr">
              <a:buNone/>
            </a:pPr>
            <a:r>
              <a:rPr lang="en-US" sz="3600" dirty="0">
                <a:solidFill>
                  <a:schemeClr val="bg1"/>
                </a:solidFill>
              </a:rPr>
              <a:t>HEALTH INSURANCE PREMIUMS</a:t>
            </a:r>
          </a:p>
        </p:txBody>
      </p:sp>
      <p:graphicFrame>
        <p:nvGraphicFramePr>
          <p:cNvPr id="15" name="Table 14">
            <a:extLst>
              <a:ext uri="{FF2B5EF4-FFF2-40B4-BE49-F238E27FC236}">
                <a16:creationId xmlns:a16="http://schemas.microsoft.com/office/drawing/2014/main" id="{285037BB-8E41-C3A1-77B0-9589427CF5D9}"/>
              </a:ext>
            </a:extLst>
          </p:cNvPr>
          <p:cNvGraphicFramePr>
            <a:graphicFrameLocks noGrp="1"/>
          </p:cNvGraphicFramePr>
          <p:nvPr>
            <p:extLst>
              <p:ext uri="{D42A27DB-BD31-4B8C-83A1-F6EECF244321}">
                <p14:modId xmlns:p14="http://schemas.microsoft.com/office/powerpoint/2010/main" val="363700890"/>
              </p:ext>
            </p:extLst>
          </p:nvPr>
        </p:nvGraphicFramePr>
        <p:xfrm>
          <a:off x="2735220" y="2452882"/>
          <a:ext cx="5943410" cy="3216565"/>
        </p:xfrm>
        <a:graphic>
          <a:graphicData uri="http://schemas.openxmlformats.org/drawingml/2006/table">
            <a:tbl>
              <a:tblPr/>
              <a:tblGrid>
                <a:gridCol w="1703969">
                  <a:extLst>
                    <a:ext uri="{9D8B030D-6E8A-4147-A177-3AD203B41FA5}">
                      <a16:colId xmlns:a16="http://schemas.microsoft.com/office/drawing/2014/main" val="2647491457"/>
                    </a:ext>
                  </a:extLst>
                </a:gridCol>
                <a:gridCol w="1413147">
                  <a:extLst>
                    <a:ext uri="{9D8B030D-6E8A-4147-A177-3AD203B41FA5}">
                      <a16:colId xmlns:a16="http://schemas.microsoft.com/office/drawing/2014/main" val="2643503180"/>
                    </a:ext>
                  </a:extLst>
                </a:gridCol>
                <a:gridCol w="1413147">
                  <a:extLst>
                    <a:ext uri="{9D8B030D-6E8A-4147-A177-3AD203B41FA5}">
                      <a16:colId xmlns:a16="http://schemas.microsoft.com/office/drawing/2014/main" val="2958776019"/>
                    </a:ext>
                  </a:extLst>
                </a:gridCol>
                <a:gridCol w="1413147">
                  <a:extLst>
                    <a:ext uri="{9D8B030D-6E8A-4147-A177-3AD203B41FA5}">
                      <a16:colId xmlns:a16="http://schemas.microsoft.com/office/drawing/2014/main" val="2747984232"/>
                    </a:ext>
                  </a:extLst>
                </a:gridCol>
              </a:tblGrid>
              <a:tr h="263653">
                <a:tc>
                  <a:txBody>
                    <a:bodyPr/>
                    <a:lstStyle/>
                    <a:p>
                      <a:pPr algn="l" fontAlgn="b"/>
                      <a:r>
                        <a:rPr lang="en-US" sz="1100" b="1" i="0" u="none" strike="noStrike" dirty="0">
                          <a:solidFill>
                            <a:srgbClr val="FFFFFF"/>
                          </a:solidFill>
                          <a:effectLst/>
                          <a:latin typeface="Aptos Narrow" panose="020B0004020202020204" pitchFamily="34" charset="0"/>
                        </a:rPr>
                        <a:t>STANDARD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dirty="0">
                          <a:solidFill>
                            <a:srgbClr val="FFFFFF"/>
                          </a:solidFill>
                          <a:effectLst/>
                          <a:latin typeface="Aptos Narrow" panose="020B0004020202020204" pitchFamily="34" charset="0"/>
                        </a:rPr>
                        <a:t>HMO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dirty="0">
                          <a:solidFill>
                            <a:srgbClr val="FFFFFF"/>
                          </a:solidFill>
                          <a:effectLst/>
                          <a:latin typeface="Aptos Narrow" panose="020B0004020202020204" pitchFamily="34" charset="0"/>
                        </a:rPr>
                        <a:t>PPO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dirty="0">
                          <a:solidFill>
                            <a:srgbClr val="FFFFFF"/>
                          </a:solidFill>
                          <a:effectLst/>
                          <a:latin typeface="Aptos Narrow" panose="020B0004020202020204" pitchFamily="34" charset="0"/>
                        </a:rPr>
                        <a:t>Spousal Program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474420844"/>
                  </a:ext>
                </a:extLst>
              </a:tr>
              <a:tr h="263653">
                <a:tc>
                  <a:txBody>
                    <a:bodyPr/>
                    <a:lstStyle/>
                    <a:p>
                      <a:pPr algn="l" fontAlgn="b"/>
                      <a:r>
                        <a:rPr lang="en-US" sz="1100" b="1" i="0" u="none" strike="noStrike" dirty="0">
                          <a:solidFill>
                            <a:srgbClr val="FFFFFF"/>
                          </a:solidFill>
                          <a:effectLst/>
                          <a:latin typeface="Aptos Narrow" panose="020B0004020202020204" pitchFamily="34" charset="0"/>
                        </a:rPr>
                        <a:t>Individual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0" i="0" u="none" strike="noStrike" dirty="0">
                          <a:solidFill>
                            <a:srgbClr val="FFFFFF"/>
                          </a:solidFill>
                          <a:effectLst/>
                          <a:latin typeface="Aptos Narrow" panose="020B0004020202020204" pitchFamily="34" charset="0"/>
                        </a:rPr>
                        <a:t>$50.00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FFFFFF"/>
                          </a:solidFill>
                          <a:effectLst/>
                          <a:latin typeface="Aptos Narrow" panose="020B0004020202020204" pitchFamily="34" charset="0"/>
                        </a:rPr>
                        <a:t>$50.00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dirty="0">
                          <a:solidFill>
                            <a:srgbClr val="FFFFFF"/>
                          </a:solidFill>
                          <a:effectLst/>
                          <a:latin typeface="Aptos Narrow" panose="020B0004020202020204" pitchFamily="34" charset="0"/>
                        </a:rPr>
                        <a:t>N/A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441486"/>
                  </a:ext>
                </a:extLst>
              </a:tr>
              <a:tr h="290018">
                <a:tc>
                  <a:txBody>
                    <a:bodyPr/>
                    <a:lstStyle/>
                    <a:p>
                      <a:pPr algn="l" fontAlgn="b"/>
                      <a:r>
                        <a:rPr lang="en-US" sz="1100" b="1" i="0" u="none" strike="noStrike" dirty="0">
                          <a:solidFill>
                            <a:srgbClr val="FFFFFF"/>
                          </a:solidFill>
                          <a:effectLst/>
                          <a:latin typeface="Aptos Narrow" panose="020B0004020202020204" pitchFamily="34" charset="0"/>
                        </a:rPr>
                        <a:t>Family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0" i="0" u="none" strike="noStrike" dirty="0">
                          <a:solidFill>
                            <a:srgbClr val="FFFFFF"/>
                          </a:solidFill>
                          <a:effectLst/>
                          <a:latin typeface="Aptos Narrow" panose="020B0004020202020204" pitchFamily="34" charset="0"/>
                        </a:rPr>
                        <a:t>$180.00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FFFFFF"/>
                          </a:solidFill>
                          <a:effectLst/>
                          <a:latin typeface="Aptos Narrow" panose="020B0004020202020204" pitchFamily="34" charset="0"/>
                        </a:rPr>
                        <a:t>$180.00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dirty="0">
                          <a:solidFill>
                            <a:srgbClr val="FFFFFF"/>
                          </a:solidFill>
                          <a:effectLst/>
                          <a:latin typeface="Aptos Narrow" panose="020B0004020202020204" pitchFamily="34" charset="0"/>
                        </a:rPr>
                        <a:t>$30.00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9213718"/>
                  </a:ext>
                </a:extLst>
              </a:tr>
              <a:tr h="276835">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6199624"/>
                  </a:ext>
                </a:extLst>
              </a:tr>
              <a:tr h="263653">
                <a:tc>
                  <a:txBody>
                    <a:bodyPr/>
                    <a:lstStyle/>
                    <a:p>
                      <a:pPr algn="l" fontAlgn="b"/>
                      <a:r>
                        <a:rPr lang="en-US" sz="1100" b="1" i="0" u="none" strike="noStrike" dirty="0">
                          <a:solidFill>
                            <a:srgbClr val="FFFFFF"/>
                          </a:solidFill>
                          <a:effectLst/>
                          <a:latin typeface="Aptos Narrow" panose="020B0004020202020204" pitchFamily="34" charset="0"/>
                        </a:rPr>
                        <a:t>HIGH-DEDUCTIBLE*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dirty="0">
                          <a:solidFill>
                            <a:srgbClr val="FFFFFF"/>
                          </a:solidFill>
                          <a:effectLst/>
                          <a:latin typeface="Aptos Narrow" panose="020B0004020202020204" pitchFamily="34" charset="0"/>
                        </a:rPr>
                        <a:t>HMO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dirty="0">
                          <a:solidFill>
                            <a:srgbClr val="FFFFFF"/>
                          </a:solidFill>
                          <a:effectLst/>
                          <a:latin typeface="Aptos Narrow" panose="020B0004020202020204" pitchFamily="34" charset="0"/>
                        </a:rPr>
                        <a:t>PPO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dirty="0">
                          <a:solidFill>
                            <a:srgbClr val="FFFFFF"/>
                          </a:solidFill>
                          <a:effectLst/>
                          <a:latin typeface="Aptos Narrow" panose="020B0004020202020204" pitchFamily="34" charset="0"/>
                        </a:rPr>
                        <a:t>Spousal Program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5950638"/>
                  </a:ext>
                </a:extLst>
              </a:tr>
              <a:tr h="263653">
                <a:tc>
                  <a:txBody>
                    <a:bodyPr/>
                    <a:lstStyle/>
                    <a:p>
                      <a:pPr algn="l" fontAlgn="b"/>
                      <a:r>
                        <a:rPr lang="en-US" sz="1100" b="1" i="0" u="none" strike="noStrike" dirty="0">
                          <a:solidFill>
                            <a:srgbClr val="FFFFFF"/>
                          </a:solidFill>
                          <a:effectLst/>
                          <a:latin typeface="Aptos Narrow" panose="020B0004020202020204" pitchFamily="34" charset="0"/>
                        </a:rPr>
                        <a:t>Individual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0" i="0" u="none" strike="noStrike" dirty="0">
                          <a:solidFill>
                            <a:srgbClr val="FFFFFF"/>
                          </a:solidFill>
                          <a:effectLst/>
                          <a:latin typeface="Aptos Narrow" panose="020B0004020202020204" pitchFamily="34" charset="0"/>
                        </a:rPr>
                        <a:t>$15.00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FFFFFF"/>
                          </a:solidFill>
                          <a:effectLst/>
                          <a:latin typeface="Aptos Narrow" panose="020B0004020202020204" pitchFamily="34" charset="0"/>
                        </a:rPr>
                        <a:t>$15.00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dirty="0">
                          <a:solidFill>
                            <a:srgbClr val="FFFFFF"/>
                          </a:solidFill>
                          <a:effectLst/>
                          <a:latin typeface="Aptos Narrow" panose="020B0004020202020204" pitchFamily="34" charset="0"/>
                        </a:rPr>
                        <a:t>N/A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8934389"/>
                  </a:ext>
                </a:extLst>
              </a:tr>
              <a:tr h="276835">
                <a:tc>
                  <a:txBody>
                    <a:bodyPr/>
                    <a:lstStyle/>
                    <a:p>
                      <a:pPr algn="l" fontAlgn="b"/>
                      <a:r>
                        <a:rPr lang="en-US" sz="1100" b="1" i="0" u="none" strike="noStrike" dirty="0">
                          <a:solidFill>
                            <a:srgbClr val="FFFFFF"/>
                          </a:solidFill>
                          <a:effectLst/>
                          <a:latin typeface="Aptos Narrow" panose="020B0004020202020204" pitchFamily="34" charset="0"/>
                        </a:rPr>
                        <a:t>Family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0" i="0" u="none" strike="noStrike" dirty="0">
                          <a:solidFill>
                            <a:srgbClr val="FFFFFF"/>
                          </a:solidFill>
                          <a:effectLst/>
                          <a:latin typeface="Aptos Narrow" panose="020B0004020202020204" pitchFamily="34" charset="0"/>
                        </a:rPr>
                        <a:t>$64.30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FFFFFF"/>
                          </a:solidFill>
                          <a:effectLst/>
                          <a:latin typeface="Aptos Narrow" panose="020B0004020202020204" pitchFamily="34" charset="0"/>
                        </a:rPr>
                        <a:t>$64.30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dirty="0">
                          <a:solidFill>
                            <a:srgbClr val="FFFFFF"/>
                          </a:solidFill>
                          <a:effectLst/>
                          <a:latin typeface="Aptos Narrow" panose="020B0004020202020204" pitchFamily="34" charset="0"/>
                        </a:rPr>
                        <a:t>$30.00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4415958"/>
                  </a:ext>
                </a:extLst>
              </a:tr>
              <a:tr h="263653">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233109793"/>
                  </a:ext>
                </a:extLst>
              </a:tr>
              <a:tr h="263653">
                <a:tc gridSpan="4">
                  <a:txBody>
                    <a:bodyPr/>
                    <a:lstStyle/>
                    <a:p>
                      <a:pPr algn="l" fontAlgn="b"/>
                      <a:r>
                        <a:rPr lang="en-US" sz="1100" b="0" i="0" u="none" strike="noStrike" dirty="0">
                          <a:solidFill>
                            <a:srgbClr val="FFFFFF"/>
                          </a:solidFill>
                          <a:effectLst/>
                          <a:latin typeface="Aptos Narrow" panose="020B0004020202020204" pitchFamily="34" charset="0"/>
                        </a:rPr>
                        <a:t>*HDHP plans are eligible for HSA, and Employer HSA contributions.</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8363608"/>
                  </a:ext>
                </a:extLst>
              </a:tr>
              <a:tr h="263653">
                <a:tc gridSpan="3">
                  <a:txBody>
                    <a:bodyPr/>
                    <a:lstStyle/>
                    <a:p>
                      <a:pPr algn="l" fontAlgn="b"/>
                      <a:r>
                        <a:rPr lang="en-US" sz="1100" b="0" i="0" u="none" strike="noStrike" dirty="0">
                          <a:solidFill>
                            <a:srgbClr val="FFFFFF"/>
                          </a:solidFill>
                          <a:effectLst/>
                          <a:latin typeface="Aptos Narrow" panose="020B0004020202020204" pitchFamily="34" charset="0"/>
                        </a:rPr>
                        <a:t>$41.66/month for Individual (up to $500/annually)</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295625242"/>
                  </a:ext>
                </a:extLst>
              </a:tr>
              <a:tr h="263653">
                <a:tc gridSpan="3">
                  <a:txBody>
                    <a:bodyPr/>
                    <a:lstStyle/>
                    <a:p>
                      <a:pPr algn="l" fontAlgn="b"/>
                      <a:r>
                        <a:rPr lang="en-US" sz="1100" b="0" i="0" u="none" strike="noStrike" dirty="0">
                          <a:solidFill>
                            <a:srgbClr val="FFFFFF"/>
                          </a:solidFill>
                          <a:effectLst/>
                          <a:latin typeface="Aptos Narrow" panose="020B0004020202020204" pitchFamily="34" charset="0"/>
                        </a:rPr>
                        <a:t>$83.33/month for family (up to $1,000/annually)</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930731844"/>
                  </a:ext>
                </a:extLst>
              </a:tr>
              <a:tr h="263653">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54602453"/>
                  </a:ext>
                </a:extLst>
              </a:tr>
            </a:tbl>
          </a:graphicData>
        </a:graphic>
      </p:graphicFrame>
    </p:spTree>
    <p:extLst>
      <p:ext uri="{BB962C8B-B14F-4D97-AF65-F5344CB8AC3E}">
        <p14:creationId xmlns:p14="http://schemas.microsoft.com/office/powerpoint/2010/main" val="1555571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11E77-9924-975F-834A-2C7524053921}"/>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D99CD53A-D4A7-1E8B-2A62-537D3A6A4225}"/>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9926B71E-5638-022D-0888-3EDAC4E80BE4}"/>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3B2A046A-3826-E679-2816-D0EF400811E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9227057E-5A56-EFDC-0CEB-2C4ECEAD8FA3}"/>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363CD9DE-90B8-5C6A-C29F-FDD655B7F6AE}"/>
              </a:ext>
            </a:extLst>
          </p:cNvPr>
          <p:cNvSpPr txBox="1">
            <a:spLocks/>
          </p:cNvSpPr>
          <p:nvPr/>
        </p:nvSpPr>
        <p:spPr>
          <a:xfrm>
            <a:off x="605642" y="110106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29BE2040-10F0-7A0E-352A-B2F8FF13FB53}"/>
              </a:ext>
            </a:extLst>
          </p:cNvPr>
          <p:cNvPicPr>
            <a:picLocks noChangeAspect="1"/>
          </p:cNvPicPr>
          <p:nvPr/>
        </p:nvPicPr>
        <p:blipFill>
          <a:blip r:embed="rId4"/>
          <a:stretch>
            <a:fillRect/>
          </a:stretch>
        </p:blipFill>
        <p:spPr>
          <a:xfrm>
            <a:off x="661229" y="693039"/>
            <a:ext cx="10274663" cy="5808201"/>
          </a:xfrm>
          <a:prstGeom prst="rect">
            <a:avLst/>
          </a:prstGeom>
        </p:spPr>
      </p:pic>
    </p:spTree>
    <p:extLst>
      <p:ext uri="{BB962C8B-B14F-4D97-AF65-F5344CB8AC3E}">
        <p14:creationId xmlns:p14="http://schemas.microsoft.com/office/powerpoint/2010/main" val="1201398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FA4297113D6749A0F3C453EE3EF2CE" ma:contentTypeVersion="12" ma:contentTypeDescription="Create a new document." ma:contentTypeScope="" ma:versionID="72f78a0ea9747a022195f630f0a45ed4">
  <xsd:schema xmlns:xsd="http://www.w3.org/2001/XMLSchema" xmlns:xs="http://www.w3.org/2001/XMLSchema" xmlns:p="http://schemas.microsoft.com/office/2006/metadata/properties" xmlns:ns3="510d16c8-cae9-4012-a385-48ff22f9a98f" targetNamespace="http://schemas.microsoft.com/office/2006/metadata/properties" ma:root="true" ma:fieldsID="8699dc6d293fee42a3499f327aeaf09f" ns3:_="">
    <xsd:import namespace="510d16c8-cae9-4012-a385-48ff22f9a98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_activity" minOccurs="0"/>
                <xsd:element ref="ns3:MediaServiceSearchProperties" minOccurs="0"/>
                <xsd:element ref="ns3:MediaServiceDateTaken" minOccurs="0"/>
                <xsd:element ref="ns3:MediaServiceSystem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0d16c8-cae9-4012-a385-48ff22f9a9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510d16c8-cae9-4012-a385-48ff22f9a98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41874C-6181-46F3-B211-F402C63F0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0d16c8-cae9-4012-a385-48ff22f9a9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44F69E-A4E9-42A1-9909-55ED9A5CCC11}">
  <ds:schemaRefs>
    <ds:schemaRef ds:uri="http://purl.org/dc/elements/1.1/"/>
    <ds:schemaRef ds:uri="http://www.w3.org/XML/1998/namespace"/>
    <ds:schemaRef ds:uri="http://purl.org/dc/dcmitype/"/>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510d16c8-cae9-4012-a385-48ff22f9a98f"/>
  </ds:schemaRefs>
</ds:datastoreItem>
</file>

<file path=customXml/itemProps3.xml><?xml version="1.0" encoding="utf-8"?>
<ds:datastoreItem xmlns:ds="http://schemas.openxmlformats.org/officeDocument/2006/customXml" ds:itemID="{2FA2C9CD-3471-4986-AB04-FC90B98C87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1473</TotalTime>
  <Words>1833</Words>
  <Application>Microsoft Office PowerPoint</Application>
  <PresentationFormat>Widescreen</PresentationFormat>
  <Paragraphs>221</Paragraphs>
  <Slides>22</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Aptos</vt:lpstr>
      <vt:lpstr>Aptos Narrow</vt:lpstr>
      <vt:lpstr>arial</vt:lpstr>
      <vt:lpstr>arial</vt:lpstr>
      <vt:lpstr>Calibri</vt:lpstr>
      <vt:lpstr>Palatino Linotype</vt:lpstr>
      <vt:lpstr>Wingdings</vt:lpstr>
      <vt:lpstr>Office Theme</vt:lpstr>
      <vt:lpstr>1_Office Theme</vt:lpstr>
      <vt:lpstr>BENEFITS &amp;  RETIREMENT  ORIENTATION</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New Employee Benefits Guide</vt:lpstr>
      <vt:lpstr>BENEFITS &amp;  RETIREMENT  ORIENTATION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Shannon Kane</cp:lastModifiedBy>
  <cp:revision>26</cp:revision>
  <dcterms:created xsi:type="dcterms:W3CDTF">2019-04-17T14:47:58Z</dcterms:created>
  <dcterms:modified xsi:type="dcterms:W3CDTF">2025-08-07T18:54:27Z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0x010100F9FA4297113D6749A0F3C453EE3EF2CE</vt:lpwstr>
  </property>
</Properties>
</file>