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94" r:id="rId6"/>
    <p:sldId id="257" r:id="rId7"/>
    <p:sldId id="258" r:id="rId8"/>
    <p:sldId id="278" r:id="rId9"/>
    <p:sldId id="259" r:id="rId10"/>
    <p:sldId id="260" r:id="rId11"/>
    <p:sldId id="296" r:id="rId12"/>
    <p:sldId id="262" r:id="rId13"/>
    <p:sldId id="282" r:id="rId14"/>
    <p:sldId id="263" r:id="rId15"/>
    <p:sldId id="277" r:id="rId16"/>
    <p:sldId id="279" r:id="rId17"/>
    <p:sldId id="297" r:id="rId18"/>
    <p:sldId id="280" r:id="rId19"/>
    <p:sldId id="264" r:id="rId20"/>
    <p:sldId id="265" r:id="rId21"/>
    <p:sldId id="295" r:id="rId22"/>
    <p:sldId id="269" r:id="rId23"/>
    <p:sldId id="283" r:id="rId24"/>
    <p:sldId id="270" r:id="rId25"/>
    <p:sldId id="281" r:id="rId26"/>
    <p:sldId id="285"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6" autoAdjust="0"/>
    <p:restoredTop sz="94689"/>
  </p:normalViewPr>
  <p:slideViewPr>
    <p:cSldViewPr snapToGrid="0">
      <p:cViewPr varScale="1">
        <p:scale>
          <a:sx n="75" d="100"/>
          <a:sy n="75" d="100"/>
        </p:scale>
        <p:origin x="14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8/8/2025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8/8/2025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8/8/2025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8/8/2025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8/8/2025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fau.edu/provost/for-faculty/post-tenur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fau.edu/compliance/conflict-of-interes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u.edu/provost/documents/faculty-leave-form-4-11-17.pd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fau.edu/provost"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university&#10;&#10;Description automatically generated">
            <a:extLst>
              <a:ext uri="{FF2B5EF4-FFF2-40B4-BE49-F238E27FC236}">
                <a16:creationId xmlns:a16="http://schemas.microsoft.com/office/drawing/2014/main" id="{ED1433A2-FEFF-4E77-BC43-67BEBE9E7597}"/>
              </a:ext>
            </a:extLst>
          </p:cNvPr>
          <p:cNvPicPr>
            <a:picLocks noChangeAspect="1"/>
          </p:cNvPicPr>
          <p:nvPr/>
        </p:nvPicPr>
        <p:blipFill>
          <a:blip r:embed="rId2"/>
          <a:stretch>
            <a:fillRect/>
          </a:stretch>
        </p:blipFill>
        <p:spPr>
          <a:xfrm>
            <a:off x="931166" y="1781286"/>
            <a:ext cx="5164834" cy="3589559"/>
          </a:xfrm>
          <a:prstGeom prst="rect">
            <a:avLst/>
          </a:prstGeom>
        </p:spPr>
      </p:pic>
      <p:sp>
        <p:nvSpPr>
          <p:cNvPr id="11" name="Rectangle 10">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6962681" y="938319"/>
            <a:ext cx="4115917" cy="2085869"/>
          </a:xfrm>
        </p:spPr>
        <p:txBody>
          <a:bodyPr>
            <a:normAutofit/>
          </a:bodyPr>
          <a:lstStyle/>
          <a:p>
            <a:r>
              <a:rPr lang="en-US" sz="4000" dirty="0">
                <a:solidFill>
                  <a:srgbClr val="FFFFFF"/>
                </a:solidFill>
              </a:rPr>
              <a:t>things you need to know</a:t>
            </a:r>
          </a:p>
        </p:txBody>
      </p:sp>
      <p:sp>
        <p:nvSpPr>
          <p:cNvPr id="3" name="Subtitle 2"/>
          <p:cNvSpPr>
            <a:spLocks noGrp="1"/>
          </p:cNvSpPr>
          <p:nvPr>
            <p:ph type="subTitle" idx="1"/>
          </p:nvPr>
        </p:nvSpPr>
        <p:spPr>
          <a:xfrm>
            <a:off x="7027166" y="3748087"/>
            <a:ext cx="4783834" cy="2386014"/>
          </a:xfrm>
        </p:spPr>
        <p:txBody>
          <a:bodyPr>
            <a:normAutofit/>
          </a:bodyPr>
          <a:lstStyle/>
          <a:p>
            <a:r>
              <a:rPr lang="en-US" sz="2000" dirty="0">
                <a:solidFill>
                  <a:schemeClr val="bg2"/>
                </a:solidFill>
              </a:rPr>
              <a:t>Presented by Associate Provost,  STEPHEN ENGLE &amp; </a:t>
            </a:r>
          </a:p>
          <a:p>
            <a:endParaRPr lang="en-US" sz="100" dirty="0">
              <a:solidFill>
                <a:schemeClr val="bg2"/>
              </a:solidFill>
            </a:endParaRPr>
          </a:p>
          <a:p>
            <a:r>
              <a:rPr lang="en-US" sz="2000" dirty="0">
                <a:solidFill>
                  <a:schemeClr val="bg2"/>
                </a:solidFill>
              </a:rPr>
              <a:t>SENIOR UNIVERSITY counsel,        tori Winfield </a:t>
            </a:r>
          </a:p>
        </p:txBody>
      </p:sp>
    </p:spTree>
    <p:extLst>
      <p:ext uri="{BB962C8B-B14F-4D97-AF65-F5344CB8AC3E}">
        <p14:creationId xmlns:p14="http://schemas.microsoft.com/office/powerpoint/2010/main" val="1346465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67B8-D578-9BDD-DDFE-1696EAB8F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660DD-959D-DFF3-5059-0EC57770858C}"/>
              </a:ext>
            </a:extLst>
          </p:cNvPr>
          <p:cNvSpPr>
            <a:spLocks noGrp="1"/>
          </p:cNvSpPr>
          <p:nvPr>
            <p:ph type="title"/>
          </p:nvPr>
        </p:nvSpPr>
        <p:spPr/>
        <p:txBody>
          <a:bodyPr/>
          <a:lstStyle/>
          <a:p>
            <a:r>
              <a:rPr lang="en-US" dirty="0"/>
              <a:t>Article 10 evaluations (cont’d)</a:t>
            </a:r>
          </a:p>
        </p:txBody>
      </p:sp>
      <p:sp>
        <p:nvSpPr>
          <p:cNvPr id="3" name="Content Placeholder 2">
            <a:extLst>
              <a:ext uri="{FF2B5EF4-FFF2-40B4-BE49-F238E27FC236}">
                <a16:creationId xmlns:a16="http://schemas.microsoft.com/office/drawing/2014/main" id="{B70DB185-7589-7647-0123-AD09C92BE2B7}"/>
              </a:ext>
            </a:extLst>
          </p:cNvPr>
          <p:cNvSpPr>
            <a:spLocks noGrp="1"/>
          </p:cNvSpPr>
          <p:nvPr>
            <p:ph idx="1"/>
          </p:nvPr>
        </p:nvSpPr>
        <p:spPr>
          <a:xfrm>
            <a:off x="436033" y="2184399"/>
            <a:ext cx="11319933" cy="5198533"/>
          </a:xfrm>
        </p:spPr>
        <p:txBody>
          <a:bodyPr>
            <a:normAutofit fontScale="77500" lnSpcReduction="20000"/>
          </a:bodyPr>
          <a:lstStyle/>
          <a:p>
            <a:r>
              <a:rPr lang="en-US" sz="3000" dirty="0"/>
              <a:t>Sustained Performance Evaluations (SPE) will terminate at the end of the 2025-2026 academic year because the Board of Governors (BOG) now requires Post Tenure Review (PTR), per BOG Regulation 10.003. </a:t>
            </a:r>
          </a:p>
          <a:p>
            <a:endParaRPr lang="en-US" sz="1000" dirty="0"/>
          </a:p>
          <a:p>
            <a:r>
              <a:rPr lang="en-US" sz="3000" dirty="0"/>
              <a:t>Faculty members may receive a PTR rating of Does Not Meet Expectations or Unsatisfactory if substantiated factors are severe or part of a pattern of misconduct or incompetence, or if there are substantiated violations of University policy, regulation or law within the scope of employment. </a:t>
            </a:r>
          </a:p>
          <a:p>
            <a:endParaRPr lang="en-US" sz="1000" dirty="0"/>
          </a:p>
          <a:p>
            <a:r>
              <a:rPr lang="en-US" sz="3000" dirty="0"/>
              <a:t>100% of FAU faculty who underwent PTR in 2024-2025 received outcomes of Meets Expectations or Exceeds Expectations.</a:t>
            </a:r>
          </a:p>
          <a:p>
            <a:endParaRPr lang="en-US" sz="1100" dirty="0"/>
          </a:p>
          <a:p>
            <a:r>
              <a:rPr lang="en-US" sz="3000" dirty="0"/>
              <a:t>PTR guidance is located on the Office of the Provost webpage: </a:t>
            </a:r>
            <a:r>
              <a:rPr lang="en-US" sz="3000" dirty="0">
                <a:solidFill>
                  <a:schemeClr val="accent2"/>
                </a:solidFill>
                <a:hlinkClick r:id="rId2">
                  <a:extLst>
                    <a:ext uri="{A12FA001-AC4F-418D-AE19-62706E023703}">
                      <ahyp:hlinkClr xmlns:ahyp="http://schemas.microsoft.com/office/drawing/2018/hyperlinkcolor" val="tx"/>
                    </a:ext>
                  </a:extLst>
                </a:hlinkClick>
              </a:rPr>
              <a:t>https://www.fau.edu/provost/for-faculty/post-tenure/</a:t>
            </a:r>
            <a:r>
              <a:rPr lang="en-US" sz="3000" dirty="0">
                <a:solidFill>
                  <a:schemeClr val="accent2"/>
                </a:solidFill>
              </a:rPr>
              <a:t>. </a:t>
            </a:r>
          </a:p>
          <a:p>
            <a:endParaRPr lang="en-US" sz="1900" dirty="0">
              <a:highlight>
                <a:srgbClr val="FFFF00"/>
              </a:highlight>
            </a:endParaRPr>
          </a:p>
          <a:p>
            <a:pPr marL="0" indent="0">
              <a:buNone/>
            </a:pPr>
            <a:endParaRPr lang="en-US" b="1" dirty="0"/>
          </a:p>
          <a:p>
            <a:pPr marL="0" indent="0">
              <a:buNone/>
            </a:pPr>
            <a:r>
              <a:rPr lang="en-US" b="1" dirty="0">
                <a:solidFill>
                  <a:srgbClr val="FF0000"/>
                </a:solidFill>
              </a:rPr>
              <a:t>     </a:t>
            </a:r>
            <a:endParaRPr lang="en-US" sz="1900" dirty="0">
              <a:solidFill>
                <a:srgbClr val="FF0000"/>
              </a:solidFill>
            </a:endParaRPr>
          </a:p>
        </p:txBody>
      </p:sp>
    </p:spTree>
    <p:extLst>
      <p:ext uri="{BB962C8B-B14F-4D97-AF65-F5344CB8AC3E}">
        <p14:creationId xmlns:p14="http://schemas.microsoft.com/office/powerpoint/2010/main" val="10002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19 outside ACTIVITY &amp; conflict of interest</a:t>
            </a:r>
          </a:p>
        </p:txBody>
      </p:sp>
      <p:sp>
        <p:nvSpPr>
          <p:cNvPr id="3" name="Content Placeholder 2"/>
          <p:cNvSpPr>
            <a:spLocks noGrp="1"/>
          </p:cNvSpPr>
          <p:nvPr>
            <p:ph idx="1"/>
          </p:nvPr>
        </p:nvSpPr>
        <p:spPr>
          <a:xfrm>
            <a:off x="462658" y="1515535"/>
            <a:ext cx="11029615" cy="4978400"/>
          </a:xfrm>
        </p:spPr>
        <p:txBody>
          <a:bodyPr>
            <a:normAutofit/>
          </a:bodyPr>
          <a:lstStyle/>
          <a:p>
            <a:r>
              <a:rPr lang="en-US" sz="2800" dirty="0"/>
              <a:t>No moonlighting</a:t>
            </a:r>
          </a:p>
          <a:p>
            <a:endParaRPr lang="en-US" sz="800" dirty="0"/>
          </a:p>
          <a:p>
            <a:r>
              <a:rPr lang="en-US" sz="2800" dirty="0"/>
              <a:t>Workday Outside Activity Form (available to those already on-boarded)</a:t>
            </a:r>
          </a:p>
          <a:p>
            <a:endParaRPr lang="en-US" sz="800" dirty="0"/>
          </a:p>
          <a:p>
            <a:r>
              <a:rPr lang="en-US" sz="2800" dirty="0"/>
              <a:t>Conflict of Interest Resource Page - </a:t>
            </a:r>
            <a:r>
              <a:rPr lang="en-US" sz="2800" dirty="0">
                <a:solidFill>
                  <a:schemeClr val="accent2"/>
                </a:solidFill>
                <a:hlinkClick r:id="rId2">
                  <a:extLst>
                    <a:ext uri="{A12FA001-AC4F-418D-AE19-62706E023703}">
                      <ahyp:hlinkClr xmlns:ahyp="http://schemas.microsoft.com/office/drawing/2018/hyperlinkcolor" val="tx"/>
                    </a:ext>
                  </a:extLst>
                </a:hlinkClick>
              </a:rPr>
              <a:t>https://www.fau.edu/compliance/conflict-of-interest/</a:t>
            </a:r>
            <a:r>
              <a:rPr lang="en-US" sz="2800" dirty="0">
                <a:solidFill>
                  <a:schemeClr val="accent2"/>
                </a:solidFill>
              </a:rPr>
              <a:t> </a:t>
            </a:r>
          </a:p>
          <a:p>
            <a:endParaRPr lang="en-US" sz="800" dirty="0"/>
          </a:p>
          <a:p>
            <a:r>
              <a:rPr lang="en-US" sz="2800" dirty="0"/>
              <a:t>University Policy 8.3, Conflict of Interest, Conflicts of Commitment, and Outside Activity</a:t>
            </a:r>
          </a:p>
        </p:txBody>
      </p:sp>
    </p:spTree>
    <p:extLst>
      <p:ext uri="{BB962C8B-B14F-4D97-AF65-F5344CB8AC3E}">
        <p14:creationId xmlns:p14="http://schemas.microsoft.com/office/powerpoint/2010/main" val="267381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19 outside activity &amp; conflict of interest (cont’d)</a:t>
            </a:r>
          </a:p>
        </p:txBody>
      </p:sp>
      <p:sp>
        <p:nvSpPr>
          <p:cNvPr id="3" name="Content Placeholder 2"/>
          <p:cNvSpPr>
            <a:spLocks noGrp="1"/>
          </p:cNvSpPr>
          <p:nvPr>
            <p:ph idx="1"/>
          </p:nvPr>
        </p:nvSpPr>
        <p:spPr>
          <a:xfrm>
            <a:off x="437259" y="1555090"/>
            <a:ext cx="11029615" cy="5274733"/>
          </a:xfrm>
        </p:spPr>
        <p:txBody>
          <a:bodyPr>
            <a:normAutofit/>
          </a:bodyPr>
          <a:lstStyle/>
          <a:p>
            <a:r>
              <a:rPr lang="en-US" sz="2600" dirty="0"/>
              <a:t>1012.977 Disclosure of contracts that affect the integrity of state universities or entities; penalties.— </a:t>
            </a:r>
          </a:p>
          <a:p>
            <a:pPr lvl="1"/>
            <a:r>
              <a:rPr lang="en-US" sz="1850" dirty="0"/>
              <a:t>(1) Any person employed by a state university or entity engaging in research which was created or authorized pursuant to part II of chapter 1004 consents to the policies of the university or entity, the regulations of the Board of Governors, and the laws of this state.  At a minimum, such policies shall require employees engaged in the design, conduct, or reporting of research to disclose and receive a determination that the outside activity or financial interest does not affect the integrity of the state university or entity. </a:t>
            </a:r>
          </a:p>
          <a:p>
            <a:pPr lvl="1"/>
            <a:r>
              <a:rPr lang="en-US" sz="1850" dirty="0"/>
              <a:t>(2)(a) “Financial interest” includes anything of value other than that provided directly by the university or entity. (b) “Outside activity” includes anything an employee does for an organization or an individual, other than the university or entity, that is related to the employee’s expertise. </a:t>
            </a:r>
          </a:p>
          <a:p>
            <a:pPr lvl="1"/>
            <a:r>
              <a:rPr lang="en-US" sz="1850" dirty="0"/>
              <a:t>(3) An employee who has failed to disclose any outside activity or financial interest as required by subsection (1) shall be suspended without pay pending the outcome of an investigation which shall not exceed 60 days. Upon conclusion of the investigation, the university or entity may terminate the contract of the employee.</a:t>
            </a:r>
          </a:p>
        </p:txBody>
      </p:sp>
    </p:spTree>
    <p:extLst>
      <p:ext uri="{BB962C8B-B14F-4D97-AF65-F5344CB8AC3E}">
        <p14:creationId xmlns:p14="http://schemas.microsoft.com/office/powerpoint/2010/main" val="332608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49F1-60B9-4978-D623-A57C37C91713}"/>
              </a:ext>
            </a:extLst>
          </p:cNvPr>
          <p:cNvSpPr>
            <a:spLocks noGrp="1"/>
          </p:cNvSpPr>
          <p:nvPr>
            <p:ph type="title"/>
          </p:nvPr>
        </p:nvSpPr>
        <p:spPr/>
        <p:txBody>
          <a:bodyPr/>
          <a:lstStyle/>
          <a:p>
            <a:r>
              <a:rPr lang="en-US" dirty="0"/>
              <a:t>Article 19 outside activity &amp; conflict of interest (cont’d)</a:t>
            </a:r>
          </a:p>
        </p:txBody>
      </p:sp>
      <p:sp>
        <p:nvSpPr>
          <p:cNvPr id="3" name="Content Placeholder 2">
            <a:extLst>
              <a:ext uri="{FF2B5EF4-FFF2-40B4-BE49-F238E27FC236}">
                <a16:creationId xmlns:a16="http://schemas.microsoft.com/office/drawing/2014/main" id="{117AFC74-B0BF-948A-E420-50BFBFA6C81D}"/>
              </a:ext>
            </a:extLst>
          </p:cNvPr>
          <p:cNvSpPr>
            <a:spLocks noGrp="1"/>
          </p:cNvSpPr>
          <p:nvPr>
            <p:ph idx="1"/>
          </p:nvPr>
        </p:nvSpPr>
        <p:spPr>
          <a:xfrm>
            <a:off x="411859" y="1715956"/>
            <a:ext cx="11466874" cy="5277511"/>
          </a:xfrm>
        </p:spPr>
        <p:txBody>
          <a:bodyPr>
            <a:normAutofit/>
          </a:bodyPr>
          <a:lstStyle/>
          <a:p>
            <a:r>
              <a:rPr lang="en-US" sz="2400" dirty="0"/>
              <a:t>Faculty with at least a 0.5 FTE appointment, and all faculty engaged in the design, conduct, or reporting of research regardless of FTE, are required to annually complete an outside activity form for conflict review. </a:t>
            </a:r>
          </a:p>
          <a:p>
            <a:r>
              <a:rPr lang="en-US" sz="2400" dirty="0"/>
              <a:t>All outside activity, including teaching and research activities occurring when the employee has no active appointment (i.e. summer) or is on leave must be reported. </a:t>
            </a:r>
          </a:p>
          <a:p>
            <a:r>
              <a:rPr lang="en-US" sz="2400" dirty="0"/>
              <a:t>Financial interests must also be disclosed if: (</a:t>
            </a:r>
            <a:r>
              <a:rPr lang="en-US" sz="2400" dirty="0" err="1"/>
              <a:t>i</a:t>
            </a:r>
            <a:r>
              <a:rPr lang="en-US" sz="2400" dirty="0"/>
              <a:t>) there is a business relationship between the outside entity and the university or its direct-support organizations, (ii) there is a relationship of such interest with your university responsibilities, or (iii) you are engaged in the design, conduct and reporting of research and hold financial interests with a foreign entity.</a:t>
            </a:r>
          </a:p>
          <a:p>
            <a:endParaRPr lang="en-US" sz="2000" dirty="0"/>
          </a:p>
        </p:txBody>
      </p:sp>
    </p:spTree>
    <p:extLst>
      <p:ext uri="{BB962C8B-B14F-4D97-AF65-F5344CB8AC3E}">
        <p14:creationId xmlns:p14="http://schemas.microsoft.com/office/powerpoint/2010/main" val="133271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7D12-FD52-D21C-2A9B-0D1469862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5286C-BB68-709F-7AEE-C792B6FC6F05}"/>
              </a:ext>
            </a:extLst>
          </p:cNvPr>
          <p:cNvSpPr>
            <a:spLocks noGrp="1"/>
          </p:cNvSpPr>
          <p:nvPr>
            <p:ph type="title"/>
          </p:nvPr>
        </p:nvSpPr>
        <p:spPr/>
        <p:txBody>
          <a:bodyPr/>
          <a:lstStyle/>
          <a:p>
            <a:r>
              <a:rPr lang="en-US" dirty="0"/>
              <a:t>Article 19 outside activity &amp; conflict of interest (cont’d)</a:t>
            </a:r>
          </a:p>
        </p:txBody>
      </p:sp>
      <p:sp>
        <p:nvSpPr>
          <p:cNvPr id="3" name="Content Placeholder 2">
            <a:extLst>
              <a:ext uri="{FF2B5EF4-FFF2-40B4-BE49-F238E27FC236}">
                <a16:creationId xmlns:a16="http://schemas.microsoft.com/office/drawing/2014/main" id="{8394047E-8E4D-43A9-CC61-EE6BC5078516}"/>
              </a:ext>
            </a:extLst>
          </p:cNvPr>
          <p:cNvSpPr>
            <a:spLocks noGrp="1"/>
          </p:cNvSpPr>
          <p:nvPr>
            <p:ph idx="1"/>
          </p:nvPr>
        </p:nvSpPr>
        <p:spPr>
          <a:xfrm>
            <a:off x="437259" y="1083734"/>
            <a:ext cx="11466874" cy="4978400"/>
          </a:xfrm>
        </p:spPr>
        <p:txBody>
          <a:bodyPr>
            <a:normAutofit/>
          </a:bodyPr>
          <a:lstStyle/>
          <a:p>
            <a:r>
              <a:rPr lang="en-US" sz="2400" dirty="0"/>
              <a:t>If a faculty member has no information to disclose, a report indicating “no activity to report” must be completed each year on or before September 30. </a:t>
            </a:r>
          </a:p>
          <a:p>
            <a:r>
              <a:rPr lang="en-US" sz="2400" dirty="0"/>
              <a:t>Failure to report outside activity, and receive required approvals, may result in discipline including termination.</a:t>
            </a:r>
          </a:p>
          <a:p>
            <a:r>
              <a:rPr lang="en-US" sz="2400" dirty="0"/>
              <a:t>Appendix J</a:t>
            </a:r>
          </a:p>
        </p:txBody>
      </p:sp>
    </p:spTree>
    <p:extLst>
      <p:ext uri="{BB962C8B-B14F-4D97-AF65-F5344CB8AC3E}">
        <p14:creationId xmlns:p14="http://schemas.microsoft.com/office/powerpoint/2010/main" val="352190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64CE-9819-5FE0-22C1-6B3E92869ECC}"/>
              </a:ext>
            </a:extLst>
          </p:cNvPr>
          <p:cNvSpPr>
            <a:spLocks noGrp="1"/>
          </p:cNvSpPr>
          <p:nvPr>
            <p:ph type="title"/>
          </p:nvPr>
        </p:nvSpPr>
        <p:spPr/>
        <p:txBody>
          <a:bodyPr/>
          <a:lstStyle/>
          <a:p>
            <a:r>
              <a:rPr lang="en-US" dirty="0"/>
              <a:t>Article 24: Benefits</a:t>
            </a:r>
          </a:p>
        </p:txBody>
      </p:sp>
      <p:sp>
        <p:nvSpPr>
          <p:cNvPr id="3" name="Content Placeholder 2">
            <a:extLst>
              <a:ext uri="{FF2B5EF4-FFF2-40B4-BE49-F238E27FC236}">
                <a16:creationId xmlns:a16="http://schemas.microsoft.com/office/drawing/2014/main" id="{8E1EA49A-EAF9-521F-65BA-A4EE6989AB5A}"/>
              </a:ext>
            </a:extLst>
          </p:cNvPr>
          <p:cNvSpPr>
            <a:spLocks noGrp="1"/>
          </p:cNvSpPr>
          <p:nvPr>
            <p:ph idx="1"/>
          </p:nvPr>
        </p:nvSpPr>
        <p:spPr>
          <a:xfrm>
            <a:off x="426062" y="1964267"/>
            <a:ext cx="11339875" cy="5080000"/>
          </a:xfrm>
        </p:spPr>
        <p:txBody>
          <a:bodyPr>
            <a:normAutofit fontScale="92500"/>
          </a:bodyPr>
          <a:lstStyle/>
          <a:p>
            <a:r>
              <a:rPr lang="en-US" sz="2400" dirty="0"/>
              <a:t>Employees will be provided with detailed information about retirement options (i.e., FRS Pension and Investment Plans, and the State University System Optional Retirement Program), and may request a personal consultation with Human Resources regarding retirement plans.</a:t>
            </a:r>
          </a:p>
          <a:p>
            <a:r>
              <a:rPr lang="en-US" sz="2400" dirty="0"/>
              <a:t>Employees may enroll in up to 6 credit hours per term without tuition charges if the employee earns a grade of at least a C in undergraduate courses; a B in graduate courses; and a P in P-F graded courses.</a:t>
            </a:r>
          </a:p>
          <a:p>
            <a:r>
              <a:rPr lang="en-US" sz="2400" dirty="0"/>
              <a:t>Employees may elect to allow an IRS qualified dependent child or spouse to utilize this benefit in lieu of the employee.  A dependent child must enroll in a minimum of 21credit hours in undergraduate classes per academic year (unless a SAS accommodation dictates otherwise), and maintain a 2.0 GPA. </a:t>
            </a:r>
          </a:p>
          <a:p>
            <a:r>
              <a:rPr lang="en-US" sz="2400" dirty="0"/>
              <a:t>A dependent spouse may enroll in either undergraduate or graduate level courses for at least 6 credits per semester, fees for 3 credits will be waived while the remaining 3 credits must be paid out-of-pocket. </a:t>
            </a:r>
          </a:p>
          <a:p>
            <a:endParaRPr lang="en-US" sz="2000" dirty="0"/>
          </a:p>
        </p:txBody>
      </p:sp>
    </p:spTree>
    <p:extLst>
      <p:ext uri="{BB962C8B-B14F-4D97-AF65-F5344CB8AC3E}">
        <p14:creationId xmlns:p14="http://schemas.microsoft.com/office/powerpoint/2010/main" val="218086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t>
            </a:r>
          </a:p>
        </p:txBody>
      </p:sp>
      <p:pic>
        <p:nvPicPr>
          <p:cNvPr id="6" name="Content Placeholder 5"/>
          <p:cNvPicPr>
            <a:picLocks noGrp="1" noChangeAspect="1"/>
          </p:cNvPicPr>
          <p:nvPr>
            <p:ph sz="half" idx="1"/>
          </p:nvPr>
        </p:nvPicPr>
        <p:blipFill>
          <a:blip r:embed="rId2"/>
          <a:stretch>
            <a:fillRect/>
          </a:stretch>
        </p:blipFill>
        <p:spPr>
          <a:xfrm>
            <a:off x="344124" y="2583538"/>
            <a:ext cx="5422900" cy="292123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096000" y="2227632"/>
            <a:ext cx="5751876" cy="3633047"/>
          </a:xfrm>
        </p:spPr>
        <p:txBody>
          <a:bodyPr>
            <a:normAutofit/>
          </a:bodyPr>
          <a:lstStyle/>
          <a:p>
            <a:r>
              <a:rPr lang="en-US" sz="2800" dirty="0"/>
              <a:t>Syllabus is a contract with the students</a:t>
            </a:r>
          </a:p>
          <a:p>
            <a:r>
              <a:rPr lang="en-US" sz="2800" dirty="0"/>
              <a:t>Teach to your course objectives</a:t>
            </a:r>
          </a:p>
          <a:p>
            <a:r>
              <a:rPr lang="en-US" sz="2800" dirty="0"/>
              <a:t>Prompt constructive feedback/SPOTs</a:t>
            </a:r>
          </a:p>
          <a:p>
            <a:r>
              <a:rPr lang="en-US" sz="2800" dirty="0"/>
              <a:t>Ask for help! University resources are available to you</a:t>
            </a:r>
          </a:p>
        </p:txBody>
      </p:sp>
    </p:spTree>
    <p:extLst>
      <p:ext uri="{BB962C8B-B14F-4D97-AF65-F5344CB8AC3E}">
        <p14:creationId xmlns:p14="http://schemas.microsoft.com/office/powerpoint/2010/main" val="3805430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absence</a:t>
            </a:r>
          </a:p>
        </p:txBody>
      </p:sp>
      <p:sp>
        <p:nvSpPr>
          <p:cNvPr id="3" name="Content Placeholder 2"/>
          <p:cNvSpPr>
            <a:spLocks noGrp="1"/>
          </p:cNvSpPr>
          <p:nvPr>
            <p:ph sz="half" idx="1"/>
          </p:nvPr>
        </p:nvSpPr>
        <p:spPr>
          <a:xfrm>
            <a:off x="499533" y="1892158"/>
            <a:ext cx="5935133" cy="4335850"/>
          </a:xfrm>
        </p:spPr>
        <p:txBody>
          <a:bodyPr/>
          <a:lstStyle/>
          <a:p>
            <a:r>
              <a:rPr lang="en-US" sz="2800" dirty="0"/>
              <a:t>University Policy 7.5</a:t>
            </a:r>
          </a:p>
          <a:p>
            <a:r>
              <a:rPr lang="en-US" sz="2800" dirty="0"/>
              <a:t>CBA Article 17</a:t>
            </a:r>
          </a:p>
          <a:p>
            <a:r>
              <a:rPr lang="en-US" sz="2800" dirty="0"/>
              <a:t>Faculty leave request form</a:t>
            </a:r>
          </a:p>
          <a:p>
            <a:pPr lvl="1"/>
            <a:r>
              <a:rPr lang="en-US" sz="2400" dirty="0"/>
              <a:t>BOG</a:t>
            </a:r>
          </a:p>
          <a:p>
            <a:pPr lvl="1"/>
            <a:r>
              <a:rPr lang="en-US" sz="2400" dirty="0"/>
              <a:t>SACSCOC</a:t>
            </a:r>
          </a:p>
          <a:p>
            <a:pPr lvl="1"/>
            <a:r>
              <a:rPr lang="en-US" sz="2400" dirty="0">
                <a:solidFill>
                  <a:schemeClr val="accent2"/>
                </a:solidFill>
                <a:hlinkClick r:id="rId2">
                  <a:extLst>
                    <a:ext uri="{A12FA001-AC4F-418D-AE19-62706E023703}">
                      <ahyp:hlinkClr xmlns:ahyp="http://schemas.microsoft.com/office/drawing/2018/hyperlinkcolor" val="tx"/>
                    </a:ext>
                  </a:extLst>
                </a:hlinkClick>
              </a:rPr>
              <a:t>Faculty Absence Form</a:t>
            </a:r>
            <a:endParaRPr lang="en-US" sz="2400" dirty="0">
              <a:solidFill>
                <a:schemeClr val="accent2"/>
              </a:solidFill>
            </a:endParaRPr>
          </a:p>
        </p:txBody>
      </p:sp>
      <p:pic>
        <p:nvPicPr>
          <p:cNvPr id="12" name="Content Placeholder 11" descr="A form with text and images&#10;&#10;AI-generated content may be incorrect.">
            <a:extLst>
              <a:ext uri="{FF2B5EF4-FFF2-40B4-BE49-F238E27FC236}">
                <a16:creationId xmlns:a16="http://schemas.microsoft.com/office/drawing/2014/main" id="{C9AF6A4E-6018-B3FE-F0E9-BDF4F41260CF}"/>
              </a:ext>
            </a:extLst>
          </p:cNvPr>
          <p:cNvPicPr>
            <a:picLocks noGrp="1" noChangeAspect="1"/>
          </p:cNvPicPr>
          <p:nvPr>
            <p:ph sz="half" idx="2"/>
          </p:nvPr>
        </p:nvPicPr>
        <p:blipFill>
          <a:blip r:embed="rId3"/>
          <a:srcRect l="12447" r="12062"/>
          <a:stretch>
            <a:fillRect/>
          </a:stretch>
        </p:blipFill>
        <p:spPr>
          <a:xfrm>
            <a:off x="6963197" y="2071319"/>
            <a:ext cx="3400003" cy="450382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363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sunshine laws</a:t>
            </a:r>
          </a:p>
        </p:txBody>
      </p:sp>
      <p:sp>
        <p:nvSpPr>
          <p:cNvPr id="3" name="Content Placeholder 2"/>
          <p:cNvSpPr>
            <a:spLocks noGrp="1"/>
          </p:cNvSpPr>
          <p:nvPr>
            <p:ph idx="1"/>
          </p:nvPr>
        </p:nvSpPr>
        <p:spPr>
          <a:xfrm>
            <a:off x="581192" y="1845734"/>
            <a:ext cx="7402875" cy="4834466"/>
          </a:xfrm>
        </p:spPr>
        <p:txBody>
          <a:bodyPr>
            <a:normAutofit/>
          </a:bodyPr>
          <a:lstStyle/>
          <a:p>
            <a:pPr>
              <a:buClr>
                <a:srgbClr val="0070C0"/>
              </a:buClr>
              <a:buFont typeface="Wingdings 2" panose="05020102010507070707" pitchFamily="18" charset="2"/>
              <a:buChar char="¡"/>
            </a:pPr>
            <a:r>
              <a:rPr lang="en-US" altLang="en-US" sz="2400" dirty="0">
                <a:solidFill>
                  <a:srgbClr val="002060"/>
                </a:solidFill>
              </a:rPr>
              <a:t>Florida Statutes, Chapter 286, the “Open Meetings Act,” provides a </a:t>
            </a:r>
            <a:r>
              <a:rPr lang="en-US" altLang="en-US" sz="2400" dirty="0">
                <a:solidFill>
                  <a:srgbClr val="FF0000"/>
                </a:solidFill>
              </a:rPr>
              <a:t>right of access to governmental meetings</a:t>
            </a:r>
            <a:r>
              <a:rPr lang="en-US" altLang="en-US" sz="2400" dirty="0"/>
              <a:t>.</a:t>
            </a:r>
          </a:p>
          <a:p>
            <a:pPr>
              <a:buClr>
                <a:srgbClr val="0070C0"/>
              </a:buClr>
              <a:buFont typeface="Wingdings 2" panose="05020102010507070707" pitchFamily="18" charset="2"/>
              <a:buChar char="¡"/>
            </a:pPr>
            <a:r>
              <a:rPr lang="en-US" altLang="en-US" sz="2400" dirty="0">
                <a:solidFill>
                  <a:srgbClr val="002060"/>
                </a:solidFill>
              </a:rPr>
              <a:t>Florida Statutes, Chapter 119, the “Public Records Law,” creates a </a:t>
            </a:r>
            <a:r>
              <a:rPr lang="en-US" altLang="en-US" sz="2400" dirty="0">
                <a:solidFill>
                  <a:srgbClr val="FF0000"/>
                </a:solidFill>
              </a:rPr>
              <a:t>right of access to records</a:t>
            </a:r>
            <a:r>
              <a:rPr lang="en-US" altLang="en-US" sz="2400" dirty="0"/>
              <a:t> </a:t>
            </a:r>
            <a:r>
              <a:rPr lang="en-US" altLang="en-US" sz="2400" dirty="0">
                <a:solidFill>
                  <a:srgbClr val="002060"/>
                </a:solidFill>
              </a:rPr>
              <a:t>made or received in connection with official business of a public body.</a:t>
            </a:r>
          </a:p>
          <a:p>
            <a:r>
              <a:rPr lang="en-US" sz="2400" dirty="0">
                <a:solidFill>
                  <a:srgbClr val="002060"/>
                </a:solidFill>
              </a:rPr>
              <a:t>Refer all public records requests to the Media Relations office</a:t>
            </a:r>
          </a:p>
          <a:p>
            <a:pPr lvl="1">
              <a:buFont typeface="Wingdings" panose="05000000000000000000" pitchFamily="2" charset="2"/>
              <a:buChar char="§"/>
            </a:pPr>
            <a:r>
              <a:rPr lang="en-US" sz="2200" dirty="0">
                <a:solidFill>
                  <a:srgbClr val="002060"/>
                </a:solidFill>
              </a:rPr>
              <a:t>Requests need not be in writing or directed to any particular individual or office</a:t>
            </a:r>
          </a:p>
        </p:txBody>
      </p:sp>
      <p:pic>
        <p:nvPicPr>
          <p:cNvPr id="4" name="Picture 3">
            <a:extLst>
              <a:ext uri="{FF2B5EF4-FFF2-40B4-BE49-F238E27FC236}">
                <a16:creationId xmlns:a16="http://schemas.microsoft.com/office/drawing/2014/main" id="{A99B6516-49B4-2966-E9C5-5AF496BCB573}"/>
              </a:ext>
            </a:extLst>
          </p:cNvPr>
          <p:cNvPicPr>
            <a:picLocks noChangeAspect="1"/>
          </p:cNvPicPr>
          <p:nvPr/>
        </p:nvPicPr>
        <p:blipFill>
          <a:blip r:embed="rId2"/>
          <a:stretch>
            <a:fillRect/>
          </a:stretch>
        </p:blipFill>
        <p:spPr>
          <a:xfrm>
            <a:off x="8272849" y="2256968"/>
            <a:ext cx="3507234" cy="3525358"/>
          </a:xfrm>
          <a:prstGeom prst="rect">
            <a:avLst/>
          </a:prstGeom>
        </p:spPr>
      </p:pic>
    </p:spTree>
    <p:extLst>
      <p:ext uri="{BB962C8B-B14F-4D97-AF65-F5344CB8AC3E}">
        <p14:creationId xmlns:p14="http://schemas.microsoft.com/office/powerpoint/2010/main" val="355137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sunshine laws (cont’d)</a:t>
            </a:r>
          </a:p>
        </p:txBody>
      </p:sp>
      <p:sp>
        <p:nvSpPr>
          <p:cNvPr id="3" name="Content Placeholder 2"/>
          <p:cNvSpPr>
            <a:spLocks noGrp="1"/>
          </p:cNvSpPr>
          <p:nvPr>
            <p:ph idx="1"/>
          </p:nvPr>
        </p:nvSpPr>
        <p:spPr>
          <a:xfrm>
            <a:off x="496525" y="1049866"/>
            <a:ext cx="11399142" cy="5977467"/>
          </a:xfrm>
        </p:spPr>
        <p:txBody>
          <a:bodyPr>
            <a:normAutofit/>
          </a:bodyPr>
          <a:lstStyle/>
          <a:p>
            <a:r>
              <a:rPr lang="en-US" sz="2800" dirty="0"/>
              <a:t>Florida Statutes, Chapter 119 defines Public Records as:</a:t>
            </a:r>
          </a:p>
          <a:p>
            <a:pPr lvl="1"/>
            <a:r>
              <a:rPr lang="en-US" sz="2400" dirty="0"/>
              <a:t>all documents, drafts, emails, texts, papers, letters, maps, books, tapes, photographs, films, sound recordings, data processing software, or other material </a:t>
            </a:r>
          </a:p>
          <a:p>
            <a:pPr lvl="2"/>
            <a:r>
              <a:rPr lang="en-US" sz="2200" dirty="0"/>
              <a:t>regardless of physical form or means of transmission</a:t>
            </a:r>
          </a:p>
          <a:p>
            <a:pPr lvl="1"/>
            <a:r>
              <a:rPr lang="en-US" sz="2400" dirty="0"/>
              <a:t>made or received pursuant to law in connection with transaction of official business by the agency</a:t>
            </a:r>
          </a:p>
          <a:p>
            <a:r>
              <a:rPr lang="en-US" sz="2800" dirty="0"/>
              <a:t>Not applicable to truly personal records</a:t>
            </a:r>
          </a:p>
        </p:txBody>
      </p:sp>
    </p:spTree>
    <p:extLst>
      <p:ext uri="{BB962C8B-B14F-4D97-AF65-F5344CB8AC3E}">
        <p14:creationId xmlns:p14="http://schemas.microsoft.com/office/powerpoint/2010/main" val="3905806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19B764-F758-A662-3C79-4D529031C3C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
                <a:srgbClr val="1A3260"/>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7B72786-7308-2FD0-3374-10174FF44853}"/>
              </a:ext>
            </a:extLst>
          </p:cNvPr>
          <p:cNvSpPr>
            <a:spLocks noGrp="1"/>
          </p:cNvSpPr>
          <p:nvPr>
            <p:ph type="title"/>
          </p:nvPr>
        </p:nvSpPr>
        <p:spPr>
          <a:xfrm>
            <a:off x="643468" y="1033389"/>
            <a:ext cx="4826256" cy="4825409"/>
          </a:xfrm>
        </p:spPr>
        <p:txBody>
          <a:bodyPr anchor="ctr">
            <a:normAutofit/>
          </a:bodyPr>
          <a:lstStyle/>
          <a:p>
            <a:r>
              <a:rPr lang="en-US" sz="5400" dirty="0">
                <a:solidFill>
                  <a:srgbClr val="FFFFFF"/>
                </a:solidFill>
              </a:rPr>
              <a:t>OVERVIEW</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27DA29FF-5DBE-2A2E-1062-338622C38B05}"/>
              </a:ext>
            </a:extLst>
          </p:cNvPr>
          <p:cNvSpPr>
            <a:spLocks noGrp="1"/>
          </p:cNvSpPr>
          <p:nvPr>
            <p:ph idx="1"/>
          </p:nvPr>
        </p:nvSpPr>
        <p:spPr>
          <a:xfrm>
            <a:off x="6113190" y="135467"/>
            <a:ext cx="6629143" cy="6722533"/>
          </a:xfrm>
          <a:ln w="57150">
            <a:noFill/>
          </a:ln>
        </p:spPr>
        <p:txBody>
          <a:bodyPr anchor="ctr">
            <a:normAutofit/>
          </a:bodyPr>
          <a:lstStyle/>
          <a:p>
            <a:pPr>
              <a:lnSpc>
                <a:spcPct val="90000"/>
              </a:lnSpc>
            </a:pPr>
            <a:r>
              <a:rPr lang="en-US" sz="2600" b="1" dirty="0">
                <a:solidFill>
                  <a:schemeClr val="accent2">
                    <a:lumMod val="50000"/>
                  </a:schemeClr>
                </a:solidFill>
              </a:rPr>
              <a:t>Collective Bargaining Agreement</a:t>
            </a:r>
          </a:p>
          <a:p>
            <a:pPr lvl="1">
              <a:lnSpc>
                <a:spcPct val="90000"/>
              </a:lnSpc>
              <a:buFont typeface="Wingdings" panose="05000000000000000000" pitchFamily="2" charset="2"/>
              <a:buChar char="§"/>
            </a:pPr>
            <a:r>
              <a:rPr lang="en-US" sz="2300" dirty="0">
                <a:solidFill>
                  <a:schemeClr val="accent2">
                    <a:lumMod val="50000"/>
                  </a:schemeClr>
                </a:solidFill>
              </a:rPr>
              <a:t>Article 5 Academic Freedom &amp; </a:t>
            </a:r>
            <a:r>
              <a:rPr lang="en-US" sz="2250" dirty="0">
                <a:solidFill>
                  <a:schemeClr val="accent2">
                    <a:lumMod val="50000"/>
                  </a:schemeClr>
                </a:solidFill>
              </a:rPr>
              <a:t>Responsibility</a:t>
            </a:r>
          </a:p>
          <a:p>
            <a:pPr lvl="1">
              <a:lnSpc>
                <a:spcPct val="90000"/>
              </a:lnSpc>
              <a:buFont typeface="Wingdings" panose="05000000000000000000" pitchFamily="2" charset="2"/>
              <a:buChar char="§"/>
            </a:pPr>
            <a:r>
              <a:rPr lang="en-US" sz="2300" dirty="0">
                <a:solidFill>
                  <a:schemeClr val="accent2">
                    <a:lumMod val="50000"/>
                  </a:schemeClr>
                </a:solidFill>
              </a:rPr>
              <a:t>Article 6 Nondiscrimination</a:t>
            </a:r>
          </a:p>
          <a:p>
            <a:pPr lvl="1">
              <a:lnSpc>
                <a:spcPct val="90000"/>
              </a:lnSpc>
              <a:buFont typeface="Wingdings" panose="05000000000000000000" pitchFamily="2" charset="2"/>
              <a:buChar char="§"/>
            </a:pPr>
            <a:r>
              <a:rPr lang="en-US" sz="2300" dirty="0">
                <a:solidFill>
                  <a:schemeClr val="accent2">
                    <a:lumMod val="50000"/>
                  </a:schemeClr>
                </a:solidFill>
              </a:rPr>
              <a:t>Article 10 Performance Evaluations</a:t>
            </a:r>
          </a:p>
          <a:p>
            <a:pPr lvl="1">
              <a:lnSpc>
                <a:spcPct val="90000"/>
              </a:lnSpc>
              <a:buFont typeface="Wingdings" panose="05000000000000000000" pitchFamily="2" charset="2"/>
              <a:buChar char="§"/>
            </a:pPr>
            <a:r>
              <a:rPr lang="en-US" sz="2300" dirty="0">
                <a:solidFill>
                  <a:schemeClr val="accent2">
                    <a:lumMod val="50000"/>
                  </a:schemeClr>
                </a:solidFill>
              </a:rPr>
              <a:t>Article 17 Leaves</a:t>
            </a:r>
          </a:p>
          <a:p>
            <a:pPr lvl="1">
              <a:lnSpc>
                <a:spcPct val="90000"/>
              </a:lnSpc>
              <a:buFont typeface="Wingdings" panose="05000000000000000000" pitchFamily="2" charset="2"/>
              <a:buChar char="§"/>
            </a:pPr>
            <a:r>
              <a:rPr lang="en-US" sz="2300" dirty="0">
                <a:solidFill>
                  <a:schemeClr val="accent2">
                    <a:lumMod val="50000"/>
                  </a:schemeClr>
                </a:solidFill>
              </a:rPr>
              <a:t>Article 19 Conflict of Interest/                                                                            	Outside Activity &amp;  Appendix J</a:t>
            </a:r>
          </a:p>
          <a:p>
            <a:pPr lvl="1">
              <a:lnSpc>
                <a:spcPct val="90000"/>
              </a:lnSpc>
              <a:buFont typeface="Wingdings" panose="05000000000000000000" pitchFamily="2" charset="2"/>
              <a:buChar char="§"/>
            </a:pPr>
            <a:r>
              <a:rPr lang="en-US" sz="2300" dirty="0">
                <a:solidFill>
                  <a:schemeClr val="accent2">
                    <a:lumMod val="50000"/>
                  </a:schemeClr>
                </a:solidFill>
              </a:rPr>
              <a:t>Article 24 Benefits</a:t>
            </a:r>
          </a:p>
          <a:p>
            <a:pPr>
              <a:lnSpc>
                <a:spcPct val="90000"/>
              </a:lnSpc>
            </a:pPr>
            <a:r>
              <a:rPr lang="en-US" sz="2600" b="1" dirty="0">
                <a:solidFill>
                  <a:schemeClr val="accent2">
                    <a:lumMod val="50000"/>
                  </a:schemeClr>
                </a:solidFill>
              </a:rPr>
              <a:t>Instruction</a:t>
            </a:r>
          </a:p>
          <a:p>
            <a:pPr>
              <a:lnSpc>
                <a:spcPct val="90000"/>
              </a:lnSpc>
            </a:pPr>
            <a:r>
              <a:rPr lang="en-US" sz="2600" b="1" dirty="0">
                <a:solidFill>
                  <a:schemeClr val="accent2">
                    <a:lumMod val="50000"/>
                  </a:schemeClr>
                </a:solidFill>
              </a:rPr>
              <a:t>Faculty Absence</a:t>
            </a:r>
          </a:p>
          <a:p>
            <a:pPr>
              <a:lnSpc>
                <a:spcPct val="90000"/>
              </a:lnSpc>
            </a:pPr>
            <a:r>
              <a:rPr lang="en-US" sz="2600" b="1" dirty="0">
                <a:solidFill>
                  <a:schemeClr val="accent2">
                    <a:lumMod val="50000"/>
                  </a:schemeClr>
                </a:solidFill>
              </a:rPr>
              <a:t>Florida Sunshine Laws</a:t>
            </a:r>
          </a:p>
        </p:txBody>
      </p:sp>
    </p:spTree>
    <p:extLst>
      <p:ext uri="{BB962C8B-B14F-4D97-AF65-F5344CB8AC3E}">
        <p14:creationId xmlns:p14="http://schemas.microsoft.com/office/powerpoint/2010/main" val="354687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6D5FE-E1CA-2FAE-F549-043970F65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D67E5-9A1E-D5D0-48D2-52809FA4D096}"/>
              </a:ext>
            </a:extLst>
          </p:cNvPr>
          <p:cNvSpPr>
            <a:spLocks noGrp="1"/>
          </p:cNvSpPr>
          <p:nvPr>
            <p:ph type="title"/>
          </p:nvPr>
        </p:nvSpPr>
        <p:spPr/>
        <p:txBody>
          <a:bodyPr/>
          <a:lstStyle/>
          <a:p>
            <a:r>
              <a:rPr lang="en-US" dirty="0"/>
              <a:t>Florida sunshine laws (cont’d)</a:t>
            </a:r>
          </a:p>
        </p:txBody>
      </p:sp>
      <p:sp>
        <p:nvSpPr>
          <p:cNvPr id="3" name="Content Placeholder 2">
            <a:extLst>
              <a:ext uri="{FF2B5EF4-FFF2-40B4-BE49-F238E27FC236}">
                <a16:creationId xmlns:a16="http://schemas.microsoft.com/office/drawing/2014/main" id="{4E5E97E8-98DC-245B-BE27-F0FF0AF9222B}"/>
              </a:ext>
            </a:extLst>
          </p:cNvPr>
          <p:cNvSpPr>
            <a:spLocks noGrp="1"/>
          </p:cNvSpPr>
          <p:nvPr>
            <p:ph idx="1"/>
          </p:nvPr>
        </p:nvSpPr>
        <p:spPr/>
        <p:txBody>
          <a:bodyPr>
            <a:normAutofit/>
          </a:bodyPr>
          <a:lstStyle/>
          <a:p>
            <a:pPr marL="0" indent="0">
              <a:buNone/>
            </a:pPr>
            <a:r>
              <a:rPr lang="en-US" sz="3500" i="1" dirty="0">
                <a:solidFill>
                  <a:srgbClr val="002060"/>
                </a:solidFill>
                <a:sym typeface="Wingdings" pitchFamily="2" charset="2"/>
              </a:rPr>
              <a:t>But, I sent it from my personal email address or device!</a:t>
            </a:r>
          </a:p>
          <a:p>
            <a:pPr marL="0" indent="0">
              <a:buNone/>
            </a:pPr>
            <a:endParaRPr lang="en-US" sz="2000" i="1" dirty="0">
              <a:solidFill>
                <a:srgbClr val="002060"/>
              </a:solidFill>
              <a:sym typeface="Wingdings" pitchFamily="2" charset="2"/>
            </a:endParaRPr>
          </a:p>
          <a:p>
            <a:pPr lvl="1"/>
            <a:r>
              <a:rPr lang="en-US" altLang="en-US" sz="2600" dirty="0">
                <a:solidFill>
                  <a:srgbClr val="002060"/>
                </a:solidFill>
                <a:cs typeface="Arial" panose="020B0604020202020204" pitchFamily="34" charset="0"/>
              </a:rPr>
              <a:t>It doesn’t matter where the record originated from. </a:t>
            </a:r>
          </a:p>
          <a:p>
            <a:pPr lvl="1"/>
            <a:r>
              <a:rPr lang="en-US" altLang="en-US" sz="2600" dirty="0">
                <a:solidFill>
                  <a:srgbClr val="002060"/>
                </a:solidFill>
                <a:cs typeface="Arial" panose="020B0604020202020204" pitchFamily="34" charset="0"/>
              </a:rPr>
              <a:t>If it was made or received in the course of official business and perpetuates, communicates, or formalizes knowledge, it is subject to Florida’s Public Records Law even if sent from a personal email address or device.</a:t>
            </a:r>
          </a:p>
          <a:p>
            <a:pPr marL="0" indent="0">
              <a:buNone/>
            </a:pPr>
            <a:endParaRPr lang="en-US" sz="2000" dirty="0">
              <a:highlight>
                <a:srgbClr val="FFFF00"/>
              </a:highlight>
            </a:endParaRPr>
          </a:p>
        </p:txBody>
      </p:sp>
    </p:spTree>
    <p:extLst>
      <p:ext uri="{BB962C8B-B14F-4D97-AF65-F5344CB8AC3E}">
        <p14:creationId xmlns:p14="http://schemas.microsoft.com/office/powerpoint/2010/main" val="1593953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sunshine laws (cont’d)</a:t>
            </a:r>
          </a:p>
        </p:txBody>
      </p:sp>
      <p:sp>
        <p:nvSpPr>
          <p:cNvPr id="3" name="Content Placeholder 2"/>
          <p:cNvSpPr>
            <a:spLocks noGrp="1"/>
          </p:cNvSpPr>
          <p:nvPr>
            <p:ph idx="1"/>
          </p:nvPr>
        </p:nvSpPr>
        <p:spPr>
          <a:xfrm>
            <a:off x="581192" y="922867"/>
            <a:ext cx="11029615" cy="6222999"/>
          </a:xfrm>
        </p:spPr>
        <p:txBody>
          <a:bodyPr>
            <a:normAutofit/>
          </a:bodyPr>
          <a:lstStyle/>
          <a:p>
            <a:r>
              <a:rPr lang="en-US" sz="2800" dirty="0"/>
              <a:t>Some public records are exempt from public disclosure due to statutory exemptions.</a:t>
            </a:r>
          </a:p>
          <a:p>
            <a:endParaRPr lang="en-US" sz="800" dirty="0"/>
          </a:p>
          <a:p>
            <a:r>
              <a:rPr lang="en-US" sz="2800" dirty="0"/>
              <a:t>Examples of exemptions:</a:t>
            </a:r>
          </a:p>
          <a:p>
            <a:pPr lvl="1"/>
            <a:r>
              <a:rPr lang="en-US" sz="2400" dirty="0"/>
              <a:t>Student education records (FERPA and state law)</a:t>
            </a:r>
          </a:p>
          <a:p>
            <a:pPr lvl="1"/>
            <a:r>
              <a:rPr lang="en-US" sz="2400" dirty="0"/>
              <a:t>Certain materials relating to faculty tenure applications</a:t>
            </a:r>
          </a:p>
          <a:p>
            <a:pPr lvl="1"/>
            <a:r>
              <a:rPr lang="en-US" sz="2400" dirty="0"/>
              <a:t>Certain investigative records during the pendency of an investigation</a:t>
            </a:r>
          </a:p>
          <a:p>
            <a:pPr lvl="1"/>
            <a:r>
              <a:rPr lang="en-US" sz="2400" dirty="0"/>
              <a:t>Certain confidential trade secret or proprietary information</a:t>
            </a:r>
          </a:p>
        </p:txBody>
      </p:sp>
    </p:spTree>
    <p:extLst>
      <p:ext uri="{BB962C8B-B14F-4D97-AF65-F5344CB8AC3E}">
        <p14:creationId xmlns:p14="http://schemas.microsoft.com/office/powerpoint/2010/main" val="2803466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Glad you’re here!</a:t>
            </a:r>
          </a:p>
        </p:txBody>
      </p:sp>
      <p:pic>
        <p:nvPicPr>
          <p:cNvPr id="1026" name="Picture 2" descr="History Group 2017">
            <a:extLst>
              <a:ext uri="{FF2B5EF4-FFF2-40B4-BE49-F238E27FC236}">
                <a16:creationId xmlns:a16="http://schemas.microsoft.com/office/drawing/2014/main" id="{AFA644F8-E801-75BC-3491-9197D2FE3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994" y="2196483"/>
            <a:ext cx="8490012" cy="424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6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izzical burrowing owl looking forward">
            <a:extLst>
              <a:ext uri="{FF2B5EF4-FFF2-40B4-BE49-F238E27FC236}">
                <a16:creationId xmlns:a16="http://schemas.microsoft.com/office/drawing/2014/main" id="{12F6A88D-2203-9732-67BA-C447A27B398F}"/>
              </a:ext>
            </a:extLst>
          </p:cNvPr>
          <p:cNvPicPr>
            <a:picLocks noGrp="1" noChangeAspect="1"/>
          </p:cNvPicPr>
          <p:nvPr>
            <p:ph sz="half" idx="1"/>
          </p:nvPr>
        </p:nvPicPr>
        <p:blipFill>
          <a:blip r:embed="rId2"/>
          <a:srcRect r="8200" b="2"/>
          <a:stretch>
            <a:fillRect/>
          </a:stretch>
        </p:blipFill>
        <p:spPr>
          <a:xfrm>
            <a:off x="491066" y="2088092"/>
            <a:ext cx="5853883" cy="4431740"/>
          </a:xfrm>
          <a:prstGeom prst="rect">
            <a:avLst/>
          </a:prstGeom>
        </p:spPr>
      </p:pic>
      <p:sp>
        <p:nvSpPr>
          <p:cNvPr id="2" name="Title 1"/>
          <p:cNvSpPr>
            <a:spLocks noGrp="1"/>
          </p:cNvSpPr>
          <p:nvPr>
            <p:ph type="title"/>
          </p:nvPr>
        </p:nvSpPr>
        <p:spPr>
          <a:xfrm>
            <a:off x="6755487" y="2088092"/>
            <a:ext cx="3081576" cy="2085869"/>
          </a:xfrm>
        </p:spPr>
        <p:txBody>
          <a:bodyPr vert="horz" lIns="91440" tIns="45720" rIns="91440" bIns="45720" rtlCol="0" anchor="b">
            <a:normAutofit/>
          </a:bodyPr>
          <a:lstStyle/>
          <a:p>
            <a:r>
              <a:rPr lang="en-US" sz="3600" dirty="0">
                <a:solidFill>
                  <a:srgbClr val="FFFFFF"/>
                </a:solidFill>
              </a:rPr>
              <a:t>Questions?</a:t>
            </a:r>
          </a:p>
        </p:txBody>
      </p:sp>
      <p:sp>
        <p:nvSpPr>
          <p:cNvPr id="5" name="Content Placeholder 4"/>
          <p:cNvSpPr>
            <a:spLocks noGrp="1"/>
          </p:cNvSpPr>
          <p:nvPr>
            <p:ph sz="half" idx="2"/>
          </p:nvPr>
        </p:nvSpPr>
        <p:spPr>
          <a:xfrm>
            <a:off x="8296275" y="3505095"/>
            <a:ext cx="3081576" cy="1733655"/>
          </a:xfrm>
        </p:spPr>
        <p:txBody>
          <a:bodyPr vert="horz" lIns="91440" tIns="45720" rIns="91440" bIns="45720" rtlCol="0" anchor="t">
            <a:normAutofit/>
          </a:bodyPr>
          <a:lstStyle/>
          <a:p>
            <a:pPr marL="0" indent="0">
              <a:buNone/>
            </a:pPr>
            <a:r>
              <a:rPr lang="en-US" sz="1600" cap="all">
                <a:solidFill>
                  <a:schemeClr val="bg2"/>
                </a:solidFill>
              </a:rPr>
              <a:t>  </a:t>
            </a:r>
          </a:p>
        </p:txBody>
      </p:sp>
      <p:sp>
        <p:nvSpPr>
          <p:cNvPr id="4" name="TextBox 3">
            <a:extLst>
              <a:ext uri="{FF2B5EF4-FFF2-40B4-BE49-F238E27FC236}">
                <a16:creationId xmlns:a16="http://schemas.microsoft.com/office/drawing/2014/main" id="{660AB048-755F-4007-5698-14575C05B9B8}"/>
              </a:ext>
            </a:extLst>
          </p:cNvPr>
          <p:cNvSpPr txBox="1"/>
          <p:nvPr/>
        </p:nvSpPr>
        <p:spPr>
          <a:xfrm>
            <a:off x="5833533" y="2591775"/>
            <a:ext cx="6096000" cy="2862322"/>
          </a:xfrm>
          <a:prstGeom prst="rect">
            <a:avLst/>
          </a:prstGeom>
          <a:noFill/>
        </p:spPr>
        <p:txBody>
          <a:bodyPr wrap="square">
            <a:spAutoFit/>
          </a:bodyPr>
          <a:lstStyle/>
          <a:p>
            <a:pPr marL="0" indent="0" algn="ctr">
              <a:buNone/>
            </a:pPr>
            <a:r>
              <a:rPr lang="en-US" sz="3200" b="1" dirty="0"/>
              <a:t>QUESTIONS?</a:t>
            </a:r>
          </a:p>
          <a:p>
            <a:pPr marL="0" indent="0" algn="ctr">
              <a:buNone/>
            </a:pPr>
            <a:endParaRPr lang="en-US" sz="3200" dirty="0"/>
          </a:p>
          <a:p>
            <a:pPr marL="0" indent="0" algn="ctr">
              <a:buNone/>
            </a:pPr>
            <a:r>
              <a:rPr lang="en-US" sz="3200" dirty="0"/>
              <a:t>Feel free to contact us!</a:t>
            </a:r>
          </a:p>
          <a:p>
            <a:pPr marL="324000" lvl="1" indent="0" algn="ctr">
              <a:spcBef>
                <a:spcPts val="0"/>
              </a:spcBef>
              <a:spcAft>
                <a:spcPts val="0"/>
              </a:spcAft>
              <a:buNone/>
            </a:pPr>
            <a:r>
              <a:rPr lang="en-US" sz="2800" b="1" dirty="0"/>
              <a:t>Office of the Provost</a:t>
            </a:r>
          </a:p>
          <a:p>
            <a:pPr marL="324000" lvl="1" indent="0" algn="ctr">
              <a:spcBef>
                <a:spcPts val="0"/>
              </a:spcBef>
              <a:spcAft>
                <a:spcPts val="0"/>
              </a:spcAft>
              <a:buNone/>
            </a:pPr>
            <a:r>
              <a:rPr lang="en-US" sz="2800" dirty="0"/>
              <a:t>Tel: 561-297-3062</a:t>
            </a:r>
          </a:p>
          <a:p>
            <a:pPr marL="324000" lvl="1" indent="0" algn="ctr">
              <a:spcBef>
                <a:spcPts val="0"/>
              </a:spcBef>
              <a:spcAft>
                <a:spcPts val="0"/>
              </a:spcAft>
              <a:buNone/>
            </a:pPr>
            <a:r>
              <a:rPr lang="en-US" sz="2800" dirty="0">
                <a:hlinkClick r:id="rId3"/>
              </a:rPr>
              <a:t>www.fau.edu/provost</a:t>
            </a:r>
            <a:endParaRPr lang="en-US" sz="2800" dirty="0"/>
          </a:p>
        </p:txBody>
      </p:sp>
    </p:spTree>
    <p:extLst>
      <p:ext uri="{BB962C8B-B14F-4D97-AF65-F5344CB8AC3E}">
        <p14:creationId xmlns:p14="http://schemas.microsoft.com/office/powerpoint/2010/main" val="37035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Bargaining unit</a:t>
            </a:r>
          </a:p>
        </p:txBody>
      </p:sp>
      <p:sp>
        <p:nvSpPr>
          <p:cNvPr id="3" name="Content Placeholder 2"/>
          <p:cNvSpPr>
            <a:spLocks noGrp="1"/>
          </p:cNvSpPr>
          <p:nvPr>
            <p:ph idx="1"/>
          </p:nvPr>
        </p:nvSpPr>
        <p:spPr>
          <a:xfrm>
            <a:off x="581192" y="795867"/>
            <a:ext cx="11029615" cy="5960533"/>
          </a:xfrm>
        </p:spPr>
        <p:txBody>
          <a:bodyPr>
            <a:normAutofit/>
          </a:bodyPr>
          <a:lstStyle/>
          <a:p>
            <a:pPr>
              <a:buSzPct val="100000"/>
              <a:buFont typeface="Wingdings 2" panose="05020102010507070707" pitchFamily="18" charset="2"/>
              <a:buChar char="¡"/>
            </a:pPr>
            <a:r>
              <a:rPr lang="en-US" sz="2200" dirty="0"/>
              <a:t>≈ </a:t>
            </a:r>
            <a:r>
              <a:rPr lang="en-US" sz="2800" dirty="0"/>
              <a:t>920 in-unit members</a:t>
            </a:r>
          </a:p>
          <a:p>
            <a:pPr>
              <a:buSzPct val="100000"/>
              <a:buFont typeface="Wingdings 2" panose="05020102010507070707" pitchFamily="18" charset="2"/>
              <a:buChar char="¡"/>
            </a:pPr>
            <a:endParaRPr lang="en-US" sz="800" dirty="0"/>
          </a:p>
          <a:p>
            <a:pPr>
              <a:buFont typeface="Wingdings" panose="05000000000000000000" pitchFamily="2" charset="2"/>
              <a:buChar char="§"/>
            </a:pPr>
            <a:r>
              <a:rPr lang="en-US" sz="2800" dirty="0"/>
              <a:t>Positions vary:</a:t>
            </a:r>
          </a:p>
          <a:p>
            <a:pPr lvl="1">
              <a:buFont typeface="Wingdings" panose="05000000000000000000" pitchFamily="2" charset="2"/>
              <a:buChar char="§"/>
            </a:pPr>
            <a:r>
              <a:rPr lang="en-US" sz="2600" dirty="0"/>
              <a:t>Visiting instructors → full professors</a:t>
            </a:r>
          </a:p>
          <a:p>
            <a:pPr lvl="1">
              <a:buFont typeface="Wingdings" panose="05000000000000000000" pitchFamily="2" charset="2"/>
              <a:buChar char="§"/>
            </a:pPr>
            <a:r>
              <a:rPr lang="en-US" sz="2600" dirty="0"/>
              <a:t>Librarians, psychologists &amp; K-12 teachers </a:t>
            </a:r>
          </a:p>
          <a:p>
            <a:pPr lvl="1">
              <a:buFont typeface="Wingdings" panose="05000000000000000000" pitchFamily="2" charset="2"/>
              <a:buChar char="§"/>
            </a:pPr>
            <a:endParaRPr lang="en-US" sz="800" dirty="0"/>
          </a:p>
          <a:p>
            <a:pPr>
              <a:buFont typeface="Wingdings" panose="05000000000000000000" pitchFamily="2" charset="2"/>
              <a:buChar char="§"/>
            </a:pPr>
            <a:r>
              <a:rPr lang="en-US" sz="2800" dirty="0"/>
              <a:t>Article 30 (Duration): Agrees to a 3-year CBA ending June 30, 2028. </a:t>
            </a:r>
          </a:p>
        </p:txBody>
      </p:sp>
    </p:spTree>
    <p:extLst>
      <p:ext uri="{BB962C8B-B14F-4D97-AF65-F5344CB8AC3E}">
        <p14:creationId xmlns:p14="http://schemas.microsoft.com/office/powerpoint/2010/main" val="180656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5 academic freedom &amp; responsibility</a:t>
            </a:r>
          </a:p>
        </p:txBody>
      </p:sp>
      <p:sp>
        <p:nvSpPr>
          <p:cNvPr id="5" name="Content Placeholder 4"/>
          <p:cNvSpPr>
            <a:spLocks noGrp="1"/>
          </p:cNvSpPr>
          <p:nvPr>
            <p:ph idx="1"/>
          </p:nvPr>
        </p:nvSpPr>
        <p:spPr>
          <a:xfrm>
            <a:off x="581192" y="2163562"/>
            <a:ext cx="11029615" cy="4525104"/>
          </a:xfrm>
        </p:spPr>
        <p:txBody>
          <a:bodyPr>
            <a:noAutofit/>
          </a:bodyPr>
          <a:lstStyle/>
          <a:p>
            <a:pPr>
              <a:defRPr/>
            </a:pPr>
            <a:r>
              <a:rPr lang="en-US" altLang="en-US" sz="2400" dirty="0">
                <a:solidFill>
                  <a:schemeClr val="tx1"/>
                </a:solidFill>
                <a:latin typeface="+mj-lt"/>
              </a:rPr>
              <a:t>When teaching or engaging in assigned duties, faculty shall provide an objective and skillful exposition of subject matters, including a variety of scholarly opinions. </a:t>
            </a:r>
          </a:p>
          <a:p>
            <a:pPr>
              <a:defRPr/>
            </a:pPr>
            <a:endParaRPr lang="en-US" altLang="en-US" sz="100" dirty="0">
              <a:solidFill>
                <a:schemeClr val="tx1"/>
              </a:solidFill>
              <a:latin typeface="+mj-lt"/>
            </a:endParaRPr>
          </a:p>
          <a:p>
            <a:pPr>
              <a:defRPr/>
            </a:pPr>
            <a:r>
              <a:rPr lang="en-US" altLang="en-US" sz="2400" dirty="0">
                <a:solidFill>
                  <a:schemeClr val="tx1"/>
                </a:solidFill>
                <a:latin typeface="+mj-lt"/>
              </a:rPr>
              <a:t>Faculty have the academic responsibility to act respectfully towards members of the University community to include refraining from statements disparaging the professional capabilities of colleagues and others.</a:t>
            </a:r>
          </a:p>
          <a:p>
            <a:pPr>
              <a:defRPr/>
            </a:pPr>
            <a:endParaRPr lang="en-US" altLang="en-US" sz="100" dirty="0">
              <a:solidFill>
                <a:schemeClr val="tx1"/>
              </a:solidFill>
              <a:latin typeface="+mj-lt"/>
            </a:endParaRPr>
          </a:p>
          <a:p>
            <a:r>
              <a:rPr lang="en-US" sz="2400" dirty="0">
                <a:solidFill>
                  <a:schemeClr val="tx1"/>
                </a:solidFill>
              </a:rPr>
              <a:t>Contributing to the orderly and effective functioning of the academic unit and/or the University.</a:t>
            </a:r>
          </a:p>
          <a:p>
            <a:endParaRPr lang="en-US" sz="100" dirty="0">
              <a:solidFill>
                <a:schemeClr val="tx1"/>
              </a:solidFill>
            </a:endParaRPr>
          </a:p>
          <a:p>
            <a:r>
              <a:rPr lang="en-US" sz="2400" dirty="0">
                <a:solidFill>
                  <a:schemeClr val="tx1"/>
                </a:solidFill>
              </a:rPr>
              <a:t>Responsibility not to represent oneself as an institutional representative, unless specifically authorized as such.</a:t>
            </a:r>
          </a:p>
        </p:txBody>
      </p:sp>
    </p:spTree>
    <p:extLst>
      <p:ext uri="{BB962C8B-B14F-4D97-AF65-F5344CB8AC3E}">
        <p14:creationId xmlns:p14="http://schemas.microsoft.com/office/powerpoint/2010/main" val="78067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Collegiality &amp; effective communication</a:t>
            </a:r>
          </a:p>
        </p:txBody>
      </p:sp>
      <p:sp>
        <p:nvSpPr>
          <p:cNvPr id="3" name="Content Placeholder 2"/>
          <p:cNvSpPr>
            <a:spLocks noGrp="1"/>
          </p:cNvSpPr>
          <p:nvPr>
            <p:ph sz="half" idx="1"/>
          </p:nvPr>
        </p:nvSpPr>
        <p:spPr>
          <a:xfrm>
            <a:off x="581192" y="2228003"/>
            <a:ext cx="6149807" cy="4215130"/>
          </a:xfrm>
        </p:spPr>
        <p:txBody>
          <a:bodyPr>
            <a:normAutofit/>
          </a:bodyPr>
          <a:lstStyle/>
          <a:p>
            <a:r>
              <a:rPr lang="en-US" sz="2800" dirty="0"/>
              <a:t>Remember, this is a long-term relationship.</a:t>
            </a:r>
          </a:p>
          <a:p>
            <a:r>
              <a:rPr lang="en-US" sz="2800" dirty="0"/>
              <a:t>What goes around, comes around</a:t>
            </a:r>
          </a:p>
          <a:p>
            <a:r>
              <a:rPr lang="en-US" sz="2800" dirty="0"/>
              <a:t>Communication with Chair/Director is important</a:t>
            </a:r>
          </a:p>
          <a:p>
            <a:r>
              <a:rPr lang="en-US" sz="2800" dirty="0"/>
              <a:t>University Policy 8.2, Standards of Conduct</a:t>
            </a:r>
          </a:p>
        </p:txBody>
      </p:sp>
      <p:pic>
        <p:nvPicPr>
          <p:cNvPr id="1026" name="Picture 2" descr="Some advice: Don't just remember the Golden Rule, practice it too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27405" y="2652818"/>
            <a:ext cx="4483403" cy="313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5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6 nondiscrimination</a:t>
            </a:r>
          </a:p>
        </p:txBody>
      </p:sp>
      <p:sp>
        <p:nvSpPr>
          <p:cNvPr id="3" name="Content Placeholder 2"/>
          <p:cNvSpPr>
            <a:spLocks noGrp="1"/>
          </p:cNvSpPr>
          <p:nvPr>
            <p:ph idx="1"/>
          </p:nvPr>
        </p:nvSpPr>
        <p:spPr>
          <a:xfrm>
            <a:off x="581192" y="1862668"/>
            <a:ext cx="11029615" cy="4690532"/>
          </a:xfrm>
        </p:spPr>
        <p:txBody>
          <a:bodyPr>
            <a:noAutofit/>
          </a:bodyPr>
          <a:lstStyle/>
          <a:p>
            <a:r>
              <a:rPr lang="en-US" sz="2400" dirty="0"/>
              <a:t>The Office of Civil Rights and Title IX (OCR9) is charged with investigating charges of discrimination and harassment, and determining whether a violation of University Policy 1.15 or other University regulations and policies occurred. However, independent of the OCR9’s determination, the employee may be disciplined pursuant to Article 16 if factual findings suggest the employee is incompetent or engaged in misconduct.  A record of such discipline will be placed in the employee’s evaluation file.</a:t>
            </a:r>
          </a:p>
          <a:p>
            <a:r>
              <a:rPr lang="en-US" sz="2400" dirty="0"/>
              <a:t>Mandatory reporting – All claims of discrimination and harassment based on membership in a protected class must be reported to OCR9.</a:t>
            </a:r>
          </a:p>
          <a:p>
            <a:r>
              <a:rPr lang="en-US" sz="2400" dirty="0"/>
              <a:t>Student Accessibility Services (SAS)</a:t>
            </a:r>
            <a:endParaRPr lang="en-US" sz="2400" dirty="0">
              <a:highlight>
                <a:srgbClr val="FFFF00"/>
              </a:highlight>
            </a:endParaRPr>
          </a:p>
        </p:txBody>
      </p:sp>
    </p:spTree>
    <p:extLst>
      <p:ext uri="{BB962C8B-B14F-4D97-AF65-F5344CB8AC3E}">
        <p14:creationId xmlns:p14="http://schemas.microsoft.com/office/powerpoint/2010/main" val="61176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10 evaluations</a:t>
            </a:r>
          </a:p>
        </p:txBody>
      </p:sp>
      <p:sp>
        <p:nvSpPr>
          <p:cNvPr id="3" name="Content Placeholder 2"/>
          <p:cNvSpPr>
            <a:spLocks noGrp="1"/>
          </p:cNvSpPr>
          <p:nvPr>
            <p:ph sz="half" idx="1"/>
          </p:nvPr>
        </p:nvSpPr>
        <p:spPr>
          <a:xfrm>
            <a:off x="352593" y="1868311"/>
            <a:ext cx="6251406" cy="4797778"/>
          </a:xfrm>
        </p:spPr>
        <p:txBody>
          <a:bodyPr>
            <a:normAutofit/>
          </a:bodyPr>
          <a:lstStyle/>
          <a:p>
            <a:r>
              <a:rPr lang="en-US" sz="2200" dirty="0"/>
              <a:t>Chairs/Directors, or comparable administrators, who are responsible for an employee’s annual assignments, shall also be responsible for evaluating the employee.</a:t>
            </a:r>
          </a:p>
          <a:p>
            <a:r>
              <a:rPr lang="en-US" sz="2200" dirty="0"/>
              <a:t>Evaluators may consider, where appropriate, information from the following sources: immediate supervisor, peers, students, employee/self, other University officials who have responsibility for supervision of the employee, and individuals to whom the employee may be responsible in the course of a service assignment</a:t>
            </a:r>
            <a:r>
              <a:rPr lang="en-US" sz="2000" dirty="0"/>
              <a:t>.</a:t>
            </a:r>
          </a:p>
        </p:txBody>
      </p:sp>
      <p:pic>
        <p:nvPicPr>
          <p:cNvPr id="1026" name="Picture 2" descr="15 Performance Appraisal Memes That Are Basically All Of 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63266" y="2796185"/>
            <a:ext cx="5006975" cy="29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2665-7132-FB95-E797-B69C814F2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130EC-AE92-B5A8-7023-4051B89A4818}"/>
              </a:ext>
            </a:extLst>
          </p:cNvPr>
          <p:cNvSpPr>
            <a:spLocks noGrp="1"/>
          </p:cNvSpPr>
          <p:nvPr>
            <p:ph type="title"/>
          </p:nvPr>
        </p:nvSpPr>
        <p:spPr/>
        <p:txBody>
          <a:bodyPr/>
          <a:lstStyle/>
          <a:p>
            <a:r>
              <a:rPr lang="en-US" dirty="0"/>
              <a:t>Article 10 evaluations (cont’d)</a:t>
            </a:r>
          </a:p>
        </p:txBody>
      </p:sp>
      <p:sp>
        <p:nvSpPr>
          <p:cNvPr id="3" name="Content Placeholder 2">
            <a:extLst>
              <a:ext uri="{FF2B5EF4-FFF2-40B4-BE49-F238E27FC236}">
                <a16:creationId xmlns:a16="http://schemas.microsoft.com/office/drawing/2014/main" id="{1012FCC9-3AB0-5687-777A-6A27202E2A78}"/>
              </a:ext>
            </a:extLst>
          </p:cNvPr>
          <p:cNvSpPr>
            <a:spLocks noGrp="1"/>
          </p:cNvSpPr>
          <p:nvPr>
            <p:ph idx="1"/>
          </p:nvPr>
        </p:nvSpPr>
        <p:spPr>
          <a:xfrm>
            <a:off x="448733" y="1930400"/>
            <a:ext cx="11319933" cy="5613400"/>
          </a:xfrm>
        </p:spPr>
        <p:txBody>
          <a:bodyPr>
            <a:normAutofit/>
          </a:bodyPr>
          <a:lstStyle/>
          <a:p>
            <a:r>
              <a:rPr lang="en-US" sz="2800" dirty="0"/>
              <a:t>Know your department evaluation criteria</a:t>
            </a:r>
          </a:p>
          <a:p>
            <a:r>
              <a:rPr lang="en-US" sz="2800" dirty="0"/>
              <a:t>Process</a:t>
            </a:r>
          </a:p>
          <a:p>
            <a:pPr lvl="1"/>
            <a:r>
              <a:rPr lang="en-US" sz="2400" dirty="0"/>
              <a:t>Self-evaluation</a:t>
            </a:r>
          </a:p>
          <a:p>
            <a:pPr lvl="1"/>
            <a:r>
              <a:rPr lang="en-US" sz="2400" dirty="0"/>
              <a:t>Written evaluation with annual assignment within 90 days of end of evaluation period</a:t>
            </a:r>
          </a:p>
          <a:p>
            <a:pPr lvl="1"/>
            <a:r>
              <a:rPr lang="en-US" sz="2400" dirty="0"/>
              <a:t>Employee may request meeting before evaluation is placed in file (10 day requirement)</a:t>
            </a:r>
          </a:p>
          <a:p>
            <a:pPr lvl="1"/>
            <a:r>
              <a:rPr lang="en-US" sz="2400" dirty="0"/>
              <a:t>Employee may then request meeting with next level administrator</a:t>
            </a:r>
          </a:p>
          <a:p>
            <a:pPr lvl="1"/>
            <a:r>
              <a:rPr lang="en-US" sz="2400" dirty="0"/>
              <a:t>Employee may attach a concise comment to evaluation</a:t>
            </a:r>
          </a:p>
          <a:p>
            <a:pPr marL="324000" lvl="1" indent="0">
              <a:buNone/>
            </a:pPr>
            <a:endParaRPr lang="en-US" sz="1700" dirty="0"/>
          </a:p>
          <a:p>
            <a:endParaRPr lang="en-US" b="1" dirty="0"/>
          </a:p>
          <a:p>
            <a:pPr marL="0" indent="0">
              <a:buNone/>
            </a:pPr>
            <a:r>
              <a:rPr lang="en-US" b="1" dirty="0">
                <a:solidFill>
                  <a:srgbClr val="FF0000"/>
                </a:solidFill>
              </a:rPr>
              <a:t>     </a:t>
            </a:r>
            <a:endParaRPr lang="en-US" sz="1900" dirty="0">
              <a:solidFill>
                <a:srgbClr val="FF0000"/>
              </a:solidFill>
            </a:endParaRPr>
          </a:p>
        </p:txBody>
      </p:sp>
    </p:spTree>
    <p:extLst>
      <p:ext uri="{BB962C8B-B14F-4D97-AF65-F5344CB8AC3E}">
        <p14:creationId xmlns:p14="http://schemas.microsoft.com/office/powerpoint/2010/main" val="137732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10 evaluations (cont’d)</a:t>
            </a:r>
          </a:p>
        </p:txBody>
      </p:sp>
      <p:sp>
        <p:nvSpPr>
          <p:cNvPr id="3" name="Content Placeholder 2"/>
          <p:cNvSpPr>
            <a:spLocks noGrp="1"/>
          </p:cNvSpPr>
          <p:nvPr>
            <p:ph idx="1"/>
          </p:nvPr>
        </p:nvSpPr>
        <p:spPr>
          <a:xfrm>
            <a:off x="448733" y="1930400"/>
            <a:ext cx="11319933" cy="4225444"/>
          </a:xfrm>
        </p:spPr>
        <p:txBody>
          <a:bodyPr>
            <a:normAutofit/>
          </a:bodyPr>
          <a:lstStyle/>
          <a:p>
            <a:pPr marL="324000" lvl="1" indent="0">
              <a:buNone/>
            </a:pPr>
            <a:endParaRPr lang="en-US" sz="1700" dirty="0"/>
          </a:p>
          <a:p>
            <a:pPr algn="just"/>
            <a:r>
              <a:rPr lang="en-US" sz="2800" dirty="0"/>
              <a:t>10.3(c)(4)  The University is committed to providing assistance to any faculty member who wants or needs to improve the performance of his/her assignment. If an employee is evaluated as </a:t>
            </a:r>
            <a:r>
              <a:rPr lang="en-US" sz="2800" b="1" dirty="0"/>
              <a:t>less than satisfactory in any area of the annual evaluation</a:t>
            </a:r>
            <a:r>
              <a:rPr lang="en-US" sz="2800" dirty="0"/>
              <a:t>, the employee and the supervisor must develop a </a:t>
            </a:r>
            <a:r>
              <a:rPr lang="en-US" sz="2800" b="1" dirty="0"/>
              <a:t>written plan</a:t>
            </a:r>
            <a:r>
              <a:rPr lang="en-US" sz="2800" dirty="0"/>
              <a:t> to address the employee’s performance. This plan will be </a:t>
            </a:r>
            <a:r>
              <a:rPr lang="en-US" sz="2800" b="1" dirty="0"/>
              <a:t>appended to the annual evaluation.</a:t>
            </a:r>
          </a:p>
          <a:p>
            <a:endParaRPr lang="en-US" b="1" dirty="0"/>
          </a:p>
          <a:p>
            <a:pPr marL="0" indent="0">
              <a:buNone/>
            </a:pPr>
            <a:r>
              <a:rPr lang="en-US" b="1" dirty="0">
                <a:solidFill>
                  <a:srgbClr val="FF0000"/>
                </a:solidFill>
              </a:rPr>
              <a:t>     </a:t>
            </a:r>
            <a:endParaRPr lang="en-US" sz="1900" dirty="0">
              <a:solidFill>
                <a:srgbClr val="FF0000"/>
              </a:solidFill>
            </a:endParaRPr>
          </a:p>
        </p:txBody>
      </p:sp>
    </p:spTree>
    <p:extLst>
      <p:ext uri="{BB962C8B-B14F-4D97-AF65-F5344CB8AC3E}">
        <p14:creationId xmlns:p14="http://schemas.microsoft.com/office/powerpoint/2010/main" val="71810380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FE4DC81860B4CB692855E02BD3476" ma:contentTypeVersion="13" ma:contentTypeDescription="Create a new document." ma:contentTypeScope="" ma:versionID="0ee9dbb03ca404d5ae2266e45080cad1">
  <xsd:schema xmlns:xsd="http://www.w3.org/2001/XMLSchema" xmlns:xs="http://www.w3.org/2001/XMLSchema" xmlns:p="http://schemas.microsoft.com/office/2006/metadata/properties" xmlns:ns3="9ba5fa84-0e52-4cb7-b1a1-bd89ef1b09de" xmlns:ns4="9c56ed19-cff3-45b4-9d36-5eb87e21230e" targetNamespace="http://schemas.microsoft.com/office/2006/metadata/properties" ma:root="true" ma:fieldsID="6fd88d6612ff6bc5ee0a1b8d83642258" ns3:_="" ns4:_="">
    <xsd:import namespace="9ba5fa84-0e52-4cb7-b1a1-bd89ef1b09de"/>
    <xsd:import namespace="9c56ed19-cff3-45b4-9d36-5eb87e21230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5fa84-0e52-4cb7-b1a1-bd89ef1b09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56ed19-cff3-45b4-9d36-5eb87e21230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48A88-C25A-4520-A395-EDA9C8EBC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a5fa84-0e52-4cb7-b1a1-bd89ef1b09de"/>
    <ds:schemaRef ds:uri="9c56ed19-cff3-45b4-9d36-5eb87e2123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0612B8-7F23-433C-AFB7-9B9A8C8D4A6A}">
  <ds:schemaRefs>
    <ds:schemaRef ds:uri="9c56ed19-cff3-45b4-9d36-5eb87e21230e"/>
    <ds:schemaRef ds:uri="http://purl.org/dc/dcmitype/"/>
    <ds:schemaRef ds:uri="9ba5fa84-0e52-4cb7-b1a1-bd89ef1b09de"/>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E72924F-99E3-4B8A-A043-E934BA0774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3378</TotalTime>
  <Words>1738</Words>
  <Application>Microsoft Office PowerPoint</Application>
  <PresentationFormat>Widescreen</PresentationFormat>
  <Paragraphs>141</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Gill Sans MT</vt:lpstr>
      <vt:lpstr>Wingdings</vt:lpstr>
      <vt:lpstr>Wingdings 2</vt:lpstr>
      <vt:lpstr>Dividend</vt:lpstr>
      <vt:lpstr>things you need to know</vt:lpstr>
      <vt:lpstr>OVERVIEW</vt:lpstr>
      <vt:lpstr>Bargaining unit</vt:lpstr>
      <vt:lpstr>Article 5 academic freedom &amp; responsibility</vt:lpstr>
      <vt:lpstr>Collegiality &amp; effective communication</vt:lpstr>
      <vt:lpstr>Article 6 nondiscrimination</vt:lpstr>
      <vt:lpstr>Article 10 evaluations</vt:lpstr>
      <vt:lpstr>Article 10 evaluations (cont’d)</vt:lpstr>
      <vt:lpstr>Article 10 evaluations (cont’d)</vt:lpstr>
      <vt:lpstr>Article 10 evaluations (cont’d)</vt:lpstr>
      <vt:lpstr>Article 19 outside ACTIVITY &amp; conflict of interest</vt:lpstr>
      <vt:lpstr>Article 19 outside activity &amp; conflict of interest (cont’d)</vt:lpstr>
      <vt:lpstr>Article 19 outside activity &amp; conflict of interest (cont’d)</vt:lpstr>
      <vt:lpstr>Article 19 outside activity &amp; conflict of interest (cont’d)</vt:lpstr>
      <vt:lpstr>Article 24: Benefits</vt:lpstr>
      <vt:lpstr>Instruction</vt:lpstr>
      <vt:lpstr>Faculty absence</vt:lpstr>
      <vt:lpstr>Florida sunshine laws</vt:lpstr>
      <vt:lpstr>Florida sunshine laws (cont’d)</vt:lpstr>
      <vt:lpstr>Florida sunshine laws (cont’d)</vt:lpstr>
      <vt:lpstr>Florida sunshine laws (cont’d)</vt:lpstr>
      <vt:lpstr>We’re Glad you’re here!</vt:lpstr>
      <vt:lpstr>Questions?</vt:lpstr>
    </vt:vector>
  </TitlesOfParts>
  <Company>Florida Atlantic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ten things you need to know</dc:title>
  <dc:creator>Arcadia Callahan</dc:creator>
  <cp:lastModifiedBy>Suzanne Prescott</cp:lastModifiedBy>
  <cp:revision>55</cp:revision>
  <cp:lastPrinted>2025-08-07T20:49:08Z</cp:lastPrinted>
  <dcterms:created xsi:type="dcterms:W3CDTF">2020-08-05T12:27:28Z</dcterms:created>
  <dcterms:modified xsi:type="dcterms:W3CDTF">2025-08-08T14:24:25Z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0x010100790FE4DC81860B4CB692855E02BD3476</vt:lpwstr>
  </property>
</Properties>
</file>