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7" r:id="rId2"/>
  </p:sldMasterIdLst>
  <p:notesMasterIdLst>
    <p:notesMasterId r:id="rId27"/>
  </p:notesMasterIdLst>
  <p:sldIdLst>
    <p:sldId id="256" r:id="rId3"/>
    <p:sldId id="257" r:id="rId4"/>
    <p:sldId id="264" r:id="rId5"/>
    <p:sldId id="269" r:id="rId6"/>
    <p:sldId id="282" r:id="rId7"/>
    <p:sldId id="357" r:id="rId8"/>
    <p:sldId id="292" r:id="rId9"/>
    <p:sldId id="359" r:id="rId10"/>
    <p:sldId id="358" r:id="rId11"/>
    <p:sldId id="347" r:id="rId12"/>
    <p:sldId id="348" r:id="rId13"/>
    <p:sldId id="271" r:id="rId14"/>
    <p:sldId id="349" r:id="rId15"/>
    <p:sldId id="350" r:id="rId16"/>
    <p:sldId id="286" r:id="rId17"/>
    <p:sldId id="295" r:id="rId18"/>
    <p:sldId id="356" r:id="rId19"/>
    <p:sldId id="317" r:id="rId20"/>
    <p:sldId id="315" r:id="rId21"/>
    <p:sldId id="276" r:id="rId22"/>
    <p:sldId id="316" r:id="rId23"/>
    <p:sldId id="278" r:id="rId24"/>
    <p:sldId id="283" r:id="rId25"/>
    <p:sldId id="263" r:id="rId2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97A"/>
    <a:srgbClr val="0044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465"/>
    <p:restoredTop sz="93265"/>
  </p:normalViewPr>
  <p:slideViewPr>
    <p:cSldViewPr snapToGrid="0" snapToObjects="1">
      <p:cViewPr varScale="1">
        <p:scale>
          <a:sx n="99" d="100"/>
          <a:sy n="99" d="100"/>
        </p:scale>
        <p:origin x="146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image" Target="../media/image12.png"/></Relationships>
</file>

<file path=ppt/diagrams/_rels/data2.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2" Type="http://schemas.openxmlformats.org/officeDocument/2006/relationships/image" Target="../media/image22.svg"/><Relationship Id="rId16" Type="http://schemas.openxmlformats.org/officeDocument/2006/relationships/image" Target="../media/image36.svg"/><Relationship Id="rId1" Type="http://schemas.openxmlformats.org/officeDocument/2006/relationships/image" Target="../media/image21.png"/><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 Id="rId14" Type="http://schemas.openxmlformats.org/officeDocument/2006/relationships/image" Target="../media/image34.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2" Type="http://schemas.openxmlformats.org/officeDocument/2006/relationships/image" Target="../media/image22.svg"/><Relationship Id="rId16" Type="http://schemas.openxmlformats.org/officeDocument/2006/relationships/image" Target="../media/image36.svg"/><Relationship Id="rId1" Type="http://schemas.openxmlformats.org/officeDocument/2006/relationships/image" Target="../media/image21.png"/><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 Id="rId14" Type="http://schemas.openxmlformats.org/officeDocument/2006/relationships/image" Target="../media/image34.svg"/></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710763-39B1-4960-97AB-FAE3D6E0F484}" type="doc">
      <dgm:prSet loTypeId="urn:microsoft.com/office/officeart/2018/2/layout/IconVerticalSolidList" loCatId="icon" qsTypeId="urn:microsoft.com/office/officeart/2005/8/quickstyle/simple1" qsCatId="simple" csTypeId="urn:microsoft.com/office/officeart/2005/8/colors/accent1_3" csCatId="accent1" phldr="1"/>
      <dgm:spPr/>
      <dgm:t>
        <a:bodyPr/>
        <a:lstStyle/>
        <a:p>
          <a:endParaRPr lang="en-US"/>
        </a:p>
      </dgm:t>
    </dgm:pt>
    <dgm:pt modelId="{93329073-DB54-4873-9FF4-7EE41EFF1FD0}" type="pres">
      <dgm:prSet presAssocID="{BF710763-39B1-4960-97AB-FAE3D6E0F484}" presName="root" presStyleCnt="0">
        <dgm:presLayoutVars>
          <dgm:dir/>
          <dgm:resizeHandles val="exact"/>
        </dgm:presLayoutVars>
      </dgm:prSet>
      <dgm:spPr/>
    </dgm:pt>
  </dgm:ptLst>
  <dgm:cxnLst>
    <dgm:cxn modelId="{F51C7463-4796-4DA1-878B-7D1322416A93}" type="presOf" srcId="{BF710763-39B1-4960-97AB-FAE3D6E0F484}" destId="{93329073-DB54-4873-9FF4-7EE41EFF1FD0}" srcOrd="0" destOrd="0" presId="urn:microsoft.com/office/officeart/2018/2/layout/IconVerticalSolidList"/>
  </dgm:cxnLst>
  <dgm:bg>
    <a:blipFill>
      <a:blip xmlns:r="http://schemas.openxmlformats.org/officeDocument/2006/relationships" r:embed="rId1"/>
      <a:stretch>
        <a:fillRect/>
      </a:stretch>
    </a:blip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4E669A-4593-498E-B900-CEAA1AD1A03B}"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CD1FA2D1-2E2A-480F-8AFE-AD6762C848AF}">
      <dgm:prSet custT="1"/>
      <dgm:spPr/>
      <dgm:t>
        <a:bodyPr/>
        <a:lstStyle/>
        <a:p>
          <a:pPr>
            <a:lnSpc>
              <a:spcPct val="100000"/>
            </a:lnSpc>
          </a:pPr>
          <a:r>
            <a:rPr lang="en-US" sz="1600" dirty="0"/>
            <a:t>Know they can help prevent misconduct</a:t>
          </a:r>
        </a:p>
      </dgm:t>
    </dgm:pt>
    <dgm:pt modelId="{D1028577-13AF-43A8-8FAD-E552B9EE2E7B}" type="parTrans" cxnId="{531202F7-A444-4D79-BB25-19868A4C6FB4}">
      <dgm:prSet/>
      <dgm:spPr/>
      <dgm:t>
        <a:bodyPr/>
        <a:lstStyle/>
        <a:p>
          <a:endParaRPr lang="en-US"/>
        </a:p>
      </dgm:t>
    </dgm:pt>
    <dgm:pt modelId="{29840EA0-6CE1-40F1-ADD3-887613EA522B}" type="sibTrans" cxnId="{531202F7-A444-4D79-BB25-19868A4C6FB4}">
      <dgm:prSet/>
      <dgm:spPr/>
      <dgm:t>
        <a:bodyPr/>
        <a:lstStyle/>
        <a:p>
          <a:pPr>
            <a:lnSpc>
              <a:spcPct val="100000"/>
            </a:lnSpc>
          </a:pPr>
          <a:endParaRPr lang="en-US"/>
        </a:p>
      </dgm:t>
    </dgm:pt>
    <dgm:pt modelId="{7838FD43-CD8C-4F9D-BCFF-46DA525EC742}">
      <dgm:prSet custT="1"/>
      <dgm:spPr/>
      <dgm:t>
        <a:bodyPr/>
        <a:lstStyle/>
        <a:p>
          <a:pPr>
            <a:lnSpc>
              <a:spcPct val="100000"/>
            </a:lnSpc>
          </a:pPr>
          <a:r>
            <a:rPr lang="en-US" sz="1600" dirty="0"/>
            <a:t>Listen with a non-judgmental ear</a:t>
          </a:r>
        </a:p>
      </dgm:t>
    </dgm:pt>
    <dgm:pt modelId="{2F5DABEA-A26E-4F53-AA20-38C77AC438B9}" type="parTrans" cxnId="{7B7D25A1-D7F0-4B58-88EF-ACDB7D203D20}">
      <dgm:prSet/>
      <dgm:spPr/>
      <dgm:t>
        <a:bodyPr/>
        <a:lstStyle/>
        <a:p>
          <a:endParaRPr lang="en-US"/>
        </a:p>
      </dgm:t>
    </dgm:pt>
    <dgm:pt modelId="{2DDD61BB-3352-4609-856C-FF8D137EFBE6}" type="sibTrans" cxnId="{7B7D25A1-D7F0-4B58-88EF-ACDB7D203D20}">
      <dgm:prSet/>
      <dgm:spPr/>
      <dgm:t>
        <a:bodyPr/>
        <a:lstStyle/>
        <a:p>
          <a:pPr>
            <a:lnSpc>
              <a:spcPct val="100000"/>
            </a:lnSpc>
          </a:pPr>
          <a:endParaRPr lang="en-US"/>
        </a:p>
      </dgm:t>
    </dgm:pt>
    <dgm:pt modelId="{EA94446F-9F0F-4176-9882-37D565FABE15}">
      <dgm:prSet custT="1"/>
      <dgm:spPr/>
      <dgm:t>
        <a:bodyPr/>
        <a:lstStyle/>
        <a:p>
          <a:pPr>
            <a:lnSpc>
              <a:spcPct val="100000"/>
            </a:lnSpc>
          </a:pPr>
          <a:r>
            <a:rPr lang="en-US" sz="1600" dirty="0"/>
            <a:t>Look out for their fellow Owls when they’ve had too much to drink</a:t>
          </a:r>
        </a:p>
      </dgm:t>
    </dgm:pt>
    <dgm:pt modelId="{3BC69EE3-46BD-4262-8FF6-9EE2E78FD603}" type="parTrans" cxnId="{CC5C72C8-8BC7-4CB7-B6AE-F0F59474812F}">
      <dgm:prSet/>
      <dgm:spPr/>
      <dgm:t>
        <a:bodyPr/>
        <a:lstStyle/>
        <a:p>
          <a:endParaRPr lang="en-US"/>
        </a:p>
      </dgm:t>
    </dgm:pt>
    <dgm:pt modelId="{FDF5A5C7-D6B4-456F-BE50-140B6D686776}" type="sibTrans" cxnId="{CC5C72C8-8BC7-4CB7-B6AE-F0F59474812F}">
      <dgm:prSet/>
      <dgm:spPr/>
      <dgm:t>
        <a:bodyPr/>
        <a:lstStyle/>
        <a:p>
          <a:pPr>
            <a:lnSpc>
              <a:spcPct val="100000"/>
            </a:lnSpc>
          </a:pPr>
          <a:endParaRPr lang="en-US"/>
        </a:p>
      </dgm:t>
    </dgm:pt>
    <dgm:pt modelId="{DA66787C-B9F1-4ACE-93BD-1F16158D7942}">
      <dgm:prSet custT="1"/>
      <dgm:spPr/>
      <dgm:t>
        <a:bodyPr/>
        <a:lstStyle/>
        <a:p>
          <a:pPr>
            <a:lnSpc>
              <a:spcPct val="100000"/>
            </a:lnSpc>
          </a:pPr>
          <a:r>
            <a:rPr lang="en-US" sz="1600" b="0" dirty="0"/>
            <a:t>Speak out when discrimination and harassment occurs in the University community</a:t>
          </a:r>
          <a:endParaRPr lang="en-US" sz="1600" dirty="0"/>
        </a:p>
      </dgm:t>
    </dgm:pt>
    <dgm:pt modelId="{79322018-F178-4F75-8835-71C9F01E20FC}" type="parTrans" cxnId="{76AD8BC8-87A0-4671-9465-DEAD6F55C6A2}">
      <dgm:prSet/>
      <dgm:spPr/>
      <dgm:t>
        <a:bodyPr/>
        <a:lstStyle/>
        <a:p>
          <a:endParaRPr lang="en-US"/>
        </a:p>
      </dgm:t>
    </dgm:pt>
    <dgm:pt modelId="{5F8C22AD-4038-477C-B608-6962CEBE5679}" type="sibTrans" cxnId="{76AD8BC8-87A0-4671-9465-DEAD6F55C6A2}">
      <dgm:prSet/>
      <dgm:spPr/>
      <dgm:t>
        <a:bodyPr/>
        <a:lstStyle/>
        <a:p>
          <a:pPr>
            <a:lnSpc>
              <a:spcPct val="100000"/>
            </a:lnSpc>
          </a:pPr>
          <a:endParaRPr lang="en-US"/>
        </a:p>
      </dgm:t>
    </dgm:pt>
    <dgm:pt modelId="{A6DBC97D-EEF5-4AAB-AAEA-3EAB115EB9E1}">
      <dgm:prSet custT="1"/>
      <dgm:spPr/>
      <dgm:t>
        <a:bodyPr/>
        <a:lstStyle/>
        <a:p>
          <a:pPr>
            <a:lnSpc>
              <a:spcPct val="100000"/>
            </a:lnSpc>
          </a:pPr>
          <a:r>
            <a:rPr lang="en-US" sz="1600" dirty="0"/>
            <a:t>Educate themselves and others about appropriate campus conduct and avoiding unsafe situations</a:t>
          </a:r>
        </a:p>
      </dgm:t>
    </dgm:pt>
    <dgm:pt modelId="{037CE52C-AB81-467C-A8C9-4A4FD9999B33}" type="parTrans" cxnId="{0F12BB58-B047-4397-A083-B6791643655E}">
      <dgm:prSet/>
      <dgm:spPr/>
      <dgm:t>
        <a:bodyPr/>
        <a:lstStyle/>
        <a:p>
          <a:endParaRPr lang="en-US"/>
        </a:p>
      </dgm:t>
    </dgm:pt>
    <dgm:pt modelId="{89B66F92-2B2F-4709-8F3D-32A4FBF82A76}" type="sibTrans" cxnId="{0F12BB58-B047-4397-A083-B6791643655E}">
      <dgm:prSet/>
      <dgm:spPr/>
      <dgm:t>
        <a:bodyPr/>
        <a:lstStyle/>
        <a:p>
          <a:pPr>
            <a:lnSpc>
              <a:spcPct val="100000"/>
            </a:lnSpc>
          </a:pPr>
          <a:endParaRPr lang="en-US"/>
        </a:p>
      </dgm:t>
    </dgm:pt>
    <dgm:pt modelId="{44A0D3DD-C0DC-4DE7-8B7D-AD836975D136}">
      <dgm:prSet custT="1"/>
      <dgm:spPr/>
      <dgm:t>
        <a:bodyPr/>
        <a:lstStyle/>
        <a:p>
          <a:pPr>
            <a:lnSpc>
              <a:spcPct val="100000"/>
            </a:lnSpc>
          </a:pPr>
          <a:r>
            <a:rPr lang="en-US" sz="1600" b="0" dirty="0"/>
            <a:t>Intervene when a person tries to take advantage of someone</a:t>
          </a:r>
          <a:endParaRPr lang="en-US" sz="1600" dirty="0"/>
        </a:p>
      </dgm:t>
    </dgm:pt>
    <dgm:pt modelId="{80D7A1A4-D555-494C-8948-F6B346BEC6AA}" type="parTrans" cxnId="{D64223F4-BE81-4B88-BCF1-5A67726DB9BE}">
      <dgm:prSet/>
      <dgm:spPr/>
      <dgm:t>
        <a:bodyPr/>
        <a:lstStyle/>
        <a:p>
          <a:endParaRPr lang="en-US"/>
        </a:p>
      </dgm:t>
    </dgm:pt>
    <dgm:pt modelId="{5C6D0D1F-7AB7-4B24-A25B-5C417368DADC}" type="sibTrans" cxnId="{D64223F4-BE81-4B88-BCF1-5A67726DB9BE}">
      <dgm:prSet/>
      <dgm:spPr/>
      <dgm:t>
        <a:bodyPr/>
        <a:lstStyle/>
        <a:p>
          <a:pPr>
            <a:lnSpc>
              <a:spcPct val="100000"/>
            </a:lnSpc>
          </a:pPr>
          <a:endParaRPr lang="en-US"/>
        </a:p>
      </dgm:t>
    </dgm:pt>
    <dgm:pt modelId="{08EC5692-9E2B-40F0-BA33-66027DDBDDFF}">
      <dgm:prSet custT="1"/>
      <dgm:spPr/>
      <dgm:t>
        <a:bodyPr/>
        <a:lstStyle/>
        <a:p>
          <a:pPr>
            <a:lnSpc>
              <a:spcPct val="100000"/>
            </a:lnSpc>
          </a:pPr>
          <a:r>
            <a:rPr lang="en-US" sz="1600" dirty="0"/>
            <a:t>Help Fellow Owls get out of potentially dangerous situations</a:t>
          </a:r>
        </a:p>
      </dgm:t>
    </dgm:pt>
    <dgm:pt modelId="{DAD5B776-B9C8-4F18-A167-B79BA928B068}" type="parTrans" cxnId="{E6A2D9FD-C494-4B29-AFE8-789574C10B25}">
      <dgm:prSet/>
      <dgm:spPr/>
      <dgm:t>
        <a:bodyPr/>
        <a:lstStyle/>
        <a:p>
          <a:endParaRPr lang="en-US"/>
        </a:p>
      </dgm:t>
    </dgm:pt>
    <dgm:pt modelId="{E019DE11-95EB-41D4-B9F7-1B3453B734F1}" type="sibTrans" cxnId="{E6A2D9FD-C494-4B29-AFE8-789574C10B25}">
      <dgm:prSet/>
      <dgm:spPr/>
      <dgm:t>
        <a:bodyPr/>
        <a:lstStyle/>
        <a:p>
          <a:pPr>
            <a:lnSpc>
              <a:spcPct val="100000"/>
            </a:lnSpc>
          </a:pPr>
          <a:endParaRPr lang="en-US"/>
        </a:p>
      </dgm:t>
    </dgm:pt>
    <dgm:pt modelId="{E97C9694-18C3-45E6-A853-5B6062B30E0A}">
      <dgm:prSet custT="1"/>
      <dgm:spPr/>
      <dgm:t>
        <a:bodyPr/>
        <a:lstStyle/>
        <a:p>
          <a:pPr>
            <a:lnSpc>
              <a:spcPct val="100000"/>
            </a:lnSpc>
          </a:pPr>
          <a:r>
            <a:rPr lang="en-US" sz="1600"/>
            <a:t>Seek </a:t>
          </a:r>
          <a:r>
            <a:rPr lang="en-US" sz="1600" dirty="0"/>
            <a:t>help when they see a fellow Owl in trouble or danger</a:t>
          </a:r>
        </a:p>
      </dgm:t>
    </dgm:pt>
    <dgm:pt modelId="{C7E9A668-9D5A-4C5C-9DCC-1C45E844ABC0}" type="parTrans" cxnId="{6A360FA6-EAF7-4357-9343-1C763786CC70}">
      <dgm:prSet/>
      <dgm:spPr/>
      <dgm:t>
        <a:bodyPr/>
        <a:lstStyle/>
        <a:p>
          <a:endParaRPr lang="en-US"/>
        </a:p>
      </dgm:t>
    </dgm:pt>
    <dgm:pt modelId="{E663AE95-E6CB-40E8-8127-FCD47AF8C32A}" type="sibTrans" cxnId="{6A360FA6-EAF7-4357-9343-1C763786CC70}">
      <dgm:prSet/>
      <dgm:spPr/>
      <dgm:t>
        <a:bodyPr/>
        <a:lstStyle/>
        <a:p>
          <a:endParaRPr lang="en-US"/>
        </a:p>
      </dgm:t>
    </dgm:pt>
    <dgm:pt modelId="{98653632-1B52-4632-8241-E7DD0A1ADA2F}" type="pres">
      <dgm:prSet presAssocID="{404E669A-4593-498E-B900-CEAA1AD1A03B}" presName="root" presStyleCnt="0">
        <dgm:presLayoutVars>
          <dgm:dir/>
          <dgm:resizeHandles val="exact"/>
        </dgm:presLayoutVars>
      </dgm:prSet>
      <dgm:spPr/>
    </dgm:pt>
    <dgm:pt modelId="{5E1AE1C8-DB1F-4606-B61F-02038C1C3C4B}" type="pres">
      <dgm:prSet presAssocID="{404E669A-4593-498E-B900-CEAA1AD1A03B}" presName="container" presStyleCnt="0">
        <dgm:presLayoutVars>
          <dgm:dir/>
          <dgm:resizeHandles val="exact"/>
        </dgm:presLayoutVars>
      </dgm:prSet>
      <dgm:spPr/>
    </dgm:pt>
    <dgm:pt modelId="{3ED6CAC5-9AAF-48D2-9D00-AFC213AB8F1D}" type="pres">
      <dgm:prSet presAssocID="{CD1FA2D1-2E2A-480F-8AFE-AD6762C848AF}" presName="compNode" presStyleCnt="0"/>
      <dgm:spPr/>
    </dgm:pt>
    <dgm:pt modelId="{08AB3B3C-03B3-4CE9-81AF-93EDB41FEBC8}" type="pres">
      <dgm:prSet presAssocID="{CD1FA2D1-2E2A-480F-8AFE-AD6762C848AF}" presName="iconBgRect" presStyleLbl="bgShp" presStyleIdx="0" presStyleCnt="8" custLinFactNeighborX="-812" custLinFactNeighborY="53895"/>
      <dgm:spPr/>
    </dgm:pt>
    <dgm:pt modelId="{437DE4DB-C4F8-476B-8697-25A431BDF84A}" type="pres">
      <dgm:prSet presAssocID="{CD1FA2D1-2E2A-480F-8AFE-AD6762C848AF}" presName="iconRect" presStyleLbl="node1" presStyleIdx="0" presStyleCnt="8" custLinFactNeighborX="2069" custLinFactNeighborY="9888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Group success"/>
        </a:ext>
      </dgm:extLst>
    </dgm:pt>
    <dgm:pt modelId="{B86225CF-8B9B-4A27-AB4D-452720F47490}" type="pres">
      <dgm:prSet presAssocID="{CD1FA2D1-2E2A-480F-8AFE-AD6762C848AF}" presName="spaceRect" presStyleCnt="0"/>
      <dgm:spPr/>
    </dgm:pt>
    <dgm:pt modelId="{07DE3D02-7451-4845-8F66-BC1DEA4B41B8}" type="pres">
      <dgm:prSet presAssocID="{CD1FA2D1-2E2A-480F-8AFE-AD6762C848AF}" presName="textRect" presStyleLbl="revTx" presStyleIdx="0" presStyleCnt="8" custLinFactNeighborX="869" custLinFactNeighborY="53895">
        <dgm:presLayoutVars>
          <dgm:chMax val="1"/>
          <dgm:chPref val="1"/>
        </dgm:presLayoutVars>
      </dgm:prSet>
      <dgm:spPr/>
    </dgm:pt>
    <dgm:pt modelId="{F4FB77DE-3899-48C2-9FA4-C1E0C2B7197B}" type="pres">
      <dgm:prSet presAssocID="{29840EA0-6CE1-40F1-ADD3-887613EA522B}" presName="sibTrans" presStyleLbl="sibTrans2D1" presStyleIdx="0" presStyleCnt="0"/>
      <dgm:spPr/>
    </dgm:pt>
    <dgm:pt modelId="{9274B8EF-5230-4FED-A2E2-F4E62A7301E4}" type="pres">
      <dgm:prSet presAssocID="{7838FD43-CD8C-4F9D-BCFF-46DA525EC742}" presName="compNode" presStyleCnt="0"/>
      <dgm:spPr/>
    </dgm:pt>
    <dgm:pt modelId="{616EA7EE-4E7A-4037-9613-778B6DBDD51C}" type="pres">
      <dgm:prSet presAssocID="{7838FD43-CD8C-4F9D-BCFF-46DA525EC742}" presName="iconBgRect" presStyleLbl="bgShp" presStyleIdx="1" presStyleCnt="8" custLinFactNeighborX="2240" custLinFactNeighborY="53895"/>
      <dgm:spPr/>
    </dgm:pt>
    <dgm:pt modelId="{C852E970-8957-4CE2-8B35-25A57AED2A95}" type="pres">
      <dgm:prSet presAssocID="{7838FD43-CD8C-4F9D-BCFF-46DA525EC742}" presName="iconRect" presStyleLbl="node1" presStyleIdx="1" presStyleCnt="8" custLinFactNeighborX="4455" custLinFactNeighborY="94140"/>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Ear"/>
        </a:ext>
      </dgm:extLst>
    </dgm:pt>
    <dgm:pt modelId="{10135549-4EDC-44BC-8D98-5023C3084DDD}" type="pres">
      <dgm:prSet presAssocID="{7838FD43-CD8C-4F9D-BCFF-46DA525EC742}" presName="spaceRect" presStyleCnt="0"/>
      <dgm:spPr/>
    </dgm:pt>
    <dgm:pt modelId="{FCBE7FEB-5FB4-4742-9B3F-CEF88BD90BA7}" type="pres">
      <dgm:prSet presAssocID="{7838FD43-CD8C-4F9D-BCFF-46DA525EC742}" presName="textRect" presStyleLbl="revTx" presStyleIdx="1" presStyleCnt="8" custLinFactNeighborX="-4276" custLinFactNeighborY="53895">
        <dgm:presLayoutVars>
          <dgm:chMax val="1"/>
          <dgm:chPref val="1"/>
        </dgm:presLayoutVars>
      </dgm:prSet>
      <dgm:spPr/>
    </dgm:pt>
    <dgm:pt modelId="{C95CC6C2-D1F0-4593-BAD9-22B7868A3623}" type="pres">
      <dgm:prSet presAssocID="{2DDD61BB-3352-4609-856C-FF8D137EFBE6}" presName="sibTrans" presStyleLbl="sibTrans2D1" presStyleIdx="0" presStyleCnt="0"/>
      <dgm:spPr/>
    </dgm:pt>
    <dgm:pt modelId="{0512EADA-54CD-407B-BBB7-DF034C8CC483}" type="pres">
      <dgm:prSet presAssocID="{EA94446F-9F0F-4176-9882-37D565FABE15}" presName="compNode" presStyleCnt="0"/>
      <dgm:spPr/>
    </dgm:pt>
    <dgm:pt modelId="{A07E72DE-91B9-45A5-8991-92CEE1ED4896}" type="pres">
      <dgm:prSet presAssocID="{EA94446F-9F0F-4176-9882-37D565FABE15}" presName="iconBgRect" presStyleLbl="bgShp" presStyleIdx="2" presStyleCnt="8" custLinFactNeighborX="4171" custLinFactNeighborY="40824"/>
      <dgm:spPr/>
    </dgm:pt>
    <dgm:pt modelId="{883A6E9B-25BA-445A-BBEF-0FB4D68E42FE}" type="pres">
      <dgm:prSet presAssocID="{EA94446F-9F0F-4176-9882-37D565FABE15}" presName="iconRect" presStyleLbl="node1" presStyleIdx="2" presStyleCnt="8" custLinFactNeighborX="11669" custLinFactNeighborY="7224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Target Audience"/>
        </a:ext>
      </dgm:extLst>
    </dgm:pt>
    <dgm:pt modelId="{C7208588-80AD-4CCB-8C32-7A47221D54C7}" type="pres">
      <dgm:prSet presAssocID="{EA94446F-9F0F-4176-9882-37D565FABE15}" presName="spaceRect" presStyleCnt="0"/>
      <dgm:spPr/>
    </dgm:pt>
    <dgm:pt modelId="{B232D495-DDAC-40B3-AC5A-5F85531BE235}" type="pres">
      <dgm:prSet presAssocID="{EA94446F-9F0F-4176-9882-37D565FABE15}" presName="textRect" presStyleLbl="revTx" presStyleIdx="2" presStyleCnt="8" custLinFactNeighborX="344" custLinFactNeighborY="53895">
        <dgm:presLayoutVars>
          <dgm:chMax val="1"/>
          <dgm:chPref val="1"/>
        </dgm:presLayoutVars>
      </dgm:prSet>
      <dgm:spPr/>
    </dgm:pt>
    <dgm:pt modelId="{7674E456-9258-4D63-94A9-34B08C2D6B68}" type="pres">
      <dgm:prSet presAssocID="{FDF5A5C7-D6B4-456F-BE50-140B6D686776}" presName="sibTrans" presStyleLbl="sibTrans2D1" presStyleIdx="0" presStyleCnt="0"/>
      <dgm:spPr/>
    </dgm:pt>
    <dgm:pt modelId="{FE0D7DB9-5683-4263-8F63-0C46C085BE8C}" type="pres">
      <dgm:prSet presAssocID="{DA66787C-B9F1-4ACE-93BD-1F16158D7942}" presName="compNode" presStyleCnt="0"/>
      <dgm:spPr/>
    </dgm:pt>
    <dgm:pt modelId="{B6381490-65AC-4B14-BB53-DA19CD956CDF}" type="pres">
      <dgm:prSet presAssocID="{DA66787C-B9F1-4ACE-93BD-1F16158D7942}" presName="iconBgRect" presStyleLbl="bgShp" presStyleIdx="3" presStyleCnt="8" custLinFactNeighborX="-812" custLinFactNeighborY="-9113"/>
      <dgm:spPr/>
    </dgm:pt>
    <dgm:pt modelId="{E38E5164-F6F3-4C8C-88E8-6C7335A41A87}" type="pres">
      <dgm:prSet presAssocID="{DA66787C-B9F1-4ACE-93BD-1F16158D7942}" presName="iconRect" presStyleLbl="node1" presStyleIdx="3" presStyleCnt="8" custLinFactNeighborX="17516" custLinFactNeighborY="-15712"/>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Marketing"/>
        </a:ext>
      </dgm:extLst>
    </dgm:pt>
    <dgm:pt modelId="{C6568D17-BF6F-4D70-9234-3005565E63A1}" type="pres">
      <dgm:prSet presAssocID="{DA66787C-B9F1-4ACE-93BD-1F16158D7942}" presName="spaceRect" presStyleCnt="0"/>
      <dgm:spPr/>
    </dgm:pt>
    <dgm:pt modelId="{91C281FA-99F7-4190-AEDE-BA24A4C662B1}" type="pres">
      <dgm:prSet presAssocID="{DA66787C-B9F1-4ACE-93BD-1F16158D7942}" presName="textRect" presStyleLbl="revTx" presStyleIdx="3" presStyleCnt="8" custLinFactNeighborX="-4010" custLinFactNeighborY="949">
        <dgm:presLayoutVars>
          <dgm:chMax val="1"/>
          <dgm:chPref val="1"/>
        </dgm:presLayoutVars>
      </dgm:prSet>
      <dgm:spPr/>
    </dgm:pt>
    <dgm:pt modelId="{2F9A82DD-9C67-4924-BC66-843164F94C8F}" type="pres">
      <dgm:prSet presAssocID="{5F8C22AD-4038-477C-B608-6962CEBE5679}" presName="sibTrans" presStyleLbl="sibTrans2D1" presStyleIdx="0" presStyleCnt="0"/>
      <dgm:spPr/>
    </dgm:pt>
    <dgm:pt modelId="{A49217D3-6693-4EEE-9548-9164D8D8433C}" type="pres">
      <dgm:prSet presAssocID="{A6DBC97D-EEF5-4AAB-AAEA-3EAB115EB9E1}" presName="compNode" presStyleCnt="0"/>
      <dgm:spPr/>
    </dgm:pt>
    <dgm:pt modelId="{381B23A5-4CAA-4B0D-8F05-70589238EF96}" type="pres">
      <dgm:prSet presAssocID="{A6DBC97D-EEF5-4AAB-AAEA-3EAB115EB9E1}" presName="iconBgRect" presStyleLbl="bgShp" presStyleIdx="4" presStyleCnt="8" custLinFactNeighborX="1552" custLinFactNeighborY="8065"/>
      <dgm:spPr/>
    </dgm:pt>
    <dgm:pt modelId="{EEAC4A83-CE63-4795-88B5-B95E45CB370D}" type="pres">
      <dgm:prSet presAssocID="{A6DBC97D-EEF5-4AAB-AAEA-3EAB115EB9E1}" presName="iconRect" presStyleLbl="node1" presStyleIdx="4" presStyleCnt="8" custLinFactNeighborX="6538" custLinFactNeighborY="6915"/>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Customer review RTL"/>
        </a:ext>
      </dgm:extLst>
    </dgm:pt>
    <dgm:pt modelId="{FC841778-1175-49E8-AB17-5D81FE38E063}" type="pres">
      <dgm:prSet presAssocID="{A6DBC97D-EEF5-4AAB-AAEA-3EAB115EB9E1}" presName="spaceRect" presStyleCnt="0"/>
      <dgm:spPr/>
    </dgm:pt>
    <dgm:pt modelId="{9D913586-7577-402B-828D-644EBEAB8D9E}" type="pres">
      <dgm:prSet presAssocID="{A6DBC97D-EEF5-4AAB-AAEA-3EAB115EB9E1}" presName="textRect" presStyleLbl="revTx" presStyleIdx="4" presStyleCnt="8" custLinFactNeighborX="-5661" custLinFactNeighborY="9060">
        <dgm:presLayoutVars>
          <dgm:chMax val="1"/>
          <dgm:chPref val="1"/>
        </dgm:presLayoutVars>
      </dgm:prSet>
      <dgm:spPr/>
    </dgm:pt>
    <dgm:pt modelId="{7A54C6F0-6FD6-4DE9-91AB-8F47848F6341}" type="pres">
      <dgm:prSet presAssocID="{89B66F92-2B2F-4709-8F3D-32A4FBF82A76}" presName="sibTrans" presStyleLbl="sibTrans2D1" presStyleIdx="0" presStyleCnt="0"/>
      <dgm:spPr/>
    </dgm:pt>
    <dgm:pt modelId="{E542B6F6-E20B-4337-8ECD-A33CD3950CDB}" type="pres">
      <dgm:prSet presAssocID="{44A0D3DD-C0DC-4DE7-8B7D-AD836975D136}" presName="compNode" presStyleCnt="0"/>
      <dgm:spPr/>
    </dgm:pt>
    <dgm:pt modelId="{2669BC96-3E69-4E2C-9A0B-E530E0284E54}" type="pres">
      <dgm:prSet presAssocID="{44A0D3DD-C0DC-4DE7-8B7D-AD836975D136}" presName="iconBgRect" presStyleLbl="bgShp" presStyleIdx="5" presStyleCnt="8" custLinFactNeighborX="4171" custLinFactNeighborY="-6629"/>
      <dgm:spPr/>
    </dgm:pt>
    <dgm:pt modelId="{FD8948A8-D84C-47F3-924D-76589E6B5E56}" type="pres">
      <dgm:prSet presAssocID="{44A0D3DD-C0DC-4DE7-8B7D-AD836975D136}" presName="iconRect" presStyleLbl="node1" presStyleIdx="5" presStyleCnt="8" custLinFactNeighborX="9186" custLinFactNeighborY="-15712"/>
      <dgm:spPr>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Raised hand"/>
        </a:ext>
      </dgm:extLst>
    </dgm:pt>
    <dgm:pt modelId="{4BE552BC-6F4D-43C5-8412-95720D577DAC}" type="pres">
      <dgm:prSet presAssocID="{44A0D3DD-C0DC-4DE7-8B7D-AD836975D136}" presName="spaceRect" presStyleCnt="0"/>
      <dgm:spPr/>
    </dgm:pt>
    <dgm:pt modelId="{69D56019-3754-4928-AB45-CB78BB888961}" type="pres">
      <dgm:prSet presAssocID="{44A0D3DD-C0DC-4DE7-8B7D-AD836975D136}" presName="textRect" presStyleLbl="revTx" presStyleIdx="5" presStyleCnt="8" custLinFactNeighborX="344" custLinFactNeighborY="6852">
        <dgm:presLayoutVars>
          <dgm:chMax val="1"/>
          <dgm:chPref val="1"/>
        </dgm:presLayoutVars>
      </dgm:prSet>
      <dgm:spPr/>
    </dgm:pt>
    <dgm:pt modelId="{60217F23-BBF3-44A2-9E6C-EFB41C9C2CDA}" type="pres">
      <dgm:prSet presAssocID="{5C6D0D1F-7AB7-4B24-A25B-5C417368DADC}" presName="sibTrans" presStyleLbl="sibTrans2D1" presStyleIdx="0" presStyleCnt="0"/>
      <dgm:spPr/>
    </dgm:pt>
    <dgm:pt modelId="{AE69D096-A61C-4B21-A70D-FA1785F20FA4}" type="pres">
      <dgm:prSet presAssocID="{08EC5692-9E2B-40F0-BA33-66027DDBDDFF}" presName="compNode" presStyleCnt="0"/>
      <dgm:spPr/>
    </dgm:pt>
    <dgm:pt modelId="{9488C982-A73D-4AB1-BA1E-26E264CB00C1}" type="pres">
      <dgm:prSet presAssocID="{08EC5692-9E2B-40F0-BA33-66027DDBDDFF}" presName="iconBgRect" presStyleLbl="bgShp" presStyleIdx="6" presStyleCnt="8" custLinFactNeighborX="-812" custLinFactNeighborY="-64024"/>
      <dgm:spPr/>
    </dgm:pt>
    <dgm:pt modelId="{80A248AB-6792-42AD-B4D3-F2B56E4D94A7}" type="pres">
      <dgm:prSet presAssocID="{08EC5692-9E2B-40F0-BA33-66027DDBDDFF}" presName="iconRect" presStyleLbl="node1" presStyleIdx="6" presStyleCnt="8" custLinFactY="-6580" custLinFactNeighborX="1903" custLinFactNeighborY="-100000"/>
      <dgm:spPr>
        <a:blipFill>
          <a:blip xmlns:r="http://schemas.openxmlformats.org/officeDocument/2006/relationships" r:embed="rId13">
            <a:extLst>
              <a:ext uri="{96DAC541-7B7A-43D3-8B79-37D633B846F1}">
                <asvg:svgBlip xmlns:asvg="http://schemas.microsoft.com/office/drawing/2016/SVG/main" r:embed="rId14"/>
              </a:ext>
            </a:extLst>
          </a:blip>
          <a:srcRect/>
          <a:stretch>
            <a:fillRect/>
          </a:stretch>
        </a:blipFill>
      </dgm:spPr>
      <dgm:extLst>
        <a:ext uri="{E40237B7-FDA0-4F09-8148-C483321AD2D9}">
          <dgm14:cNvPr xmlns:dgm14="http://schemas.microsoft.com/office/drawing/2010/diagram" id="0" name="" descr="Open hand"/>
        </a:ext>
      </dgm:extLst>
    </dgm:pt>
    <dgm:pt modelId="{3ACA8FAC-866B-4412-B0F7-AFAFE8E981C8}" type="pres">
      <dgm:prSet presAssocID="{08EC5692-9E2B-40F0-BA33-66027DDBDDFF}" presName="spaceRect" presStyleCnt="0"/>
      <dgm:spPr/>
    </dgm:pt>
    <dgm:pt modelId="{7A8B48AC-48EA-4E73-AA12-98343CFDE3F3}" type="pres">
      <dgm:prSet presAssocID="{08EC5692-9E2B-40F0-BA33-66027DDBDDFF}" presName="textRect" presStyleLbl="revTx" presStyleIdx="6" presStyleCnt="8" custLinFactNeighborX="-5687" custLinFactNeighborY="-61816">
        <dgm:presLayoutVars>
          <dgm:chMax val="1"/>
          <dgm:chPref val="1"/>
        </dgm:presLayoutVars>
      </dgm:prSet>
      <dgm:spPr/>
    </dgm:pt>
    <dgm:pt modelId="{962E2411-1B40-4F07-8E01-DC8FD3F5A7E7}" type="pres">
      <dgm:prSet presAssocID="{E019DE11-95EB-41D4-B9F7-1B3453B734F1}" presName="sibTrans" presStyleLbl="sibTrans2D1" presStyleIdx="0" presStyleCnt="0"/>
      <dgm:spPr/>
    </dgm:pt>
    <dgm:pt modelId="{02AF152E-5E43-4BBC-A9EA-C92AB7FE652F}" type="pres">
      <dgm:prSet presAssocID="{E97C9694-18C3-45E6-A853-5B6062B30E0A}" presName="compNode" presStyleCnt="0"/>
      <dgm:spPr/>
    </dgm:pt>
    <dgm:pt modelId="{8BC273BA-EDDD-4677-98E1-F4616C7B0787}" type="pres">
      <dgm:prSet presAssocID="{E97C9694-18C3-45E6-A853-5B6062B30E0A}" presName="iconBgRect" presStyleLbl="bgShp" presStyleIdx="7" presStyleCnt="8" custLinFactX="200000" custLinFactNeighborX="202386" custLinFactNeighborY="-56298"/>
      <dgm:spPr/>
    </dgm:pt>
    <dgm:pt modelId="{B13F398A-2E0D-4822-89FB-E4C7588AAB7B}" type="pres">
      <dgm:prSet presAssocID="{E97C9694-18C3-45E6-A853-5B6062B30E0A}" presName="iconRect" presStyleLbl="node1" presStyleIdx="7" presStyleCnt="8" custLinFactX="300000" custLinFactNeighborX="396766" custLinFactNeighborY="-98026"/>
      <dgm:spPr>
        <a:blipFill>
          <a:blip xmlns:r="http://schemas.openxmlformats.org/officeDocument/2006/relationships" r:embed="rId15">
            <a:extLst>
              <a:ext uri="{96DAC541-7B7A-43D3-8B79-37D633B846F1}">
                <asvg:svgBlip xmlns:asvg="http://schemas.microsoft.com/office/drawing/2016/SVG/main" r:embed="rId16"/>
              </a:ext>
            </a:extLst>
          </a:blip>
          <a:srcRect/>
          <a:stretch>
            <a:fillRect/>
          </a:stretch>
        </a:blipFill>
      </dgm:spPr>
      <dgm:extLst>
        <a:ext uri="{E40237B7-FDA0-4F09-8148-C483321AD2D9}">
          <dgm14:cNvPr xmlns:dgm14="http://schemas.microsoft.com/office/drawing/2010/diagram" id="0" name="" descr="Speaker Phone"/>
        </a:ext>
      </dgm:extLst>
    </dgm:pt>
    <dgm:pt modelId="{30CB2B5A-FA91-4A94-855B-4582CB1FA2A0}" type="pres">
      <dgm:prSet presAssocID="{E97C9694-18C3-45E6-A853-5B6062B30E0A}" presName="spaceRect" presStyleCnt="0"/>
      <dgm:spPr/>
    </dgm:pt>
    <dgm:pt modelId="{69E91076-3FEC-4023-9623-08E91F4B8F1C}" type="pres">
      <dgm:prSet presAssocID="{E97C9694-18C3-45E6-A853-5B6062B30E0A}" presName="textRect" presStyleLbl="revTx" presStyleIdx="7" presStyleCnt="8" custLinFactX="69284" custLinFactNeighborX="100000" custLinFactNeighborY="-54089">
        <dgm:presLayoutVars>
          <dgm:chMax val="1"/>
          <dgm:chPref val="1"/>
        </dgm:presLayoutVars>
      </dgm:prSet>
      <dgm:spPr/>
    </dgm:pt>
  </dgm:ptLst>
  <dgm:cxnLst>
    <dgm:cxn modelId="{5CED6604-613D-4D81-B83D-B73A45195A2A}" type="presOf" srcId="{A6DBC97D-EEF5-4AAB-AAEA-3EAB115EB9E1}" destId="{9D913586-7577-402B-828D-644EBEAB8D9E}" srcOrd="0" destOrd="0" presId="urn:microsoft.com/office/officeart/2018/2/layout/IconCircleList"/>
    <dgm:cxn modelId="{2CB11F0E-D372-4698-9499-E72400A7BE97}" type="presOf" srcId="{29840EA0-6CE1-40F1-ADD3-887613EA522B}" destId="{F4FB77DE-3899-48C2-9FA4-C1E0C2B7197B}" srcOrd="0" destOrd="0" presId="urn:microsoft.com/office/officeart/2018/2/layout/IconCircleList"/>
    <dgm:cxn modelId="{FF14E821-F832-4BB9-A5D7-D68540D95F1B}" type="presOf" srcId="{7838FD43-CD8C-4F9D-BCFF-46DA525EC742}" destId="{FCBE7FEB-5FB4-4742-9B3F-CEF88BD90BA7}" srcOrd="0" destOrd="0" presId="urn:microsoft.com/office/officeart/2018/2/layout/IconCircleList"/>
    <dgm:cxn modelId="{3F912D39-5849-47E5-8AA0-4CDD5EDFE2BC}" type="presOf" srcId="{5C6D0D1F-7AB7-4B24-A25B-5C417368DADC}" destId="{60217F23-BBF3-44A2-9E6C-EFB41C9C2CDA}" srcOrd="0" destOrd="0" presId="urn:microsoft.com/office/officeart/2018/2/layout/IconCircleList"/>
    <dgm:cxn modelId="{57ED9D60-20F9-498A-8C96-F4AE9E53896F}" type="presOf" srcId="{2DDD61BB-3352-4609-856C-FF8D137EFBE6}" destId="{C95CC6C2-D1F0-4593-BAD9-22B7868A3623}" srcOrd="0" destOrd="0" presId="urn:microsoft.com/office/officeart/2018/2/layout/IconCircleList"/>
    <dgm:cxn modelId="{2E0E726C-D08A-426C-B85F-112D3B43666E}" type="presOf" srcId="{DA66787C-B9F1-4ACE-93BD-1F16158D7942}" destId="{91C281FA-99F7-4190-AEDE-BA24A4C662B1}" srcOrd="0" destOrd="0" presId="urn:microsoft.com/office/officeart/2018/2/layout/IconCircleList"/>
    <dgm:cxn modelId="{0ACB6F72-26CC-489E-B650-E606D976C328}" type="presOf" srcId="{FDF5A5C7-D6B4-456F-BE50-140B6D686776}" destId="{7674E456-9258-4D63-94A9-34B08C2D6B68}" srcOrd="0" destOrd="0" presId="urn:microsoft.com/office/officeart/2018/2/layout/IconCircleList"/>
    <dgm:cxn modelId="{0F12BB58-B047-4397-A083-B6791643655E}" srcId="{404E669A-4593-498E-B900-CEAA1AD1A03B}" destId="{A6DBC97D-EEF5-4AAB-AAEA-3EAB115EB9E1}" srcOrd="4" destOrd="0" parTransId="{037CE52C-AB81-467C-A8C9-4A4FD9999B33}" sibTransId="{89B66F92-2B2F-4709-8F3D-32A4FBF82A76}"/>
    <dgm:cxn modelId="{F6D9875A-33C2-4213-A4DA-6EFA48142198}" type="presOf" srcId="{E019DE11-95EB-41D4-B9F7-1B3453B734F1}" destId="{962E2411-1B40-4F07-8E01-DC8FD3F5A7E7}" srcOrd="0" destOrd="0" presId="urn:microsoft.com/office/officeart/2018/2/layout/IconCircleList"/>
    <dgm:cxn modelId="{67B47483-3F9F-4131-989C-6613A0EDC425}" type="presOf" srcId="{404E669A-4593-498E-B900-CEAA1AD1A03B}" destId="{98653632-1B52-4632-8241-E7DD0A1ADA2F}" srcOrd="0" destOrd="0" presId="urn:microsoft.com/office/officeart/2018/2/layout/IconCircleList"/>
    <dgm:cxn modelId="{000F9E97-7CDB-42E9-BF00-5F91E87C04FD}" type="presOf" srcId="{5F8C22AD-4038-477C-B608-6962CEBE5679}" destId="{2F9A82DD-9C67-4924-BC66-843164F94C8F}" srcOrd="0" destOrd="0" presId="urn:microsoft.com/office/officeart/2018/2/layout/IconCircleList"/>
    <dgm:cxn modelId="{7B7D25A1-D7F0-4B58-88EF-ACDB7D203D20}" srcId="{404E669A-4593-498E-B900-CEAA1AD1A03B}" destId="{7838FD43-CD8C-4F9D-BCFF-46DA525EC742}" srcOrd="1" destOrd="0" parTransId="{2F5DABEA-A26E-4F53-AA20-38C77AC438B9}" sibTransId="{2DDD61BB-3352-4609-856C-FF8D137EFBE6}"/>
    <dgm:cxn modelId="{6A360FA6-EAF7-4357-9343-1C763786CC70}" srcId="{404E669A-4593-498E-B900-CEAA1AD1A03B}" destId="{E97C9694-18C3-45E6-A853-5B6062B30E0A}" srcOrd="7" destOrd="0" parTransId="{C7E9A668-9D5A-4C5C-9DCC-1C45E844ABC0}" sibTransId="{E663AE95-E6CB-40E8-8127-FCD47AF8C32A}"/>
    <dgm:cxn modelId="{C057CDA8-BF45-478D-B7D7-EE9517AA69C9}" type="presOf" srcId="{CD1FA2D1-2E2A-480F-8AFE-AD6762C848AF}" destId="{07DE3D02-7451-4845-8F66-BC1DEA4B41B8}" srcOrd="0" destOrd="0" presId="urn:microsoft.com/office/officeart/2018/2/layout/IconCircleList"/>
    <dgm:cxn modelId="{CC5C72C8-8BC7-4CB7-B6AE-F0F59474812F}" srcId="{404E669A-4593-498E-B900-CEAA1AD1A03B}" destId="{EA94446F-9F0F-4176-9882-37D565FABE15}" srcOrd="2" destOrd="0" parTransId="{3BC69EE3-46BD-4262-8FF6-9EE2E78FD603}" sibTransId="{FDF5A5C7-D6B4-456F-BE50-140B6D686776}"/>
    <dgm:cxn modelId="{76AD8BC8-87A0-4671-9465-DEAD6F55C6A2}" srcId="{404E669A-4593-498E-B900-CEAA1AD1A03B}" destId="{DA66787C-B9F1-4ACE-93BD-1F16158D7942}" srcOrd="3" destOrd="0" parTransId="{79322018-F178-4F75-8835-71C9F01E20FC}" sibTransId="{5F8C22AD-4038-477C-B608-6962CEBE5679}"/>
    <dgm:cxn modelId="{44ECD7D6-1E83-4FED-A91B-9DCB12F4AC09}" type="presOf" srcId="{EA94446F-9F0F-4176-9882-37D565FABE15}" destId="{B232D495-DDAC-40B3-AC5A-5F85531BE235}" srcOrd="0" destOrd="0" presId="urn:microsoft.com/office/officeart/2018/2/layout/IconCircleList"/>
    <dgm:cxn modelId="{C6B2F7DD-8D3B-4161-8068-4FF213971DDB}" type="presOf" srcId="{E97C9694-18C3-45E6-A853-5B6062B30E0A}" destId="{69E91076-3FEC-4023-9623-08E91F4B8F1C}" srcOrd="0" destOrd="0" presId="urn:microsoft.com/office/officeart/2018/2/layout/IconCircleList"/>
    <dgm:cxn modelId="{E79365E0-348E-448C-B127-8CB48C6BFF86}" type="presOf" srcId="{44A0D3DD-C0DC-4DE7-8B7D-AD836975D136}" destId="{69D56019-3754-4928-AB45-CB78BB888961}" srcOrd="0" destOrd="0" presId="urn:microsoft.com/office/officeart/2018/2/layout/IconCircleList"/>
    <dgm:cxn modelId="{8046A2E4-58BE-4499-BE9C-72950E747551}" type="presOf" srcId="{89B66F92-2B2F-4709-8F3D-32A4FBF82A76}" destId="{7A54C6F0-6FD6-4DE9-91AB-8F47848F6341}" srcOrd="0" destOrd="0" presId="urn:microsoft.com/office/officeart/2018/2/layout/IconCircleList"/>
    <dgm:cxn modelId="{77A4E4E9-630B-4583-9426-14C8BC97EEF9}" type="presOf" srcId="{08EC5692-9E2B-40F0-BA33-66027DDBDDFF}" destId="{7A8B48AC-48EA-4E73-AA12-98343CFDE3F3}" srcOrd="0" destOrd="0" presId="urn:microsoft.com/office/officeart/2018/2/layout/IconCircleList"/>
    <dgm:cxn modelId="{D64223F4-BE81-4B88-BCF1-5A67726DB9BE}" srcId="{404E669A-4593-498E-B900-CEAA1AD1A03B}" destId="{44A0D3DD-C0DC-4DE7-8B7D-AD836975D136}" srcOrd="5" destOrd="0" parTransId="{80D7A1A4-D555-494C-8948-F6B346BEC6AA}" sibTransId="{5C6D0D1F-7AB7-4B24-A25B-5C417368DADC}"/>
    <dgm:cxn modelId="{531202F7-A444-4D79-BB25-19868A4C6FB4}" srcId="{404E669A-4593-498E-B900-CEAA1AD1A03B}" destId="{CD1FA2D1-2E2A-480F-8AFE-AD6762C848AF}" srcOrd="0" destOrd="0" parTransId="{D1028577-13AF-43A8-8FAD-E552B9EE2E7B}" sibTransId="{29840EA0-6CE1-40F1-ADD3-887613EA522B}"/>
    <dgm:cxn modelId="{E6A2D9FD-C494-4B29-AFE8-789574C10B25}" srcId="{404E669A-4593-498E-B900-CEAA1AD1A03B}" destId="{08EC5692-9E2B-40F0-BA33-66027DDBDDFF}" srcOrd="6" destOrd="0" parTransId="{DAD5B776-B9C8-4F18-A167-B79BA928B068}" sibTransId="{E019DE11-95EB-41D4-B9F7-1B3453B734F1}"/>
    <dgm:cxn modelId="{4D94D999-B389-458A-B859-588650F436FC}" type="presParOf" srcId="{98653632-1B52-4632-8241-E7DD0A1ADA2F}" destId="{5E1AE1C8-DB1F-4606-B61F-02038C1C3C4B}" srcOrd="0" destOrd="0" presId="urn:microsoft.com/office/officeart/2018/2/layout/IconCircleList"/>
    <dgm:cxn modelId="{96C54A84-9302-4447-97C5-3872EE9F748F}" type="presParOf" srcId="{5E1AE1C8-DB1F-4606-B61F-02038C1C3C4B}" destId="{3ED6CAC5-9AAF-48D2-9D00-AFC213AB8F1D}" srcOrd="0" destOrd="0" presId="urn:microsoft.com/office/officeart/2018/2/layout/IconCircleList"/>
    <dgm:cxn modelId="{EEE80B58-F7DD-4654-BCD2-02E3B04743FB}" type="presParOf" srcId="{3ED6CAC5-9AAF-48D2-9D00-AFC213AB8F1D}" destId="{08AB3B3C-03B3-4CE9-81AF-93EDB41FEBC8}" srcOrd="0" destOrd="0" presId="urn:microsoft.com/office/officeart/2018/2/layout/IconCircleList"/>
    <dgm:cxn modelId="{512D8563-4F80-4084-997D-0BA174E96A25}" type="presParOf" srcId="{3ED6CAC5-9AAF-48D2-9D00-AFC213AB8F1D}" destId="{437DE4DB-C4F8-476B-8697-25A431BDF84A}" srcOrd="1" destOrd="0" presId="urn:microsoft.com/office/officeart/2018/2/layout/IconCircleList"/>
    <dgm:cxn modelId="{D991037E-54DB-4991-96B1-8FF1275AE6DE}" type="presParOf" srcId="{3ED6CAC5-9AAF-48D2-9D00-AFC213AB8F1D}" destId="{B86225CF-8B9B-4A27-AB4D-452720F47490}" srcOrd="2" destOrd="0" presId="urn:microsoft.com/office/officeart/2018/2/layout/IconCircleList"/>
    <dgm:cxn modelId="{EC70297D-C809-496D-ADE5-9AB7580A2ED5}" type="presParOf" srcId="{3ED6CAC5-9AAF-48D2-9D00-AFC213AB8F1D}" destId="{07DE3D02-7451-4845-8F66-BC1DEA4B41B8}" srcOrd="3" destOrd="0" presId="urn:microsoft.com/office/officeart/2018/2/layout/IconCircleList"/>
    <dgm:cxn modelId="{4E957B0B-3A79-4EB8-B513-D9A034FB937A}" type="presParOf" srcId="{5E1AE1C8-DB1F-4606-B61F-02038C1C3C4B}" destId="{F4FB77DE-3899-48C2-9FA4-C1E0C2B7197B}" srcOrd="1" destOrd="0" presId="urn:microsoft.com/office/officeart/2018/2/layout/IconCircleList"/>
    <dgm:cxn modelId="{91998483-E6A0-4FB2-B612-7940CC1A3379}" type="presParOf" srcId="{5E1AE1C8-DB1F-4606-B61F-02038C1C3C4B}" destId="{9274B8EF-5230-4FED-A2E2-F4E62A7301E4}" srcOrd="2" destOrd="0" presId="urn:microsoft.com/office/officeart/2018/2/layout/IconCircleList"/>
    <dgm:cxn modelId="{47A49A88-CFD4-45E2-93D9-2146DFBD08AC}" type="presParOf" srcId="{9274B8EF-5230-4FED-A2E2-F4E62A7301E4}" destId="{616EA7EE-4E7A-4037-9613-778B6DBDD51C}" srcOrd="0" destOrd="0" presId="urn:microsoft.com/office/officeart/2018/2/layout/IconCircleList"/>
    <dgm:cxn modelId="{E8628B43-0FCB-42C5-98BA-A720C3EE6A37}" type="presParOf" srcId="{9274B8EF-5230-4FED-A2E2-F4E62A7301E4}" destId="{C852E970-8957-4CE2-8B35-25A57AED2A95}" srcOrd="1" destOrd="0" presId="urn:microsoft.com/office/officeart/2018/2/layout/IconCircleList"/>
    <dgm:cxn modelId="{F138D399-B2F8-4742-994B-2C1930E0321C}" type="presParOf" srcId="{9274B8EF-5230-4FED-A2E2-F4E62A7301E4}" destId="{10135549-4EDC-44BC-8D98-5023C3084DDD}" srcOrd="2" destOrd="0" presId="urn:microsoft.com/office/officeart/2018/2/layout/IconCircleList"/>
    <dgm:cxn modelId="{C631CEDE-7818-42F1-BE20-A1C3AEDE950B}" type="presParOf" srcId="{9274B8EF-5230-4FED-A2E2-F4E62A7301E4}" destId="{FCBE7FEB-5FB4-4742-9B3F-CEF88BD90BA7}" srcOrd="3" destOrd="0" presId="urn:microsoft.com/office/officeart/2018/2/layout/IconCircleList"/>
    <dgm:cxn modelId="{A70DD26D-65E3-4D40-B83D-0443CF8D4FD9}" type="presParOf" srcId="{5E1AE1C8-DB1F-4606-B61F-02038C1C3C4B}" destId="{C95CC6C2-D1F0-4593-BAD9-22B7868A3623}" srcOrd="3" destOrd="0" presId="urn:microsoft.com/office/officeart/2018/2/layout/IconCircleList"/>
    <dgm:cxn modelId="{E8338CF4-1523-49AB-A536-2199D639179C}" type="presParOf" srcId="{5E1AE1C8-DB1F-4606-B61F-02038C1C3C4B}" destId="{0512EADA-54CD-407B-BBB7-DF034C8CC483}" srcOrd="4" destOrd="0" presId="urn:microsoft.com/office/officeart/2018/2/layout/IconCircleList"/>
    <dgm:cxn modelId="{2B5B3F57-5E04-46BA-A5F3-5AAC45933FA8}" type="presParOf" srcId="{0512EADA-54CD-407B-BBB7-DF034C8CC483}" destId="{A07E72DE-91B9-45A5-8991-92CEE1ED4896}" srcOrd="0" destOrd="0" presId="urn:microsoft.com/office/officeart/2018/2/layout/IconCircleList"/>
    <dgm:cxn modelId="{6CCE9B0A-407C-40BD-A148-06C9A32463C9}" type="presParOf" srcId="{0512EADA-54CD-407B-BBB7-DF034C8CC483}" destId="{883A6E9B-25BA-445A-BBEF-0FB4D68E42FE}" srcOrd="1" destOrd="0" presId="urn:microsoft.com/office/officeart/2018/2/layout/IconCircleList"/>
    <dgm:cxn modelId="{C197D0C2-7096-4E1E-A20D-3E588FD4A2CD}" type="presParOf" srcId="{0512EADA-54CD-407B-BBB7-DF034C8CC483}" destId="{C7208588-80AD-4CCB-8C32-7A47221D54C7}" srcOrd="2" destOrd="0" presId="urn:microsoft.com/office/officeart/2018/2/layout/IconCircleList"/>
    <dgm:cxn modelId="{FAFCDAE1-DA35-4C9C-8515-9AD3092C203A}" type="presParOf" srcId="{0512EADA-54CD-407B-BBB7-DF034C8CC483}" destId="{B232D495-DDAC-40B3-AC5A-5F85531BE235}" srcOrd="3" destOrd="0" presId="urn:microsoft.com/office/officeart/2018/2/layout/IconCircleList"/>
    <dgm:cxn modelId="{A0515E09-A89A-4938-BD78-A83CBF61DFA1}" type="presParOf" srcId="{5E1AE1C8-DB1F-4606-B61F-02038C1C3C4B}" destId="{7674E456-9258-4D63-94A9-34B08C2D6B68}" srcOrd="5" destOrd="0" presId="urn:microsoft.com/office/officeart/2018/2/layout/IconCircleList"/>
    <dgm:cxn modelId="{6CA5BC99-AD8A-4BA8-81B0-B168CC1A65D2}" type="presParOf" srcId="{5E1AE1C8-DB1F-4606-B61F-02038C1C3C4B}" destId="{FE0D7DB9-5683-4263-8F63-0C46C085BE8C}" srcOrd="6" destOrd="0" presId="urn:microsoft.com/office/officeart/2018/2/layout/IconCircleList"/>
    <dgm:cxn modelId="{CCC982E1-3C40-44CC-A32F-3707E5D1D852}" type="presParOf" srcId="{FE0D7DB9-5683-4263-8F63-0C46C085BE8C}" destId="{B6381490-65AC-4B14-BB53-DA19CD956CDF}" srcOrd="0" destOrd="0" presId="urn:microsoft.com/office/officeart/2018/2/layout/IconCircleList"/>
    <dgm:cxn modelId="{8516FC32-C148-4546-B991-25260BA88F2C}" type="presParOf" srcId="{FE0D7DB9-5683-4263-8F63-0C46C085BE8C}" destId="{E38E5164-F6F3-4C8C-88E8-6C7335A41A87}" srcOrd="1" destOrd="0" presId="urn:microsoft.com/office/officeart/2018/2/layout/IconCircleList"/>
    <dgm:cxn modelId="{432C5BF2-2F6C-4F38-8B6A-EA8709CB18F8}" type="presParOf" srcId="{FE0D7DB9-5683-4263-8F63-0C46C085BE8C}" destId="{C6568D17-BF6F-4D70-9234-3005565E63A1}" srcOrd="2" destOrd="0" presId="urn:microsoft.com/office/officeart/2018/2/layout/IconCircleList"/>
    <dgm:cxn modelId="{D7B70E0D-94C6-4AF2-8678-9912ABAB29DE}" type="presParOf" srcId="{FE0D7DB9-5683-4263-8F63-0C46C085BE8C}" destId="{91C281FA-99F7-4190-AEDE-BA24A4C662B1}" srcOrd="3" destOrd="0" presId="urn:microsoft.com/office/officeart/2018/2/layout/IconCircleList"/>
    <dgm:cxn modelId="{ED9AE7FE-37A1-4F25-AF99-4CBAF36CF96D}" type="presParOf" srcId="{5E1AE1C8-DB1F-4606-B61F-02038C1C3C4B}" destId="{2F9A82DD-9C67-4924-BC66-843164F94C8F}" srcOrd="7" destOrd="0" presId="urn:microsoft.com/office/officeart/2018/2/layout/IconCircleList"/>
    <dgm:cxn modelId="{A5EA2791-C300-4E47-A1CC-B4C5241DC682}" type="presParOf" srcId="{5E1AE1C8-DB1F-4606-B61F-02038C1C3C4B}" destId="{A49217D3-6693-4EEE-9548-9164D8D8433C}" srcOrd="8" destOrd="0" presId="urn:microsoft.com/office/officeart/2018/2/layout/IconCircleList"/>
    <dgm:cxn modelId="{C2D9D5B6-1150-43C1-BC98-F87679D23B85}" type="presParOf" srcId="{A49217D3-6693-4EEE-9548-9164D8D8433C}" destId="{381B23A5-4CAA-4B0D-8F05-70589238EF96}" srcOrd="0" destOrd="0" presId="urn:microsoft.com/office/officeart/2018/2/layout/IconCircleList"/>
    <dgm:cxn modelId="{9D483781-99D0-4593-98F3-58F14618E888}" type="presParOf" srcId="{A49217D3-6693-4EEE-9548-9164D8D8433C}" destId="{EEAC4A83-CE63-4795-88B5-B95E45CB370D}" srcOrd="1" destOrd="0" presId="urn:microsoft.com/office/officeart/2018/2/layout/IconCircleList"/>
    <dgm:cxn modelId="{FA8891EC-1E40-4349-804C-D479198DB6F2}" type="presParOf" srcId="{A49217D3-6693-4EEE-9548-9164D8D8433C}" destId="{FC841778-1175-49E8-AB17-5D81FE38E063}" srcOrd="2" destOrd="0" presId="urn:microsoft.com/office/officeart/2018/2/layout/IconCircleList"/>
    <dgm:cxn modelId="{74566F5C-D0AE-4972-9727-7E70BB3624BB}" type="presParOf" srcId="{A49217D3-6693-4EEE-9548-9164D8D8433C}" destId="{9D913586-7577-402B-828D-644EBEAB8D9E}" srcOrd="3" destOrd="0" presId="urn:microsoft.com/office/officeart/2018/2/layout/IconCircleList"/>
    <dgm:cxn modelId="{44EEEB4E-89DE-483E-9553-40DD3D9DEA8A}" type="presParOf" srcId="{5E1AE1C8-DB1F-4606-B61F-02038C1C3C4B}" destId="{7A54C6F0-6FD6-4DE9-91AB-8F47848F6341}" srcOrd="9" destOrd="0" presId="urn:microsoft.com/office/officeart/2018/2/layout/IconCircleList"/>
    <dgm:cxn modelId="{F01C50DE-183D-4D01-A032-EC6DAFE71736}" type="presParOf" srcId="{5E1AE1C8-DB1F-4606-B61F-02038C1C3C4B}" destId="{E542B6F6-E20B-4337-8ECD-A33CD3950CDB}" srcOrd="10" destOrd="0" presId="urn:microsoft.com/office/officeart/2018/2/layout/IconCircleList"/>
    <dgm:cxn modelId="{D5B68DF2-7041-4B32-A2A3-F62B7A152992}" type="presParOf" srcId="{E542B6F6-E20B-4337-8ECD-A33CD3950CDB}" destId="{2669BC96-3E69-4E2C-9A0B-E530E0284E54}" srcOrd="0" destOrd="0" presId="urn:microsoft.com/office/officeart/2018/2/layout/IconCircleList"/>
    <dgm:cxn modelId="{2E7E9566-8D87-40D9-9C0D-5A8A1979E26C}" type="presParOf" srcId="{E542B6F6-E20B-4337-8ECD-A33CD3950CDB}" destId="{FD8948A8-D84C-47F3-924D-76589E6B5E56}" srcOrd="1" destOrd="0" presId="urn:microsoft.com/office/officeart/2018/2/layout/IconCircleList"/>
    <dgm:cxn modelId="{C9E812FD-B5C6-45E0-946A-045B2D7AA5A8}" type="presParOf" srcId="{E542B6F6-E20B-4337-8ECD-A33CD3950CDB}" destId="{4BE552BC-6F4D-43C5-8412-95720D577DAC}" srcOrd="2" destOrd="0" presId="urn:microsoft.com/office/officeart/2018/2/layout/IconCircleList"/>
    <dgm:cxn modelId="{A68A1808-C224-4BAA-B528-BB89B45418DB}" type="presParOf" srcId="{E542B6F6-E20B-4337-8ECD-A33CD3950CDB}" destId="{69D56019-3754-4928-AB45-CB78BB888961}" srcOrd="3" destOrd="0" presId="urn:microsoft.com/office/officeart/2018/2/layout/IconCircleList"/>
    <dgm:cxn modelId="{F233A172-0E29-443B-8115-48CD89A1B512}" type="presParOf" srcId="{5E1AE1C8-DB1F-4606-B61F-02038C1C3C4B}" destId="{60217F23-BBF3-44A2-9E6C-EFB41C9C2CDA}" srcOrd="11" destOrd="0" presId="urn:microsoft.com/office/officeart/2018/2/layout/IconCircleList"/>
    <dgm:cxn modelId="{5114FD8D-A87D-40ED-8564-D37C2E760115}" type="presParOf" srcId="{5E1AE1C8-DB1F-4606-B61F-02038C1C3C4B}" destId="{AE69D096-A61C-4B21-A70D-FA1785F20FA4}" srcOrd="12" destOrd="0" presId="urn:microsoft.com/office/officeart/2018/2/layout/IconCircleList"/>
    <dgm:cxn modelId="{27B6F998-E95E-4C5F-984C-DAB1EED38DA4}" type="presParOf" srcId="{AE69D096-A61C-4B21-A70D-FA1785F20FA4}" destId="{9488C982-A73D-4AB1-BA1E-26E264CB00C1}" srcOrd="0" destOrd="0" presId="urn:microsoft.com/office/officeart/2018/2/layout/IconCircleList"/>
    <dgm:cxn modelId="{702E0FF6-D790-48AC-BE23-74115F6E737A}" type="presParOf" srcId="{AE69D096-A61C-4B21-A70D-FA1785F20FA4}" destId="{80A248AB-6792-42AD-B4D3-F2B56E4D94A7}" srcOrd="1" destOrd="0" presId="urn:microsoft.com/office/officeart/2018/2/layout/IconCircleList"/>
    <dgm:cxn modelId="{2C428955-1533-4CE5-A96C-42829821C555}" type="presParOf" srcId="{AE69D096-A61C-4B21-A70D-FA1785F20FA4}" destId="{3ACA8FAC-866B-4412-B0F7-AFAFE8E981C8}" srcOrd="2" destOrd="0" presId="urn:microsoft.com/office/officeart/2018/2/layout/IconCircleList"/>
    <dgm:cxn modelId="{96B4AB64-56E5-4D04-9A97-8418CA8A9E41}" type="presParOf" srcId="{AE69D096-A61C-4B21-A70D-FA1785F20FA4}" destId="{7A8B48AC-48EA-4E73-AA12-98343CFDE3F3}" srcOrd="3" destOrd="0" presId="urn:microsoft.com/office/officeart/2018/2/layout/IconCircleList"/>
    <dgm:cxn modelId="{EC73818E-03CB-472F-8655-0ECEAB6077A3}" type="presParOf" srcId="{5E1AE1C8-DB1F-4606-B61F-02038C1C3C4B}" destId="{962E2411-1B40-4F07-8E01-DC8FD3F5A7E7}" srcOrd="13" destOrd="0" presId="urn:microsoft.com/office/officeart/2018/2/layout/IconCircleList"/>
    <dgm:cxn modelId="{68C33FFD-F834-4994-AC5F-FC2E7BAAC2DC}" type="presParOf" srcId="{5E1AE1C8-DB1F-4606-B61F-02038C1C3C4B}" destId="{02AF152E-5E43-4BBC-A9EA-C92AB7FE652F}" srcOrd="14" destOrd="0" presId="urn:microsoft.com/office/officeart/2018/2/layout/IconCircleList"/>
    <dgm:cxn modelId="{4FCB42B0-8436-47E5-98B2-0DF47C9FBD4F}" type="presParOf" srcId="{02AF152E-5E43-4BBC-A9EA-C92AB7FE652F}" destId="{8BC273BA-EDDD-4677-98E1-F4616C7B0787}" srcOrd="0" destOrd="0" presId="urn:microsoft.com/office/officeart/2018/2/layout/IconCircleList"/>
    <dgm:cxn modelId="{D49C2A01-E837-4C30-BEA7-BA0AD1CCF83D}" type="presParOf" srcId="{02AF152E-5E43-4BBC-A9EA-C92AB7FE652F}" destId="{B13F398A-2E0D-4822-89FB-E4C7588AAB7B}" srcOrd="1" destOrd="0" presId="urn:microsoft.com/office/officeart/2018/2/layout/IconCircleList"/>
    <dgm:cxn modelId="{13DD7586-FB1A-42E3-91E3-45DCBC2BB1A0}" type="presParOf" srcId="{02AF152E-5E43-4BBC-A9EA-C92AB7FE652F}" destId="{30CB2B5A-FA91-4A94-855B-4582CB1FA2A0}" srcOrd="2" destOrd="0" presId="urn:microsoft.com/office/officeart/2018/2/layout/IconCircleList"/>
    <dgm:cxn modelId="{F256B7BF-83C3-4A44-92F1-9711CAE0636B}" type="presParOf" srcId="{02AF152E-5E43-4BBC-A9EA-C92AB7FE652F}" destId="{69E91076-3FEC-4023-9623-08E91F4B8F1C}"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AB3B3C-03B3-4CE9-81AF-93EDB41FEBC8}">
      <dsp:nvSpPr>
        <dsp:cNvPr id="0" name=""/>
        <dsp:cNvSpPr/>
      </dsp:nvSpPr>
      <dsp:spPr>
        <a:xfrm>
          <a:off x="186310" y="561109"/>
          <a:ext cx="910287" cy="9102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7DE4DB-C4F8-476B-8697-25A431BDF84A}">
      <dsp:nvSpPr>
        <dsp:cNvPr id="0" name=""/>
        <dsp:cNvSpPr/>
      </dsp:nvSpPr>
      <dsp:spPr>
        <a:xfrm>
          <a:off x="395786" y="783766"/>
          <a:ext cx="527966" cy="52796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DE3D02-7451-4845-8F66-BC1DEA4B41B8}">
      <dsp:nvSpPr>
        <dsp:cNvPr id="0" name=""/>
        <dsp:cNvSpPr/>
      </dsp:nvSpPr>
      <dsp:spPr>
        <a:xfrm>
          <a:off x="1317697" y="561109"/>
          <a:ext cx="2145678" cy="910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dirty="0"/>
            <a:t>Know they can help prevent misconduct</a:t>
          </a:r>
        </a:p>
      </dsp:txBody>
      <dsp:txXfrm>
        <a:off x="1317697" y="561109"/>
        <a:ext cx="2145678" cy="910287"/>
      </dsp:txXfrm>
    </dsp:sp>
    <dsp:sp modelId="{616EA7EE-4E7A-4037-9613-778B6DBDD51C}">
      <dsp:nvSpPr>
        <dsp:cNvPr id="0" name=""/>
        <dsp:cNvSpPr/>
      </dsp:nvSpPr>
      <dsp:spPr>
        <a:xfrm>
          <a:off x="3838989" y="561109"/>
          <a:ext cx="910287" cy="9102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52E970-8957-4CE2-8B35-25A57AED2A95}">
      <dsp:nvSpPr>
        <dsp:cNvPr id="0" name=""/>
        <dsp:cNvSpPr/>
      </dsp:nvSpPr>
      <dsp:spPr>
        <a:xfrm>
          <a:off x="4033280" y="758698"/>
          <a:ext cx="527966" cy="527966"/>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BE7FEB-5FB4-4742-9B3F-CEF88BD90BA7}">
      <dsp:nvSpPr>
        <dsp:cNvPr id="0" name=""/>
        <dsp:cNvSpPr/>
      </dsp:nvSpPr>
      <dsp:spPr>
        <a:xfrm>
          <a:off x="4832199" y="561109"/>
          <a:ext cx="2145678" cy="910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dirty="0"/>
            <a:t>Listen with a non-judgmental ear</a:t>
          </a:r>
        </a:p>
      </dsp:txBody>
      <dsp:txXfrm>
        <a:off x="4832199" y="561109"/>
        <a:ext cx="2145678" cy="910287"/>
      </dsp:txXfrm>
    </dsp:sp>
    <dsp:sp modelId="{A07E72DE-91B9-45A5-8991-92CEE1ED4896}">
      <dsp:nvSpPr>
        <dsp:cNvPr id="0" name=""/>
        <dsp:cNvSpPr/>
      </dsp:nvSpPr>
      <dsp:spPr>
        <a:xfrm>
          <a:off x="7481463" y="442125"/>
          <a:ext cx="910287" cy="9102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3A6E9B-25BA-445A-BBEF-0FB4D68E42FE}">
      <dsp:nvSpPr>
        <dsp:cNvPr id="0" name=""/>
        <dsp:cNvSpPr/>
      </dsp:nvSpPr>
      <dsp:spPr>
        <a:xfrm>
          <a:off x="7696264" y="643094"/>
          <a:ext cx="527966" cy="52796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32D495-DDAC-40B3-AC5A-5F85531BE235}">
      <dsp:nvSpPr>
        <dsp:cNvPr id="0" name=""/>
        <dsp:cNvSpPr/>
      </dsp:nvSpPr>
      <dsp:spPr>
        <a:xfrm>
          <a:off x="8556226" y="561109"/>
          <a:ext cx="2145678" cy="910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dirty="0"/>
            <a:t>Look out for their fellow Owls when they’ve had too much to drink</a:t>
          </a:r>
        </a:p>
      </dsp:txBody>
      <dsp:txXfrm>
        <a:off x="8556226" y="561109"/>
        <a:ext cx="2145678" cy="910287"/>
      </dsp:txXfrm>
    </dsp:sp>
    <dsp:sp modelId="{B6381490-65AC-4B14-BB53-DA19CD956CDF}">
      <dsp:nvSpPr>
        <dsp:cNvPr id="0" name=""/>
        <dsp:cNvSpPr/>
      </dsp:nvSpPr>
      <dsp:spPr>
        <a:xfrm>
          <a:off x="186310" y="1637570"/>
          <a:ext cx="910287" cy="9102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8E5164-F6F3-4C8C-88E8-6C7335A41A87}">
      <dsp:nvSpPr>
        <dsp:cNvPr id="0" name=""/>
        <dsp:cNvSpPr/>
      </dsp:nvSpPr>
      <dsp:spPr>
        <a:xfrm>
          <a:off x="477341" y="1828731"/>
          <a:ext cx="527966" cy="527966"/>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C281FA-99F7-4190-AEDE-BA24A4C662B1}">
      <dsp:nvSpPr>
        <dsp:cNvPr id="0" name=""/>
        <dsp:cNvSpPr/>
      </dsp:nvSpPr>
      <dsp:spPr>
        <a:xfrm>
          <a:off x="1213010" y="1729163"/>
          <a:ext cx="2145678" cy="910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b="0" kern="1200" dirty="0"/>
            <a:t>Speak out when discrimination and harassment occurs in the University community</a:t>
          </a:r>
          <a:endParaRPr lang="en-US" sz="1600" kern="1200" dirty="0"/>
        </a:p>
      </dsp:txBody>
      <dsp:txXfrm>
        <a:off x="1213010" y="1729163"/>
        <a:ext cx="2145678" cy="910287"/>
      </dsp:txXfrm>
    </dsp:sp>
    <dsp:sp modelId="{381B23A5-4CAA-4B0D-8F05-70589238EF96}">
      <dsp:nvSpPr>
        <dsp:cNvPr id="0" name=""/>
        <dsp:cNvSpPr/>
      </dsp:nvSpPr>
      <dsp:spPr>
        <a:xfrm>
          <a:off x="3832726" y="1793939"/>
          <a:ext cx="910287" cy="9102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AC4A83-CE63-4795-88B5-B95E45CB370D}">
      <dsp:nvSpPr>
        <dsp:cNvPr id="0" name=""/>
        <dsp:cNvSpPr/>
      </dsp:nvSpPr>
      <dsp:spPr>
        <a:xfrm>
          <a:off x="4044277" y="1948194"/>
          <a:ext cx="527966" cy="527966"/>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913586-7577-402B-828D-644EBEAB8D9E}">
      <dsp:nvSpPr>
        <dsp:cNvPr id="0" name=""/>
        <dsp:cNvSpPr/>
      </dsp:nvSpPr>
      <dsp:spPr>
        <a:xfrm>
          <a:off x="4802481" y="1802997"/>
          <a:ext cx="2145678" cy="910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dirty="0"/>
            <a:t>Educate themselves and others about appropriate campus conduct and avoiding unsafe situations</a:t>
          </a:r>
        </a:p>
      </dsp:txBody>
      <dsp:txXfrm>
        <a:off x="4802481" y="1802997"/>
        <a:ext cx="2145678" cy="910287"/>
      </dsp:txXfrm>
    </dsp:sp>
    <dsp:sp modelId="{2669BC96-3E69-4E2C-9A0B-E530E0284E54}">
      <dsp:nvSpPr>
        <dsp:cNvPr id="0" name=""/>
        <dsp:cNvSpPr/>
      </dsp:nvSpPr>
      <dsp:spPr>
        <a:xfrm>
          <a:off x="7481463" y="1660182"/>
          <a:ext cx="910287" cy="9102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8948A8-D84C-47F3-924D-76589E6B5E56}">
      <dsp:nvSpPr>
        <dsp:cNvPr id="0" name=""/>
        <dsp:cNvSpPr/>
      </dsp:nvSpPr>
      <dsp:spPr>
        <a:xfrm>
          <a:off x="7683154" y="1828731"/>
          <a:ext cx="527966" cy="527966"/>
        </a:xfrm>
        <a:prstGeom prst="rect">
          <a:avLst/>
        </a:prstGeom>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D56019-3754-4928-AB45-CB78BB888961}">
      <dsp:nvSpPr>
        <dsp:cNvPr id="0" name=""/>
        <dsp:cNvSpPr/>
      </dsp:nvSpPr>
      <dsp:spPr>
        <a:xfrm>
          <a:off x="8556226" y="1782897"/>
          <a:ext cx="2145678" cy="910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b="0" kern="1200" dirty="0"/>
            <a:t>Intervene when a person tries to take advantage of someone</a:t>
          </a:r>
          <a:endParaRPr lang="en-US" sz="1600" kern="1200" dirty="0"/>
        </a:p>
      </dsp:txBody>
      <dsp:txXfrm>
        <a:off x="8556226" y="1782897"/>
        <a:ext cx="2145678" cy="910287"/>
      </dsp:txXfrm>
    </dsp:sp>
    <dsp:sp modelId="{9488C982-A73D-4AB1-BA1E-26E264CB00C1}">
      <dsp:nvSpPr>
        <dsp:cNvPr id="0" name=""/>
        <dsp:cNvSpPr/>
      </dsp:nvSpPr>
      <dsp:spPr>
        <a:xfrm>
          <a:off x="186310" y="2787737"/>
          <a:ext cx="910287" cy="9102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A248AB-6792-42AD-B4D3-F2B56E4D94A7}">
      <dsp:nvSpPr>
        <dsp:cNvPr id="0" name=""/>
        <dsp:cNvSpPr/>
      </dsp:nvSpPr>
      <dsp:spPr>
        <a:xfrm>
          <a:off x="394910" y="2998993"/>
          <a:ext cx="527966" cy="527966"/>
        </a:xfrm>
        <a:prstGeom prst="rect">
          <a:avLst/>
        </a:prstGeom>
        <a:blipFill>
          <a:blip xmlns:r="http://schemas.openxmlformats.org/officeDocument/2006/relationships" r:embed="rId13">
            <a:extLst>
              <a:ext uri="{96DAC541-7B7A-43D3-8B79-37D633B846F1}">
                <asvg:svgBlip xmlns:asvg="http://schemas.microsoft.com/office/drawing/2016/SVG/main" r:embed="rId1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8B48AC-48EA-4E73-AA12-98343CFDE3F3}">
      <dsp:nvSpPr>
        <dsp:cNvPr id="0" name=""/>
        <dsp:cNvSpPr/>
      </dsp:nvSpPr>
      <dsp:spPr>
        <a:xfrm>
          <a:off x="1177027" y="2807836"/>
          <a:ext cx="2145678" cy="910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dirty="0"/>
            <a:t>Help Fellow Owls get out of potentially dangerous situations</a:t>
          </a:r>
        </a:p>
      </dsp:txBody>
      <dsp:txXfrm>
        <a:off x="1177027" y="2807836"/>
        <a:ext cx="2145678" cy="910287"/>
      </dsp:txXfrm>
    </dsp:sp>
    <dsp:sp modelId="{8BC273BA-EDDD-4677-98E1-F4616C7B0787}">
      <dsp:nvSpPr>
        <dsp:cNvPr id="0" name=""/>
        <dsp:cNvSpPr/>
      </dsp:nvSpPr>
      <dsp:spPr>
        <a:xfrm>
          <a:off x="7481469" y="2858066"/>
          <a:ext cx="910287" cy="9102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3F398A-2E0D-4822-89FB-E4C7588AAB7B}">
      <dsp:nvSpPr>
        <dsp:cNvPr id="0" name=""/>
        <dsp:cNvSpPr/>
      </dsp:nvSpPr>
      <dsp:spPr>
        <a:xfrm>
          <a:off x="7688453" y="3044155"/>
          <a:ext cx="527966" cy="527966"/>
        </a:xfrm>
        <a:prstGeom prst="rect">
          <a:avLst/>
        </a:prstGeom>
        <a:blipFill>
          <a:blip xmlns:r="http://schemas.openxmlformats.org/officeDocument/2006/relationships" r:embed="rId15">
            <a:extLst>
              <a:ext uri="{96DAC541-7B7A-43D3-8B79-37D633B846F1}">
                <asvg:svgBlip xmlns:asvg="http://schemas.microsoft.com/office/drawing/2016/SVG/main" r:embed="rId1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E91076-3FEC-4023-9623-08E91F4B8F1C}">
      <dsp:nvSpPr>
        <dsp:cNvPr id="0" name=""/>
        <dsp:cNvSpPr/>
      </dsp:nvSpPr>
      <dsp:spPr>
        <a:xfrm>
          <a:off x="8556239" y="2878174"/>
          <a:ext cx="2145678" cy="910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a:t>Seek </a:t>
          </a:r>
          <a:r>
            <a:rPr lang="en-US" sz="1600" kern="1200" dirty="0"/>
            <a:t>help when they see a fellow Owl in trouble or danger</a:t>
          </a:r>
        </a:p>
      </dsp:txBody>
      <dsp:txXfrm>
        <a:off x="8556239" y="2878174"/>
        <a:ext cx="2145678" cy="91028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C38084E-DB51-1C4E-B0EC-656B6D026462}" type="datetimeFigureOut">
              <a:rPr lang="en-US" smtClean="0"/>
              <a:t>8/11/2025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AA823F1-E3F1-1D43-A719-CE72722030EA}" type="slidenum">
              <a:rPr lang="en-US" smtClean="0"/>
              <a:t>‹#›</a:t>
            </a:fld>
            <a:endParaRPr lang="en-US"/>
          </a:p>
        </p:txBody>
      </p:sp>
    </p:spTree>
    <p:extLst>
      <p:ext uri="{BB962C8B-B14F-4D97-AF65-F5344CB8AC3E}">
        <p14:creationId xmlns:p14="http://schemas.microsoft.com/office/powerpoint/2010/main" val="1383291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A823F1-E3F1-1D43-A719-CE72722030EA}" type="slidenum">
              <a:rPr lang="en-US" smtClean="0"/>
              <a:t>1</a:t>
            </a:fld>
            <a:endParaRPr lang="en-US"/>
          </a:p>
        </p:txBody>
      </p:sp>
    </p:spTree>
    <p:extLst>
      <p:ext uri="{BB962C8B-B14F-4D97-AF65-F5344CB8AC3E}">
        <p14:creationId xmlns:p14="http://schemas.microsoft.com/office/powerpoint/2010/main" val="19099430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59375" y="5296395"/>
            <a:ext cx="9144000" cy="870137"/>
          </a:xfrm>
        </p:spPr>
        <p:txBody>
          <a:bodyPr anchor="b">
            <a:normAutofit/>
          </a:bodyPr>
          <a:lstStyle>
            <a:lvl1pPr algn="ctr">
              <a:defRPr sz="2400" b="1" i="0"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59375" y="6171983"/>
            <a:ext cx="9144000" cy="686017"/>
          </a:xfrm>
        </p:spPr>
        <p:txBody>
          <a:bodyPr>
            <a:normAutofit/>
          </a:bodyPr>
          <a:lstStyle>
            <a:lvl1pPr marL="0" indent="0" algn="ctr">
              <a:buNone/>
              <a:defRPr sz="18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844787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bout FAU">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7989" cy="6858000"/>
          </a:xfrm>
          <a:prstGeom prst="rect">
            <a:avLst/>
          </a:prstGeom>
        </p:spPr>
      </p:pic>
    </p:spTree>
    <p:extLst>
      <p:ext uri="{BB962C8B-B14F-4D97-AF65-F5344CB8AC3E}">
        <p14:creationId xmlns:p14="http://schemas.microsoft.com/office/powerpoint/2010/main" val="4027419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0078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ext and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742075" y="1825625"/>
            <a:ext cx="613373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p:cNvSpPr>
            <a:spLocks noGrp="1"/>
          </p:cNvSpPr>
          <p:nvPr>
            <p:ph type="pic" sz="quarter" idx="10"/>
          </p:nvPr>
        </p:nvSpPr>
        <p:spPr>
          <a:xfrm>
            <a:off x="7398327" y="1825625"/>
            <a:ext cx="4793673" cy="4351338"/>
          </a:xfrm>
        </p:spPr>
        <p:txBody>
          <a:bodyPr/>
          <a:lstStyle/>
          <a:p>
            <a:endParaRPr lang="en-US"/>
          </a:p>
        </p:txBody>
      </p:sp>
    </p:spTree>
    <p:extLst>
      <p:ext uri="{BB962C8B-B14F-4D97-AF65-F5344CB8AC3E}">
        <p14:creationId xmlns:p14="http://schemas.microsoft.com/office/powerpoint/2010/main" val="15573520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Imag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 y="771896"/>
            <a:ext cx="12192000" cy="6086104"/>
          </a:xfrm>
        </p:spPr>
        <p:txBody>
          <a:bodyPr/>
          <a:lstStyle/>
          <a:p>
            <a:endParaRPr lang="en-US"/>
          </a:p>
        </p:txBody>
      </p:sp>
    </p:spTree>
    <p:extLst>
      <p:ext uri="{BB962C8B-B14F-4D97-AF65-F5344CB8AC3E}">
        <p14:creationId xmlns:p14="http://schemas.microsoft.com/office/powerpoint/2010/main" val="15387875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39535" y="516512"/>
            <a:ext cx="9605082" cy="593408"/>
          </a:xfrm>
        </p:spPr>
        <p:txBody>
          <a:bodyPr/>
          <a:lstStyle/>
          <a:p>
            <a:r>
              <a:rPr lang="en-US"/>
              <a:t>Click to edit Master title style</a:t>
            </a:r>
          </a:p>
        </p:txBody>
      </p:sp>
      <p:sp>
        <p:nvSpPr>
          <p:cNvPr id="3" name="Content Placeholder 2"/>
          <p:cNvSpPr>
            <a:spLocks noGrp="1"/>
          </p:cNvSpPr>
          <p:nvPr>
            <p:ph idx="1"/>
          </p:nvPr>
        </p:nvSpPr>
        <p:spPr>
          <a:xfrm>
            <a:off x="2039535" y="1244856"/>
            <a:ext cx="9605082" cy="46740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538807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bg1">
                    <a:lumMod val="95000"/>
                  </a:schemeClr>
                </a:solidFill>
                <a:latin typeface="+mj-lt"/>
              </a:defRPr>
            </a:lvl1pPr>
          </a:lstStyle>
          <a:p>
            <a:r>
              <a:rPr lang="en-US"/>
              <a:t>Click to edit Master title style</a:t>
            </a:r>
          </a:p>
        </p:txBody>
      </p:sp>
      <p:sp>
        <p:nvSpPr>
          <p:cNvPr id="3" name="Content Placeholder 2"/>
          <p:cNvSpPr>
            <a:spLocks noGrp="1"/>
          </p:cNvSpPr>
          <p:nvPr>
            <p:ph idx="1"/>
          </p:nvPr>
        </p:nvSpPr>
        <p:spPr/>
        <p:txBody>
          <a:bodyPr/>
          <a:lstStyle>
            <a:lvl1pPr>
              <a:defRPr baseline="0">
                <a:solidFill>
                  <a:schemeClr val="bg1">
                    <a:lumMod val="95000"/>
                  </a:schemeClr>
                </a:solidFill>
                <a:latin typeface="+mj-lt"/>
              </a:defRPr>
            </a:lvl1pPr>
            <a:lvl2pPr>
              <a:defRPr baseline="0">
                <a:solidFill>
                  <a:schemeClr val="bg1">
                    <a:lumMod val="95000"/>
                  </a:schemeClr>
                </a:solidFill>
                <a:latin typeface="+mj-lt"/>
              </a:defRPr>
            </a:lvl2pPr>
            <a:lvl3pPr>
              <a:defRPr baseline="0">
                <a:solidFill>
                  <a:schemeClr val="bg1">
                    <a:lumMod val="95000"/>
                  </a:schemeClr>
                </a:solidFill>
                <a:latin typeface="+mj-lt"/>
              </a:defRPr>
            </a:lvl3pPr>
            <a:lvl4pPr>
              <a:defRPr baseline="0">
                <a:solidFill>
                  <a:schemeClr val="bg1">
                    <a:lumMod val="95000"/>
                  </a:schemeClr>
                </a:solidFill>
                <a:latin typeface="+mj-lt"/>
              </a:defRPr>
            </a:lvl4pPr>
            <a:lvl5pPr>
              <a:defRPr baseline="0">
                <a:solidFill>
                  <a:schemeClr val="bg1">
                    <a:lumMod val="95000"/>
                  </a:schemeClr>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85362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ACB344B-EC26-5744-AC76-D8CA586C9B04}" type="datetime1">
              <a:rPr lang="en-US" smtClean="0"/>
              <a:t>8/11/2025</a:t>
            </a:fld>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762198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out FAU">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7989" cy="6858000"/>
          </a:xfrm>
          <a:prstGeom prst="rect">
            <a:avLst/>
          </a:prstGeom>
        </p:spPr>
      </p:pic>
    </p:spTree>
    <p:extLst>
      <p:ext uri="{BB962C8B-B14F-4D97-AF65-F5344CB8AC3E}">
        <p14:creationId xmlns:p14="http://schemas.microsoft.com/office/powerpoint/2010/main" val="1335374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7760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ext and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742075" y="1825625"/>
            <a:ext cx="613373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p:cNvSpPr>
            <a:spLocks noGrp="1"/>
          </p:cNvSpPr>
          <p:nvPr>
            <p:ph type="pic" sz="quarter" idx="10"/>
          </p:nvPr>
        </p:nvSpPr>
        <p:spPr>
          <a:xfrm>
            <a:off x="7398327" y="1825625"/>
            <a:ext cx="4793673" cy="4351338"/>
          </a:xfrm>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Imag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 y="771896"/>
            <a:ext cx="12192000" cy="6086104"/>
          </a:xfrm>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39535" y="516512"/>
            <a:ext cx="9605082" cy="593408"/>
          </a:xfrm>
        </p:spPr>
        <p:txBody>
          <a:bodyPr/>
          <a:lstStyle/>
          <a:p>
            <a:r>
              <a:rPr lang="en-US"/>
              <a:t>Click to edit Master title style</a:t>
            </a:r>
          </a:p>
        </p:txBody>
      </p:sp>
      <p:sp>
        <p:nvSpPr>
          <p:cNvPr id="3" name="Content Placeholder 2"/>
          <p:cNvSpPr>
            <a:spLocks noGrp="1"/>
          </p:cNvSpPr>
          <p:nvPr>
            <p:ph idx="1"/>
          </p:nvPr>
        </p:nvSpPr>
        <p:spPr>
          <a:xfrm>
            <a:off x="2039535" y="1244856"/>
            <a:ext cx="9605082" cy="46740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bg1">
                    <a:lumMod val="95000"/>
                  </a:schemeClr>
                </a:solidFill>
                <a:latin typeface="+mj-lt"/>
              </a:defRPr>
            </a:lvl1pPr>
          </a:lstStyle>
          <a:p>
            <a:r>
              <a:rPr lang="en-US"/>
              <a:t>Click to edit Master title style</a:t>
            </a:r>
          </a:p>
        </p:txBody>
      </p:sp>
      <p:sp>
        <p:nvSpPr>
          <p:cNvPr id="3" name="Content Placeholder 2"/>
          <p:cNvSpPr>
            <a:spLocks noGrp="1"/>
          </p:cNvSpPr>
          <p:nvPr>
            <p:ph idx="1"/>
          </p:nvPr>
        </p:nvSpPr>
        <p:spPr/>
        <p:txBody>
          <a:bodyPr/>
          <a:lstStyle>
            <a:lvl1pPr>
              <a:defRPr baseline="0">
                <a:solidFill>
                  <a:schemeClr val="bg1">
                    <a:lumMod val="95000"/>
                  </a:schemeClr>
                </a:solidFill>
                <a:latin typeface="+mj-lt"/>
              </a:defRPr>
            </a:lvl1pPr>
            <a:lvl2pPr>
              <a:defRPr baseline="0">
                <a:solidFill>
                  <a:schemeClr val="bg1">
                    <a:lumMod val="95000"/>
                  </a:schemeClr>
                </a:solidFill>
                <a:latin typeface="+mj-lt"/>
              </a:defRPr>
            </a:lvl2pPr>
            <a:lvl3pPr>
              <a:defRPr baseline="0">
                <a:solidFill>
                  <a:schemeClr val="bg1">
                    <a:lumMod val="95000"/>
                  </a:schemeClr>
                </a:solidFill>
                <a:latin typeface="+mj-lt"/>
              </a:defRPr>
            </a:lvl3pPr>
            <a:lvl4pPr>
              <a:defRPr baseline="0">
                <a:solidFill>
                  <a:schemeClr val="bg1">
                    <a:lumMod val="95000"/>
                  </a:schemeClr>
                </a:solidFill>
                <a:latin typeface="+mj-lt"/>
              </a:defRPr>
            </a:lvl4pPr>
            <a:lvl5pPr>
              <a:defRPr baseline="0">
                <a:solidFill>
                  <a:schemeClr val="bg1">
                    <a:lumMod val="95000"/>
                  </a:schemeClr>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CC116-7475-D240-B0EF-7728649737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CC778D-F480-7D46-9DE4-C5DFCF28F1F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69D553-56F0-7F4E-BEAF-387D35D78F4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ED62E96-672F-3142-B7A5-2DA1C27778D3}"/>
              </a:ext>
            </a:extLst>
          </p:cNvPr>
          <p:cNvSpPr>
            <a:spLocks noGrp="1"/>
          </p:cNvSpPr>
          <p:nvPr>
            <p:ph type="dt" sz="half" idx="10"/>
          </p:nvPr>
        </p:nvSpPr>
        <p:spPr/>
        <p:txBody>
          <a:bodyPr/>
          <a:lstStyle/>
          <a:p>
            <a:fld id="{513C8614-5D2E-A448-8F83-086B75EFF54F}" type="datetimeFigureOut">
              <a:rPr lang="en-US" smtClean="0"/>
              <a:t>8/11/2025</a:t>
            </a:fld>
            <a:endParaRPr lang="en-US"/>
          </a:p>
        </p:txBody>
      </p:sp>
      <p:sp>
        <p:nvSpPr>
          <p:cNvPr id="6" name="Footer Placeholder 5">
            <a:extLst>
              <a:ext uri="{FF2B5EF4-FFF2-40B4-BE49-F238E27FC236}">
                <a16:creationId xmlns:a16="http://schemas.microsoft.com/office/drawing/2014/main" id="{BB90ED35-3D86-2048-B099-37DC32BA8F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735487-0CF6-3F47-82E6-1669FB4CE7BF}"/>
              </a:ext>
            </a:extLst>
          </p:cNvPr>
          <p:cNvSpPr>
            <a:spLocks noGrp="1"/>
          </p:cNvSpPr>
          <p:nvPr>
            <p:ph type="sldNum" sz="quarter" idx="12"/>
          </p:nvPr>
        </p:nvSpPr>
        <p:spPr/>
        <p:txBody>
          <a:bodyPr/>
          <a:lstStyle/>
          <a:p>
            <a:fld id="{96BA2FD8-75C1-C84D-A81B-00DAEB11A882}" type="slidenum">
              <a:rPr lang="en-US" smtClean="0"/>
              <a:t>‹#›</a:t>
            </a:fld>
            <a:endParaRPr lang="en-US"/>
          </a:p>
        </p:txBody>
      </p:sp>
    </p:spTree>
    <p:extLst>
      <p:ext uri="{BB962C8B-B14F-4D97-AF65-F5344CB8AC3E}">
        <p14:creationId xmlns:p14="http://schemas.microsoft.com/office/powerpoint/2010/main" val="238843803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59375" y="5296395"/>
            <a:ext cx="9144000" cy="870137"/>
          </a:xfrm>
        </p:spPr>
        <p:txBody>
          <a:bodyPr anchor="b">
            <a:normAutofit/>
          </a:bodyPr>
          <a:lstStyle>
            <a:lvl1pPr algn="ctr">
              <a:defRPr sz="2400" b="1" i="0"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59375" y="6171983"/>
            <a:ext cx="9144000" cy="686017"/>
          </a:xfrm>
        </p:spPr>
        <p:txBody>
          <a:bodyPr>
            <a:normAutofit/>
          </a:bodyPr>
          <a:lstStyle>
            <a:lvl1pPr marL="0" indent="0" algn="ctr">
              <a:buNone/>
              <a:defRPr sz="18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909308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2076" y="1097280"/>
            <a:ext cx="9605082" cy="59340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42076" y="1825625"/>
            <a:ext cx="9605082"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9691043"/>
      </p:ext>
    </p:extLst>
  </p:cSld>
  <p:clrMap bg1="lt1" tx1="dk1" bg2="lt2" tx2="dk2" accent1="accent1" accent2="accent2" accent3="accent3" accent4="accent4" accent5="accent5" accent6="accent6" hlink="hlink" folHlink="folHlink"/>
  <p:sldLayoutIdLst>
    <p:sldLayoutId id="2147483649" r:id="rId1"/>
    <p:sldLayoutId id="2147483653" r:id="rId2"/>
    <p:sldLayoutId id="2147483650" r:id="rId3"/>
    <p:sldLayoutId id="2147483654" r:id="rId4"/>
    <p:sldLayoutId id="2147483655" r:id="rId5"/>
    <p:sldLayoutId id="2147483652" r:id="rId6"/>
    <p:sldLayoutId id="2147483651" r:id="rId7"/>
    <p:sldLayoutId id="2147483656" r:id="rId8"/>
  </p:sldLayoutIdLst>
  <p:txStyles>
    <p:titleStyle>
      <a:lvl1pPr algn="l" defTabSz="914400" rtl="0" eaLnBrk="1" latinLnBrk="0" hangingPunct="1">
        <a:lnSpc>
          <a:spcPct val="90000"/>
        </a:lnSpc>
        <a:spcBef>
          <a:spcPct val="0"/>
        </a:spcBef>
        <a:buNone/>
        <a:defRPr sz="2400" b="1" i="0" kern="1200" baseline="0">
          <a:solidFill>
            <a:srgbClr val="004479"/>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1800" kern="1200" baseline="0">
          <a:solidFill>
            <a:srgbClr val="004479"/>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1800" kern="1200" baseline="0">
          <a:solidFill>
            <a:srgbClr val="004479"/>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1800" kern="1200" baseline="0">
          <a:solidFill>
            <a:srgbClr val="004479"/>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rgbClr val="004479"/>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rgbClr val="004479"/>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2076" y="1097280"/>
            <a:ext cx="9605082" cy="59340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42076" y="1825625"/>
            <a:ext cx="9605082"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1936319"/>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Lst>
  <p:txStyles>
    <p:titleStyle>
      <a:lvl1pPr algn="l" defTabSz="914400" rtl="0" eaLnBrk="1" latinLnBrk="0" hangingPunct="1">
        <a:lnSpc>
          <a:spcPct val="90000"/>
        </a:lnSpc>
        <a:spcBef>
          <a:spcPct val="0"/>
        </a:spcBef>
        <a:buNone/>
        <a:defRPr sz="2400" b="1" i="0" kern="1200" baseline="0">
          <a:solidFill>
            <a:srgbClr val="004479"/>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1800" kern="1200" baseline="0">
          <a:solidFill>
            <a:srgbClr val="004479"/>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1800" kern="1200" baseline="0">
          <a:solidFill>
            <a:srgbClr val="004479"/>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1800" kern="1200" baseline="0">
          <a:solidFill>
            <a:srgbClr val="004479"/>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rgbClr val="004479"/>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rgbClr val="004479"/>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jpg"/><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jpg"/><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7.jpg"/><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fau.edu/ocr9" TargetMode="External"/><Relationship Id="rId2" Type="http://schemas.openxmlformats.org/officeDocument/2006/relationships/image" Target="../media/image7.jpg"/><Relationship Id="rId1" Type="http://schemas.openxmlformats.org/officeDocument/2006/relationships/slideLayout" Target="../slideLayouts/slideLayout8.xml"/><Relationship Id="rId4" Type="http://schemas.openxmlformats.org/officeDocument/2006/relationships/hyperlink" Target="http://www.fau.edu/repor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g"/><Relationship Id="rId1" Type="http://schemas.openxmlformats.org/officeDocument/2006/relationships/slideLayout" Target="../slideLayouts/slideLayout4.xml"/><Relationship Id="rId4" Type="http://schemas.openxmlformats.org/officeDocument/2006/relationships/hyperlink" Target="http://www.fau.edu/policies/policies-regulation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59375" y="3350717"/>
            <a:ext cx="9144000" cy="870137"/>
          </a:xfrm>
        </p:spPr>
        <p:txBody>
          <a:bodyPr/>
          <a:lstStyle/>
          <a:p>
            <a:r>
              <a:rPr lang="en-US" dirty="0"/>
              <a:t>OFFICE OF CIVIL RIGHTS AND TITLE IX (OCR9)</a:t>
            </a:r>
          </a:p>
        </p:txBody>
      </p:sp>
      <p:sp>
        <p:nvSpPr>
          <p:cNvPr id="3" name="Subtitle 2"/>
          <p:cNvSpPr>
            <a:spLocks noGrp="1"/>
          </p:cNvSpPr>
          <p:nvPr>
            <p:ph type="subTitle" idx="1"/>
          </p:nvPr>
        </p:nvSpPr>
        <p:spPr>
          <a:xfrm>
            <a:off x="335902" y="4226305"/>
            <a:ext cx="11551298" cy="686017"/>
          </a:xfrm>
        </p:spPr>
        <p:txBody>
          <a:bodyPr>
            <a:normAutofit/>
          </a:bodyPr>
          <a:lstStyle/>
          <a:p>
            <a:r>
              <a:rPr lang="en-US" dirty="0"/>
              <a:t>MEET AND GREET OCR9</a:t>
            </a:r>
          </a:p>
        </p:txBody>
      </p:sp>
    </p:spTree>
    <p:extLst>
      <p:ext uri="{BB962C8B-B14F-4D97-AF65-F5344CB8AC3E}">
        <p14:creationId xmlns:p14="http://schemas.microsoft.com/office/powerpoint/2010/main" val="480599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0396" y="1135781"/>
            <a:ext cx="10828421" cy="593408"/>
          </a:xfrm>
        </p:spPr>
        <p:txBody>
          <a:bodyPr>
            <a:normAutofit/>
          </a:bodyPr>
          <a:lstStyle/>
          <a:p>
            <a:pPr algn="ctr"/>
            <a:r>
              <a:rPr lang="en-US" dirty="0"/>
              <a:t>TYPES OF DISCRIMINATION AND HARASSMENT</a:t>
            </a:r>
          </a:p>
        </p:txBody>
      </p:sp>
      <p:sp>
        <p:nvSpPr>
          <p:cNvPr id="3" name="Content Placeholder 2"/>
          <p:cNvSpPr>
            <a:spLocks noGrp="1"/>
          </p:cNvSpPr>
          <p:nvPr>
            <p:ph sz="half" idx="1"/>
          </p:nvPr>
        </p:nvSpPr>
        <p:spPr>
          <a:xfrm>
            <a:off x="180137" y="2419032"/>
            <a:ext cx="5396229" cy="3303187"/>
          </a:xfrm>
        </p:spPr>
        <p:txBody>
          <a:bodyPr>
            <a:normAutofit/>
          </a:bodyPr>
          <a:lstStyle/>
          <a:p>
            <a:pPr marL="0" indent="0">
              <a:buNone/>
            </a:pPr>
            <a:endParaRPr lang="en-US" dirty="0"/>
          </a:p>
          <a:p>
            <a:pPr>
              <a:buFont typeface="Wingdings" panose="05000000000000000000" pitchFamily="2" charset="2"/>
              <a:buChar char="Ø"/>
            </a:pPr>
            <a:endParaRPr lang="en-US" dirty="0"/>
          </a:p>
          <a:p>
            <a:endParaRPr lang="en-US" dirty="0"/>
          </a:p>
        </p:txBody>
      </p:sp>
      <p:sp>
        <p:nvSpPr>
          <p:cNvPr id="5" name="Content Placeholder 4">
            <a:extLst>
              <a:ext uri="{FF2B5EF4-FFF2-40B4-BE49-F238E27FC236}">
                <a16:creationId xmlns:a16="http://schemas.microsoft.com/office/drawing/2014/main" id="{62B109E9-A7DD-7AEA-ACE8-F2A61F6A1B22}"/>
              </a:ext>
            </a:extLst>
          </p:cNvPr>
          <p:cNvSpPr>
            <a:spLocks noGrp="1"/>
          </p:cNvSpPr>
          <p:nvPr>
            <p:ph sz="half" idx="2"/>
          </p:nvPr>
        </p:nvSpPr>
        <p:spPr>
          <a:xfrm>
            <a:off x="6615635" y="2254250"/>
            <a:ext cx="5213348" cy="3817938"/>
          </a:xfrm>
        </p:spPr>
        <p:txBody>
          <a:bodyPr>
            <a:normAutofit/>
          </a:bodyPr>
          <a:lstStyle/>
          <a:p>
            <a:pPr>
              <a:buFont typeface="Wingdings" panose="05000000000000000000" pitchFamily="2" charset="2"/>
              <a:buChar char="Ø"/>
            </a:pPr>
            <a:r>
              <a:rPr lang="en-US" dirty="0"/>
              <a:t>Age Discrimination</a:t>
            </a:r>
          </a:p>
          <a:p>
            <a:pPr>
              <a:buFont typeface="Wingdings" panose="05000000000000000000" pitchFamily="2" charset="2"/>
              <a:buChar char="Ø"/>
            </a:pPr>
            <a:r>
              <a:rPr lang="en-US" dirty="0"/>
              <a:t>Disability Discrimination</a:t>
            </a:r>
          </a:p>
          <a:p>
            <a:pPr>
              <a:buFont typeface="Wingdings" panose="05000000000000000000" pitchFamily="2" charset="2"/>
              <a:buChar char="Ø"/>
            </a:pPr>
            <a:r>
              <a:rPr lang="en-US" dirty="0"/>
              <a:t>Sexual Orientation Discrimination</a:t>
            </a:r>
          </a:p>
          <a:p>
            <a:pPr>
              <a:buFont typeface="Wingdings" panose="05000000000000000000" pitchFamily="2" charset="2"/>
              <a:buChar char="Ø"/>
            </a:pPr>
            <a:r>
              <a:rPr lang="en-US" dirty="0"/>
              <a:t>Status as a Parent / Pregnancy</a:t>
            </a:r>
          </a:p>
          <a:p>
            <a:pPr>
              <a:buFont typeface="Wingdings" panose="05000000000000000000" pitchFamily="2" charset="2"/>
              <a:buChar char="Ø"/>
            </a:pPr>
            <a:r>
              <a:rPr lang="en-US" dirty="0"/>
              <a:t>Religious Discrimination </a:t>
            </a:r>
          </a:p>
          <a:p>
            <a:pPr>
              <a:buFont typeface="Wingdings" panose="05000000000000000000" pitchFamily="2" charset="2"/>
              <a:buChar char="Ø"/>
            </a:pPr>
            <a:r>
              <a:rPr lang="en-US" dirty="0"/>
              <a:t>National Origin Discrimination </a:t>
            </a:r>
          </a:p>
          <a:p>
            <a:pPr>
              <a:buFont typeface="Wingdings" panose="05000000000000000000" pitchFamily="2" charset="2"/>
              <a:buChar char="Ø"/>
            </a:pPr>
            <a:r>
              <a:rPr lang="en-US" dirty="0"/>
              <a:t>Sexual Harassment/Sexual Misconduct</a:t>
            </a:r>
          </a:p>
          <a:p>
            <a:pPr>
              <a:buFont typeface="Wingdings" panose="05000000000000000000" pitchFamily="2" charset="2"/>
              <a:buChar char="Ø"/>
            </a:pPr>
            <a:r>
              <a:rPr lang="en-US" dirty="0"/>
              <a:t>Race or Color Discrimination</a:t>
            </a:r>
          </a:p>
          <a:p>
            <a:pPr>
              <a:buFont typeface="Wingdings" panose="05000000000000000000" pitchFamily="2" charset="2"/>
              <a:buChar char="Ø"/>
            </a:pPr>
            <a:r>
              <a:rPr lang="en-US" dirty="0"/>
              <a:t>Retaliation / Reprisal</a:t>
            </a:r>
          </a:p>
          <a:p>
            <a:pPr>
              <a:buFont typeface="Wingdings" panose="05000000000000000000" pitchFamily="2" charset="2"/>
              <a:buChar char="Ø"/>
            </a:pPr>
            <a:r>
              <a:rPr lang="en-US" dirty="0"/>
              <a:t>Bullying (if based on a protected class)</a:t>
            </a:r>
          </a:p>
          <a:p>
            <a:endParaRPr lang="en-US" dirty="0"/>
          </a:p>
        </p:txBody>
      </p:sp>
      <p:pic>
        <p:nvPicPr>
          <p:cNvPr id="4" name="Picture 3">
            <a:extLst>
              <a:ext uri="{FF2B5EF4-FFF2-40B4-BE49-F238E27FC236}">
                <a16:creationId xmlns:a16="http://schemas.microsoft.com/office/drawing/2014/main" id="{228B502B-39D9-D881-A10E-4D4B41092A57}"/>
              </a:ext>
            </a:extLst>
          </p:cNvPr>
          <p:cNvPicPr>
            <a:picLocks noChangeAspect="1"/>
          </p:cNvPicPr>
          <p:nvPr/>
        </p:nvPicPr>
        <p:blipFill rotWithShape="1">
          <a:blip r:embed="rId3"/>
          <a:srcRect l="6932"/>
          <a:stretch/>
        </p:blipFill>
        <p:spPr>
          <a:xfrm>
            <a:off x="363017" y="2254250"/>
            <a:ext cx="5732983" cy="3817937"/>
          </a:xfrm>
          <a:prstGeom prst="rect">
            <a:avLst/>
          </a:prstGeom>
        </p:spPr>
      </p:pic>
    </p:spTree>
    <p:extLst>
      <p:ext uri="{BB962C8B-B14F-4D97-AF65-F5344CB8AC3E}">
        <p14:creationId xmlns:p14="http://schemas.microsoft.com/office/powerpoint/2010/main" val="1729774203"/>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A0AB20C-7FC6-E60F-7972-851FE014CCFC}"/>
              </a:ext>
            </a:extLst>
          </p:cNvPr>
          <p:cNvSpPr>
            <a:spLocks noGrp="1"/>
          </p:cNvSpPr>
          <p:nvPr>
            <p:ph type="title"/>
          </p:nvPr>
        </p:nvSpPr>
        <p:spPr>
          <a:xfrm>
            <a:off x="1293459" y="867092"/>
            <a:ext cx="9605082" cy="593408"/>
          </a:xfrm>
        </p:spPr>
        <p:txBody>
          <a:bodyPr>
            <a:normAutofit/>
          </a:bodyPr>
          <a:lstStyle/>
          <a:p>
            <a:pPr algn="ctr"/>
            <a:r>
              <a:rPr lang="en-US" sz="2800" dirty="0">
                <a:latin typeface="Nexa Book" panose="02000000000000000000" pitchFamily="2" charset="0"/>
              </a:rPr>
              <a:t>WHAT CAN SEX DISCRIMINATION LOOK LIKE?</a:t>
            </a:r>
            <a:endParaRPr lang="en-US" sz="2800" dirty="0">
              <a:solidFill>
                <a:srgbClr val="FF0000"/>
              </a:solidFill>
              <a:latin typeface="Nexa Book" panose="02000000000000000000" pitchFamily="2" charset="0"/>
            </a:endParaRPr>
          </a:p>
        </p:txBody>
      </p:sp>
      <p:graphicFrame>
        <p:nvGraphicFramePr>
          <p:cNvPr id="2" name="Content Placeholder 10">
            <a:extLst>
              <a:ext uri="{FF2B5EF4-FFF2-40B4-BE49-F238E27FC236}">
                <a16:creationId xmlns:a16="http://schemas.microsoft.com/office/drawing/2014/main" id="{B608D706-C8BB-E6AD-B61B-0926AC6E299F}"/>
              </a:ext>
            </a:extLst>
          </p:cNvPr>
          <p:cNvGraphicFramePr>
            <a:graphicFrameLocks noGrp="1"/>
          </p:cNvGraphicFramePr>
          <p:nvPr>
            <p:ph sz="half" idx="1"/>
          </p:nvPr>
        </p:nvGraphicFramePr>
        <p:xfrm>
          <a:off x="223838" y="1825625"/>
          <a:ext cx="4810175" cy="41749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Content Placeholder 9">
            <a:extLst>
              <a:ext uri="{FF2B5EF4-FFF2-40B4-BE49-F238E27FC236}">
                <a16:creationId xmlns:a16="http://schemas.microsoft.com/office/drawing/2014/main" id="{7156FA2E-4DFA-75CA-9B50-B5517E2440D2}"/>
              </a:ext>
            </a:extLst>
          </p:cNvPr>
          <p:cNvSpPr>
            <a:spLocks noGrp="1"/>
          </p:cNvSpPr>
          <p:nvPr>
            <p:ph sz="half" idx="2"/>
          </p:nvPr>
        </p:nvSpPr>
        <p:spPr>
          <a:xfrm>
            <a:off x="5034013" y="2002055"/>
            <a:ext cx="6767462" cy="4174908"/>
          </a:xfrm>
        </p:spPr>
        <p:txBody>
          <a:bodyPr>
            <a:normAutofit fontScale="92500" lnSpcReduction="20000"/>
          </a:bodyPr>
          <a:lstStyle/>
          <a:p>
            <a:pPr lvl="1">
              <a:buFont typeface="Wingdings" panose="05000000000000000000" pitchFamily="2" charset="2"/>
              <a:buChar char="Ø"/>
            </a:pPr>
            <a:r>
              <a:rPr lang="en-US" sz="1800" b="1" u="sng" dirty="0"/>
              <a:t>Sex Based: </a:t>
            </a:r>
            <a:r>
              <a:rPr lang="en-US" sz="1800" dirty="0"/>
              <a:t>Derogatory or demeaning jokes, slurs, epithets or name-calling, intimidation, mockery, ridicule, insults/put-downs, and mockery about women and men / Stereotypes and beliefs about women and men, offensive objects/pictures. Also, failure to conform to sex stereotypes, including derogatory remarks, or gender discrimination in activities, or other hateful conduct about an individual’s actual or perceived sexual orientation</a:t>
            </a:r>
          </a:p>
          <a:p>
            <a:pPr lvl="1">
              <a:buFont typeface="Wingdings" panose="05000000000000000000" pitchFamily="2" charset="2"/>
              <a:buChar char="Ø"/>
            </a:pPr>
            <a:r>
              <a:rPr lang="en-US" sz="1800" b="1" u="sng" dirty="0"/>
              <a:t>Sexual Harassment: </a:t>
            </a:r>
            <a:r>
              <a:rPr lang="en-US" sz="1800" dirty="0"/>
              <a:t>Unwelcome conduct of a sexual nature - unwelcome sexual advances, requests for sexual favors, and other verbal, nonverbal, or physical conduct of a sexual nature; other examples that are considered forms of sexual harassment include stalking, obscene phone calls/communications, sexually suggestive jokes, inappropriate touching, or intimidation</a:t>
            </a:r>
          </a:p>
          <a:p>
            <a:pPr lvl="1">
              <a:buFont typeface="Wingdings" panose="05000000000000000000" pitchFamily="2" charset="2"/>
              <a:buChar char="Ø"/>
            </a:pPr>
            <a:r>
              <a:rPr lang="en-US" sz="1800" b="1" u="sng" dirty="0"/>
              <a:t>Sexual Violence: </a:t>
            </a:r>
            <a:r>
              <a:rPr lang="en-US" sz="1800" dirty="0"/>
              <a:t>Rape, sodomy, statutory rape, incest, fondling, sexual assault, sexual battery, sexual abuse, and sexual coercion. Also included are Dating Violence, Domestic Violence, and Stalking are now covered by Title IX and are generally associated with Sexual Violence</a:t>
            </a:r>
          </a:p>
          <a:p>
            <a:endParaRPr lang="en-US" dirty="0"/>
          </a:p>
        </p:txBody>
      </p:sp>
    </p:spTree>
    <p:extLst>
      <p:ext uri="{BB962C8B-B14F-4D97-AF65-F5344CB8AC3E}">
        <p14:creationId xmlns:p14="http://schemas.microsoft.com/office/powerpoint/2010/main" val="847818015"/>
      </p:ext>
    </p:extLst>
  </p:cSld>
  <p:clrMapOvr>
    <a:masterClrMapping/>
  </p:clrMapOvr>
  <p:transition spd="slow">
    <p:cover dir="d"/>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7FA353-592C-AED1-0745-FF5548F893C5}"/>
              </a:ext>
            </a:extLst>
          </p:cNvPr>
          <p:cNvSpPr>
            <a:spLocks noGrp="1"/>
          </p:cNvSpPr>
          <p:nvPr>
            <p:ph type="title"/>
          </p:nvPr>
        </p:nvSpPr>
        <p:spPr>
          <a:xfrm>
            <a:off x="1293459" y="1097280"/>
            <a:ext cx="9605082" cy="593408"/>
          </a:xfrm>
        </p:spPr>
        <p:txBody>
          <a:bodyPr>
            <a:normAutofit/>
          </a:bodyPr>
          <a:lstStyle/>
          <a:p>
            <a:pPr algn="ctr"/>
            <a:r>
              <a:rPr lang="en-US" sz="3600" dirty="0"/>
              <a:t>What is the University’s Intake Process?</a:t>
            </a:r>
          </a:p>
        </p:txBody>
      </p:sp>
      <p:sp>
        <p:nvSpPr>
          <p:cNvPr id="9" name="Content Placeholder 8">
            <a:extLst>
              <a:ext uri="{FF2B5EF4-FFF2-40B4-BE49-F238E27FC236}">
                <a16:creationId xmlns:a16="http://schemas.microsoft.com/office/drawing/2014/main" id="{CF003B64-14AC-A489-3300-01DA7E7D8760}"/>
              </a:ext>
            </a:extLst>
          </p:cNvPr>
          <p:cNvSpPr>
            <a:spLocks noGrp="1"/>
          </p:cNvSpPr>
          <p:nvPr>
            <p:ph idx="1"/>
          </p:nvPr>
        </p:nvSpPr>
        <p:spPr>
          <a:xfrm>
            <a:off x="4133461" y="1970490"/>
            <a:ext cx="7585788" cy="4672905"/>
          </a:xfrm>
        </p:spPr>
        <p:txBody>
          <a:bodyPr>
            <a:normAutofit fontScale="92500" lnSpcReduction="10000"/>
          </a:bodyPr>
          <a:lstStyle/>
          <a:p>
            <a:pPr marL="0" indent="0">
              <a:buNone/>
            </a:pPr>
            <a:r>
              <a:rPr lang="en-US" dirty="0"/>
              <a:t>How are Reports Received? </a:t>
            </a:r>
          </a:p>
          <a:p>
            <a:pPr>
              <a:buFont typeface="Wingdings" panose="05000000000000000000" pitchFamily="2" charset="2"/>
              <a:buChar char="Ø"/>
            </a:pPr>
            <a:r>
              <a:rPr lang="en-US" dirty="0"/>
              <a:t>Via Maxient, Phone Call, Email, In Person</a:t>
            </a:r>
          </a:p>
          <a:p>
            <a:pPr marL="0" indent="0">
              <a:buNone/>
            </a:pPr>
            <a:r>
              <a:rPr lang="en-US" dirty="0"/>
              <a:t>How are Reports Reviewed?</a:t>
            </a:r>
          </a:p>
          <a:p>
            <a:pPr>
              <a:buFont typeface="Wingdings" panose="05000000000000000000" pitchFamily="2" charset="2"/>
              <a:buChar char="Ø"/>
            </a:pPr>
            <a:r>
              <a:rPr lang="en-US" dirty="0"/>
              <a:t>Complete Intake Assessment</a:t>
            </a:r>
          </a:p>
          <a:p>
            <a:pPr lvl="1">
              <a:buFont typeface="Wingdings" panose="05000000000000000000" pitchFamily="2" charset="2"/>
              <a:buChar char="Ø"/>
            </a:pPr>
            <a:r>
              <a:rPr lang="en-US" dirty="0"/>
              <a:t>Determine whether the alleged conduct is within OCR9’s scope</a:t>
            </a:r>
          </a:p>
          <a:p>
            <a:pPr lvl="1">
              <a:buFont typeface="Wingdings" panose="05000000000000000000" pitchFamily="2" charset="2"/>
              <a:buChar char="Ø"/>
            </a:pPr>
            <a:r>
              <a:rPr lang="en-US" dirty="0"/>
              <a:t>Determine whether conduct if substantiated would constitute conduct prohibited by the University policy</a:t>
            </a:r>
          </a:p>
          <a:p>
            <a:pPr>
              <a:buFont typeface="Wingdings" panose="05000000000000000000" pitchFamily="2" charset="2"/>
              <a:buChar char="Ø"/>
            </a:pPr>
            <a:r>
              <a:rPr lang="en-US" dirty="0"/>
              <a:t>Complete Safety Risk Assessment</a:t>
            </a:r>
          </a:p>
          <a:p>
            <a:pPr lvl="1">
              <a:buFont typeface="Wingdings" panose="05000000000000000000" pitchFamily="2" charset="2"/>
              <a:buChar char="Ø"/>
            </a:pPr>
            <a:r>
              <a:rPr lang="en-US" dirty="0"/>
              <a:t>Determine what action is necessary or permissible that may address the allegations</a:t>
            </a:r>
          </a:p>
          <a:p>
            <a:pPr>
              <a:buFont typeface="Wingdings" panose="05000000000000000000" pitchFamily="2" charset="2"/>
              <a:buChar char="Ø"/>
            </a:pPr>
            <a:r>
              <a:rPr lang="en-US" dirty="0"/>
              <a:t>Provide information about available options</a:t>
            </a:r>
          </a:p>
          <a:p>
            <a:pPr lvl="1">
              <a:buFont typeface="Wingdings" panose="05000000000000000000" pitchFamily="2" charset="2"/>
              <a:buChar char="Ø"/>
            </a:pPr>
            <a:r>
              <a:rPr lang="en-US" dirty="0"/>
              <a:t>Provide information about victim advocate</a:t>
            </a:r>
          </a:p>
          <a:p>
            <a:pPr lvl="1">
              <a:buFont typeface="Wingdings" panose="05000000000000000000" pitchFamily="2" charset="2"/>
              <a:buChar char="Ø"/>
            </a:pPr>
            <a:r>
              <a:rPr lang="en-US" dirty="0"/>
              <a:t>Discuss availability of supportive measures with or without filing a complaint</a:t>
            </a:r>
          </a:p>
          <a:p>
            <a:pPr lvl="1">
              <a:buFont typeface="Wingdings" panose="05000000000000000000" pitchFamily="2" charset="2"/>
              <a:buChar char="Ø"/>
            </a:pPr>
            <a:r>
              <a:rPr lang="en-US" dirty="0"/>
              <a:t>Consider Complainant’s request for supportive measures</a:t>
            </a:r>
          </a:p>
          <a:p>
            <a:pPr lvl="1">
              <a:buFont typeface="Wingdings" panose="05000000000000000000" pitchFamily="2" charset="2"/>
              <a:buChar char="Ø"/>
            </a:pPr>
            <a:r>
              <a:rPr lang="en-US" dirty="0"/>
              <a:t>Provide information about investigative rights and options</a:t>
            </a:r>
          </a:p>
          <a:p>
            <a:pPr marL="0" indent="0">
              <a:buNone/>
            </a:pPr>
            <a:endParaRPr lang="en-US" dirty="0"/>
          </a:p>
          <a:p>
            <a:endParaRPr lang="en-US" dirty="0"/>
          </a:p>
        </p:txBody>
      </p:sp>
      <p:pic>
        <p:nvPicPr>
          <p:cNvPr id="6" name="Picture 2" descr="Gaining Competitive Advantage Through Information (Kelompok 5) - YouTube">
            <a:extLst>
              <a:ext uri="{FF2B5EF4-FFF2-40B4-BE49-F238E27FC236}">
                <a16:creationId xmlns:a16="http://schemas.microsoft.com/office/drawing/2014/main" id="{30BB06E5-7A42-E887-08E4-297BDFAC911A}"/>
              </a:ext>
            </a:extLst>
          </p:cNvPr>
          <p:cNvPicPr>
            <a:picLocks noGrp="1" noChangeAspect="1" noChangeArrowheads="1"/>
          </p:cNvPicPr>
          <p:nvPr>
            <p:ph type="pic" sz="quarter" idx="10"/>
          </p:nvPr>
        </p:nvPicPr>
        <p:blipFill rotWithShape="1">
          <a:blip r:embed="rId3">
            <a:extLst>
              <a:ext uri="{28A0092B-C50C-407E-A947-70E740481C1C}">
                <a14:useLocalDpi xmlns:a14="http://schemas.microsoft.com/office/drawing/2010/main" val="0"/>
              </a:ext>
            </a:extLst>
          </a:blip>
          <a:srcRect l="402" r="55302"/>
          <a:stretch/>
        </p:blipFill>
        <p:spPr bwMode="auto">
          <a:xfrm>
            <a:off x="317633" y="2063567"/>
            <a:ext cx="3426594" cy="435133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46294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al user interface, text, application, email&#10;&#10;Description automatically generated">
            <a:extLst>
              <a:ext uri="{FF2B5EF4-FFF2-40B4-BE49-F238E27FC236}">
                <a16:creationId xmlns:a16="http://schemas.microsoft.com/office/drawing/2014/main" id="{6258E931-9EBF-3949-302B-405FC10AE9ED}"/>
              </a:ext>
            </a:extLst>
          </p:cNvPr>
          <p:cNvPicPr>
            <a:picLocks noGrp="1" noChangeAspect="1"/>
          </p:cNvPicPr>
          <p:nvPr>
            <p:ph idx="1"/>
          </p:nvPr>
        </p:nvPicPr>
        <p:blipFill rotWithShape="1">
          <a:blip r:embed="rId2"/>
          <a:srcRect b="4177"/>
          <a:stretch/>
        </p:blipFill>
        <p:spPr>
          <a:xfrm>
            <a:off x="457200" y="457200"/>
            <a:ext cx="11277600" cy="5943600"/>
          </a:xfrm>
          <a:prstGeom prst="rect">
            <a:avLst/>
          </a:prstGeom>
        </p:spPr>
      </p:pic>
    </p:spTree>
    <p:extLst>
      <p:ext uri="{BB962C8B-B14F-4D97-AF65-F5344CB8AC3E}">
        <p14:creationId xmlns:p14="http://schemas.microsoft.com/office/powerpoint/2010/main" val="41890737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al user interface, application&#10;&#10;Description automatically generated">
            <a:extLst>
              <a:ext uri="{FF2B5EF4-FFF2-40B4-BE49-F238E27FC236}">
                <a16:creationId xmlns:a16="http://schemas.microsoft.com/office/drawing/2014/main" id="{0FABFB50-AE16-8881-B052-774A82B00417}"/>
              </a:ext>
            </a:extLst>
          </p:cNvPr>
          <p:cNvPicPr>
            <a:picLocks noGrp="1" noChangeAspect="1"/>
          </p:cNvPicPr>
          <p:nvPr>
            <p:ph idx="1"/>
          </p:nvPr>
        </p:nvPicPr>
        <p:blipFill rotWithShape="1">
          <a:blip r:embed="rId2"/>
          <a:srcRect t="3739"/>
          <a:stretch/>
        </p:blipFill>
        <p:spPr>
          <a:xfrm>
            <a:off x="457200" y="457200"/>
            <a:ext cx="11277600" cy="5943600"/>
          </a:xfrm>
          <a:prstGeom prst="rect">
            <a:avLst/>
          </a:prstGeom>
        </p:spPr>
      </p:pic>
    </p:spTree>
    <p:extLst>
      <p:ext uri="{BB962C8B-B14F-4D97-AF65-F5344CB8AC3E}">
        <p14:creationId xmlns:p14="http://schemas.microsoft.com/office/powerpoint/2010/main" val="1706573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al user interface, text, application&#10;&#10;Description automatically generated">
            <a:extLst>
              <a:ext uri="{FF2B5EF4-FFF2-40B4-BE49-F238E27FC236}">
                <a16:creationId xmlns:a16="http://schemas.microsoft.com/office/drawing/2014/main" id="{E4A928C5-109B-DDCC-B82A-D4B530017F8F}"/>
              </a:ext>
            </a:extLst>
          </p:cNvPr>
          <p:cNvPicPr>
            <a:picLocks noGrp="1" noChangeAspect="1"/>
          </p:cNvPicPr>
          <p:nvPr>
            <p:ph idx="1"/>
          </p:nvPr>
        </p:nvPicPr>
        <p:blipFill rotWithShape="1">
          <a:blip r:embed="rId2"/>
          <a:srcRect l="2128" r="1102" b="-1"/>
          <a:stretch/>
        </p:blipFill>
        <p:spPr>
          <a:xfrm>
            <a:off x="457200" y="457200"/>
            <a:ext cx="11277600" cy="5943600"/>
          </a:xfrm>
          <a:prstGeom prst="rect">
            <a:avLst/>
          </a:prstGeom>
        </p:spPr>
      </p:pic>
    </p:spTree>
    <p:extLst>
      <p:ext uri="{BB962C8B-B14F-4D97-AF65-F5344CB8AC3E}">
        <p14:creationId xmlns:p14="http://schemas.microsoft.com/office/powerpoint/2010/main" val="31139964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7FA353-592C-AED1-0745-FF5548F893C5}"/>
              </a:ext>
            </a:extLst>
          </p:cNvPr>
          <p:cNvSpPr>
            <a:spLocks noGrp="1"/>
          </p:cNvSpPr>
          <p:nvPr>
            <p:ph type="title"/>
          </p:nvPr>
        </p:nvSpPr>
        <p:spPr>
          <a:xfrm>
            <a:off x="1293459" y="952901"/>
            <a:ext cx="9605082" cy="593408"/>
          </a:xfrm>
        </p:spPr>
        <p:txBody>
          <a:bodyPr>
            <a:normAutofit fontScale="90000"/>
          </a:bodyPr>
          <a:lstStyle/>
          <a:p>
            <a:pPr algn="ctr"/>
            <a:r>
              <a:rPr lang="en-US" sz="3600" dirty="0"/>
              <a:t>What is the University’s Investigation Process?</a:t>
            </a:r>
          </a:p>
        </p:txBody>
      </p:sp>
      <p:sp>
        <p:nvSpPr>
          <p:cNvPr id="9" name="Content Placeholder 8">
            <a:extLst>
              <a:ext uri="{FF2B5EF4-FFF2-40B4-BE49-F238E27FC236}">
                <a16:creationId xmlns:a16="http://schemas.microsoft.com/office/drawing/2014/main" id="{CF003B64-14AC-A489-3300-01DA7E7D8760}"/>
              </a:ext>
            </a:extLst>
          </p:cNvPr>
          <p:cNvSpPr>
            <a:spLocks noGrp="1"/>
          </p:cNvSpPr>
          <p:nvPr>
            <p:ph idx="1"/>
          </p:nvPr>
        </p:nvSpPr>
        <p:spPr>
          <a:xfrm>
            <a:off x="167853" y="1572496"/>
            <a:ext cx="9775044" cy="5117062"/>
          </a:xfrm>
        </p:spPr>
        <p:txBody>
          <a:bodyPr>
            <a:normAutofit fontScale="92500" lnSpcReduction="10000"/>
          </a:bodyPr>
          <a:lstStyle/>
          <a:p>
            <a:pPr>
              <a:buFont typeface="Wingdings" panose="05000000000000000000" pitchFamily="2" charset="2"/>
              <a:buChar char="Ø"/>
            </a:pPr>
            <a:r>
              <a:rPr lang="en-US" dirty="0"/>
              <a:t>Complaint received</a:t>
            </a:r>
          </a:p>
          <a:p>
            <a:pPr lvl="1">
              <a:buFont typeface="Wingdings" panose="05000000000000000000" pitchFamily="2" charset="2"/>
              <a:buChar char="Ø"/>
            </a:pPr>
            <a:r>
              <a:rPr lang="en-US" dirty="0"/>
              <a:t>Determine whether the alleged conduct is within the scope</a:t>
            </a:r>
          </a:p>
          <a:p>
            <a:pPr lvl="1">
              <a:buFont typeface="Wingdings" panose="05000000000000000000" pitchFamily="2" charset="2"/>
              <a:buChar char="Ø"/>
            </a:pPr>
            <a:r>
              <a:rPr lang="en-US" dirty="0"/>
              <a:t>Determine whether mandatory dismissal apply</a:t>
            </a:r>
          </a:p>
          <a:p>
            <a:pPr lvl="1">
              <a:buFont typeface="Wingdings" panose="05000000000000000000" pitchFamily="2" charset="2"/>
              <a:buChar char="Ø"/>
            </a:pPr>
            <a:r>
              <a:rPr lang="en-US" dirty="0"/>
              <a:t>Determine if there are safety/risk concerns</a:t>
            </a:r>
          </a:p>
          <a:p>
            <a:pPr>
              <a:buFont typeface="Wingdings" panose="05000000000000000000" pitchFamily="2" charset="2"/>
              <a:buChar char="Ø"/>
            </a:pPr>
            <a:r>
              <a:rPr lang="en-US" dirty="0"/>
              <a:t>Complaint accepted</a:t>
            </a:r>
          </a:p>
          <a:p>
            <a:pPr>
              <a:buFont typeface="Wingdings" panose="05000000000000000000" pitchFamily="2" charset="2"/>
              <a:buChar char="Ø"/>
            </a:pPr>
            <a:r>
              <a:rPr lang="en-US" dirty="0"/>
              <a:t>Notice of Allegations is sent</a:t>
            </a:r>
          </a:p>
          <a:p>
            <a:pPr lvl="1">
              <a:buFont typeface="Wingdings" panose="05000000000000000000" pitchFamily="2" charset="2"/>
              <a:buChar char="Ø"/>
            </a:pPr>
            <a:r>
              <a:rPr lang="en-US" dirty="0"/>
              <a:t>Sufficient details about the allegations provided</a:t>
            </a:r>
          </a:p>
          <a:p>
            <a:pPr lvl="1">
              <a:buFont typeface="Wingdings" panose="05000000000000000000" pitchFamily="2" charset="2"/>
              <a:buChar char="Ø"/>
            </a:pPr>
            <a:r>
              <a:rPr lang="en-US" dirty="0"/>
              <a:t>Identities of parties provided</a:t>
            </a:r>
          </a:p>
          <a:p>
            <a:pPr lvl="1">
              <a:buFont typeface="Wingdings" panose="05000000000000000000" pitchFamily="2" charset="2"/>
              <a:buChar char="Ø"/>
            </a:pPr>
            <a:r>
              <a:rPr lang="en-US" dirty="0"/>
              <a:t>A statement that Respondent is presumed not responsible for the alleged conduct</a:t>
            </a:r>
          </a:p>
          <a:p>
            <a:pPr>
              <a:buFont typeface="Wingdings" panose="05000000000000000000" pitchFamily="2" charset="2"/>
              <a:buChar char="Ø"/>
            </a:pPr>
            <a:r>
              <a:rPr lang="en-US" dirty="0"/>
              <a:t>Rights of Complainant and Respondent explained</a:t>
            </a:r>
          </a:p>
          <a:p>
            <a:pPr>
              <a:buFont typeface="Wingdings" panose="05000000000000000000" pitchFamily="2" charset="2"/>
              <a:buChar char="Ø"/>
            </a:pPr>
            <a:r>
              <a:rPr lang="en-US" dirty="0"/>
              <a:t>Supportive Measures Implemented</a:t>
            </a:r>
          </a:p>
          <a:p>
            <a:pPr>
              <a:buFont typeface="Wingdings" panose="05000000000000000000" pitchFamily="2" charset="2"/>
              <a:buChar char="Ø"/>
            </a:pPr>
            <a:r>
              <a:rPr lang="en-US" dirty="0"/>
              <a:t>Investigation</a:t>
            </a:r>
          </a:p>
          <a:p>
            <a:pPr lvl="1">
              <a:buFont typeface="Wingdings" panose="05000000000000000000" pitchFamily="2" charset="2"/>
              <a:buChar char="Ø"/>
            </a:pPr>
            <a:r>
              <a:rPr lang="en-US" dirty="0"/>
              <a:t>Seventy-five (75) calendar timeframe (can be extended)</a:t>
            </a:r>
          </a:p>
          <a:p>
            <a:pPr lvl="1">
              <a:buFont typeface="Wingdings" panose="05000000000000000000" pitchFamily="2" charset="2"/>
              <a:buChar char="Ø"/>
            </a:pPr>
            <a:r>
              <a:rPr lang="en-US" dirty="0"/>
              <a:t>OCR9 is neutral (we are required to gather exculpatory and inculpatory evidence)</a:t>
            </a:r>
          </a:p>
          <a:p>
            <a:pPr lvl="1">
              <a:buFont typeface="Wingdings" panose="05000000000000000000" pitchFamily="2" charset="2"/>
              <a:buChar char="Ø"/>
            </a:pPr>
            <a:r>
              <a:rPr lang="en-US" dirty="0"/>
              <a:t>The university has the responsibility of gathering evidence/burden of proof</a:t>
            </a:r>
          </a:p>
          <a:p>
            <a:pPr>
              <a:buFont typeface="Wingdings" panose="05000000000000000000" pitchFamily="2" charset="2"/>
              <a:buChar char="Ø"/>
            </a:pPr>
            <a:r>
              <a:rPr lang="en-US" dirty="0"/>
              <a:t>Parties review the OCR9 investigation file (TIX Cases)</a:t>
            </a:r>
          </a:p>
          <a:p>
            <a:pPr>
              <a:buFont typeface="Wingdings" panose="05000000000000000000" pitchFamily="2" charset="2"/>
              <a:buChar char="Ø"/>
            </a:pPr>
            <a:r>
              <a:rPr lang="en-US" dirty="0"/>
              <a:t>Title IX Hearing Held or Determination Findings Issued and Transferred</a:t>
            </a:r>
          </a:p>
          <a:p>
            <a:pPr marL="0" indent="0">
              <a:buNone/>
            </a:pPr>
            <a:endParaRPr lang="en-US" dirty="0"/>
          </a:p>
          <a:p>
            <a:endParaRPr lang="en-US" dirty="0"/>
          </a:p>
        </p:txBody>
      </p:sp>
      <p:pic>
        <p:nvPicPr>
          <p:cNvPr id="3076" name="Picture 4" descr="ビジネスアイコン 指さし 手のひら側（シンプル） – 無料で使えるイラスト素材・PowerPointテンプレート配布サイト【素材工場】">
            <a:extLst>
              <a:ext uri="{FF2B5EF4-FFF2-40B4-BE49-F238E27FC236}">
                <a16:creationId xmlns:a16="http://schemas.microsoft.com/office/drawing/2014/main" id="{16473E11-7DAC-E7F8-3965-A9239E3F6BED}"/>
              </a:ext>
            </a:extLst>
          </p:cNvPr>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t="4619" b="4619"/>
          <a:stretch>
            <a:fillRect/>
          </a:stretch>
        </p:blipFill>
        <p:spPr bwMode="auto">
          <a:xfrm>
            <a:off x="7921591" y="2121464"/>
            <a:ext cx="3717602" cy="3374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68841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40459" y="918640"/>
            <a:ext cx="9605082" cy="593408"/>
          </a:xfrm>
        </p:spPr>
        <p:txBody>
          <a:bodyPr>
            <a:noAutofit/>
          </a:bodyPr>
          <a:lstStyle/>
          <a:p>
            <a:pPr algn="ctr"/>
            <a:r>
              <a:rPr lang="en-US" dirty="0"/>
              <a:t>SUPPORTIVE MEASURES</a:t>
            </a:r>
          </a:p>
        </p:txBody>
      </p:sp>
      <p:sp>
        <p:nvSpPr>
          <p:cNvPr id="3" name="Content Placeholder 2"/>
          <p:cNvSpPr>
            <a:spLocks noGrp="1"/>
          </p:cNvSpPr>
          <p:nvPr>
            <p:ph idx="1"/>
          </p:nvPr>
        </p:nvSpPr>
        <p:spPr>
          <a:xfrm>
            <a:off x="336885" y="1547263"/>
            <a:ext cx="11531064" cy="5209672"/>
          </a:xfrm>
        </p:spPr>
        <p:txBody>
          <a:bodyPr>
            <a:normAutofit fontScale="92500" lnSpcReduction="20000"/>
          </a:bodyPr>
          <a:lstStyle/>
          <a:p>
            <a:pPr marL="0" indent="0">
              <a:buNone/>
            </a:pPr>
            <a:r>
              <a:rPr lang="en-US" dirty="0">
                <a:latin typeface="Arial" panose="020B0604020202020204" pitchFamily="34" charset="0"/>
                <a:cs typeface="Arial" panose="020B0604020202020204" pitchFamily="34" charset="0"/>
              </a:rPr>
              <a:t>Supportive Measures are supportive services that are non-disciplinary, non-punitive, and individualized services. The University is required to offer supportive measures after receiving notice of possible violations of discrimination and harassment policies (i.e., Title VI, Title VII, Title IX, VAWA).</a:t>
            </a:r>
          </a:p>
          <a:p>
            <a:pPr marL="0" indent="0">
              <a:buNone/>
            </a:pPr>
            <a:r>
              <a:rPr lang="en-US" dirty="0">
                <a:latin typeface="Arial" panose="020B0604020202020204" pitchFamily="34" charset="0"/>
                <a:cs typeface="Arial" panose="020B0604020202020204" pitchFamily="34" charset="0"/>
              </a:rPr>
              <a:t>Supportive measures must be offered to individuals (i.e., employees and students) involved in OCR9 investigations.  </a:t>
            </a:r>
          </a:p>
          <a:p>
            <a:pPr marL="0" indent="0">
              <a:buNone/>
            </a:pPr>
            <a:r>
              <a:rPr lang="en-US" dirty="0">
                <a:latin typeface="Arial" panose="020B0604020202020204" pitchFamily="34" charset="0"/>
                <a:cs typeface="Arial" panose="020B0604020202020204" pitchFamily="34" charset="0"/>
              </a:rPr>
              <a:t>Faculty should trust the Title IX Coordinator and Victim Services have reviewed/verified the request for supportive measures.</a:t>
            </a:r>
          </a:p>
          <a:p>
            <a:pPr marL="0" indent="0">
              <a:buNone/>
            </a:pPr>
            <a:r>
              <a:rPr lang="en-US" dirty="0">
                <a:latin typeface="Arial" panose="020B0604020202020204" pitchFamily="34" charset="0"/>
                <a:cs typeface="Arial" panose="020B0604020202020204" pitchFamily="34" charset="0"/>
              </a:rPr>
              <a:t>Faculty must offer supportive measures commonly known as academic support to students involved in Title IX reports.    </a:t>
            </a:r>
          </a:p>
          <a:p>
            <a:pPr marL="0" indent="0">
              <a:buNone/>
            </a:pPr>
            <a:r>
              <a:rPr lang="en-US" dirty="0">
                <a:latin typeface="Arial" panose="020B0604020202020204" pitchFamily="34" charset="0"/>
                <a:cs typeface="Arial" panose="020B0604020202020204" pitchFamily="34" charset="0"/>
              </a:rPr>
              <a:t>Examples of supportive measures can include: </a:t>
            </a:r>
          </a:p>
          <a:p>
            <a:pPr>
              <a:buFont typeface="Wingdings" panose="05000000000000000000" pitchFamily="2" charset="2"/>
              <a:buChar char="v"/>
            </a:pPr>
            <a:r>
              <a:rPr lang="en-US" b="1" dirty="0">
                <a:solidFill>
                  <a:srgbClr val="C00000"/>
                </a:solidFill>
                <a:latin typeface="Arial" panose="020B0604020202020204" pitchFamily="34" charset="0"/>
                <a:cs typeface="Arial" panose="020B0604020202020204" pitchFamily="34" charset="0"/>
              </a:rPr>
              <a:t>No / Limited contact directive</a:t>
            </a:r>
          </a:p>
          <a:p>
            <a:pPr>
              <a:buFont typeface="Wingdings" panose="05000000000000000000" pitchFamily="2" charset="2"/>
              <a:buChar char="v"/>
            </a:pPr>
            <a:r>
              <a:rPr lang="en-US" b="1" dirty="0">
                <a:solidFill>
                  <a:srgbClr val="C00000"/>
                </a:solidFill>
                <a:latin typeface="Arial" panose="020B0604020202020204" pitchFamily="34" charset="0"/>
                <a:cs typeface="Arial" panose="020B0604020202020204" pitchFamily="34" charset="0"/>
              </a:rPr>
              <a:t>Counseling services</a:t>
            </a:r>
          </a:p>
          <a:p>
            <a:pPr>
              <a:buFont typeface="Wingdings" panose="05000000000000000000" pitchFamily="2" charset="2"/>
              <a:buChar char="v"/>
            </a:pPr>
            <a:r>
              <a:rPr lang="en-US" b="1" dirty="0">
                <a:solidFill>
                  <a:srgbClr val="C00000"/>
                </a:solidFill>
                <a:latin typeface="Arial" panose="020B0604020202020204" pitchFamily="34" charset="0"/>
                <a:cs typeface="Arial" panose="020B0604020202020204" pitchFamily="34" charset="0"/>
              </a:rPr>
              <a:t>Campus Escort services</a:t>
            </a:r>
          </a:p>
          <a:p>
            <a:pPr>
              <a:buFont typeface="Wingdings" panose="05000000000000000000" pitchFamily="2" charset="2"/>
              <a:buChar char="v"/>
            </a:pPr>
            <a:r>
              <a:rPr lang="en-US" b="1" dirty="0">
                <a:solidFill>
                  <a:srgbClr val="C00000"/>
                </a:solidFill>
                <a:latin typeface="Arial" panose="020B0604020202020204" pitchFamily="34" charset="0"/>
                <a:cs typeface="Arial" panose="020B0604020202020204" pitchFamily="34" charset="0"/>
              </a:rPr>
              <a:t>Changing office location or classroom seating</a:t>
            </a:r>
          </a:p>
          <a:p>
            <a:pPr marL="0" indent="0">
              <a:buNone/>
            </a:pPr>
            <a:r>
              <a:rPr lang="en-US" dirty="0">
                <a:latin typeface="Arial" panose="020B0604020202020204" pitchFamily="34" charset="0"/>
                <a:cs typeface="Arial" panose="020B0604020202020204" pitchFamily="34" charset="0"/>
              </a:rPr>
              <a:t>Academic supportive measures can include:  </a:t>
            </a:r>
          </a:p>
          <a:p>
            <a:pPr>
              <a:buFont typeface="Wingdings" panose="05000000000000000000" pitchFamily="2" charset="2"/>
              <a:buChar char="v"/>
            </a:pPr>
            <a:r>
              <a:rPr lang="en-US" b="1" dirty="0">
                <a:solidFill>
                  <a:srgbClr val="C00000"/>
                </a:solidFill>
                <a:latin typeface="Arial" panose="020B0604020202020204" pitchFamily="34" charset="0"/>
                <a:cs typeface="Arial" panose="020B0604020202020204" pitchFamily="34" charset="0"/>
              </a:rPr>
              <a:t>Amending attendance policy (excusing absences)</a:t>
            </a:r>
          </a:p>
          <a:p>
            <a:pPr>
              <a:buFont typeface="Wingdings" panose="05000000000000000000" pitchFamily="2" charset="2"/>
              <a:buChar char="v"/>
            </a:pPr>
            <a:r>
              <a:rPr lang="en-US" b="1" dirty="0">
                <a:solidFill>
                  <a:srgbClr val="C00000"/>
                </a:solidFill>
                <a:latin typeface="Arial" panose="020B0604020202020204" pitchFamily="34" charset="0"/>
                <a:cs typeface="Arial" panose="020B0604020202020204" pitchFamily="34" charset="0"/>
              </a:rPr>
              <a:t>Providing students with make-up dates for missed assignments </a:t>
            </a:r>
          </a:p>
          <a:p>
            <a:pPr>
              <a:buFont typeface="Wingdings" panose="05000000000000000000" pitchFamily="2" charset="2"/>
              <a:buChar char="v"/>
            </a:pPr>
            <a:r>
              <a:rPr lang="en-US" b="1" dirty="0">
                <a:solidFill>
                  <a:srgbClr val="C00000"/>
                </a:solidFill>
                <a:latin typeface="Arial" panose="020B0604020202020204" pitchFamily="34" charset="0"/>
                <a:cs typeface="Arial" panose="020B0604020202020204" pitchFamily="34" charset="0"/>
              </a:rPr>
              <a:t>Extending deadlines or providing alternative dates to take exams</a:t>
            </a:r>
          </a:p>
          <a:p>
            <a:pPr>
              <a:buFont typeface="Wingdings" panose="05000000000000000000" pitchFamily="2" charset="2"/>
              <a:buChar char="v"/>
            </a:pPr>
            <a:r>
              <a:rPr lang="en-US" b="1" dirty="0">
                <a:solidFill>
                  <a:srgbClr val="C00000"/>
                </a:solidFill>
                <a:latin typeface="Arial" panose="020B0604020202020204" pitchFamily="34" charset="0"/>
                <a:cs typeface="Arial" panose="020B0604020202020204" pitchFamily="34" charset="0"/>
              </a:rPr>
              <a:t>Allowing students to complete exams outside the class in a controlled setting (i.e., with a proctor)</a:t>
            </a: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endParaRPr lang="en-US" dirty="0">
              <a:latin typeface="Arial Rounded MT Bold" panose="020F0704030504030204" pitchFamily="34" charset="0"/>
            </a:endParaRPr>
          </a:p>
        </p:txBody>
      </p:sp>
    </p:spTree>
    <p:extLst>
      <p:ext uri="{BB962C8B-B14F-4D97-AF65-F5344CB8AC3E}">
        <p14:creationId xmlns:p14="http://schemas.microsoft.com/office/powerpoint/2010/main" val="4092944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A0AB20C-7FC6-E60F-7972-851FE014CCFC}"/>
              </a:ext>
            </a:extLst>
          </p:cNvPr>
          <p:cNvSpPr>
            <a:spLocks noGrp="1"/>
          </p:cNvSpPr>
          <p:nvPr>
            <p:ph type="title"/>
          </p:nvPr>
        </p:nvSpPr>
        <p:spPr>
          <a:xfrm>
            <a:off x="1293459" y="969243"/>
            <a:ext cx="9605082" cy="593408"/>
          </a:xfrm>
        </p:spPr>
        <p:txBody>
          <a:bodyPr/>
          <a:lstStyle/>
          <a:p>
            <a:pPr algn="ctr"/>
            <a:r>
              <a:rPr lang="en-US" dirty="0"/>
              <a:t>WHO CAN HELP AT FAU?</a:t>
            </a:r>
          </a:p>
        </p:txBody>
      </p:sp>
      <p:sp>
        <p:nvSpPr>
          <p:cNvPr id="6" name="Content Placeholder 5">
            <a:extLst>
              <a:ext uri="{FF2B5EF4-FFF2-40B4-BE49-F238E27FC236}">
                <a16:creationId xmlns:a16="http://schemas.microsoft.com/office/drawing/2014/main" id="{1718A817-0A6E-4FDE-86F7-97D984716C7A}"/>
              </a:ext>
            </a:extLst>
          </p:cNvPr>
          <p:cNvSpPr>
            <a:spLocks noGrp="1"/>
          </p:cNvSpPr>
          <p:nvPr>
            <p:ph idx="1"/>
          </p:nvPr>
        </p:nvSpPr>
        <p:spPr>
          <a:xfrm>
            <a:off x="261257" y="1713646"/>
            <a:ext cx="11411578" cy="4797685"/>
          </a:xfrm>
        </p:spPr>
        <p:txBody>
          <a:bodyPr>
            <a:normAutofit fontScale="85000" lnSpcReduction="20000"/>
          </a:bodyPr>
          <a:lstStyle/>
          <a:p>
            <a:pPr marL="0" indent="0">
              <a:buNone/>
            </a:pPr>
            <a:r>
              <a:rPr lang="en-US" sz="1800" dirty="0">
                <a:solidFill>
                  <a:srgbClr val="002060"/>
                </a:solidFill>
              </a:rPr>
              <a:t>Victim Services</a:t>
            </a:r>
          </a:p>
          <a:p>
            <a:pPr lvl="1">
              <a:buFont typeface="Wingdings" panose="05000000000000000000" pitchFamily="2" charset="2"/>
              <a:buChar char="Ø"/>
            </a:pPr>
            <a:r>
              <a:rPr lang="en-US" dirty="0">
                <a:solidFill>
                  <a:srgbClr val="002060"/>
                </a:solidFill>
              </a:rPr>
              <a:t>Provide services designed to help Victims/Complainants navigate available campus support options.</a:t>
            </a:r>
          </a:p>
          <a:p>
            <a:pPr marL="0" indent="0">
              <a:buNone/>
            </a:pPr>
            <a:r>
              <a:rPr lang="en-US" sz="1800" dirty="0">
                <a:solidFill>
                  <a:srgbClr val="002060"/>
                </a:solidFill>
              </a:rPr>
              <a:t>Respondent Services</a:t>
            </a:r>
          </a:p>
          <a:p>
            <a:pPr lvl="1">
              <a:buFont typeface="Wingdings" panose="05000000000000000000" pitchFamily="2" charset="2"/>
              <a:buChar char="Ø"/>
            </a:pPr>
            <a:r>
              <a:rPr lang="en-US" dirty="0">
                <a:solidFill>
                  <a:srgbClr val="002060"/>
                </a:solidFill>
              </a:rPr>
              <a:t>Provide services designed to assist Students who are Respondents in Conduct Cases.</a:t>
            </a:r>
          </a:p>
          <a:p>
            <a:pPr marL="0" indent="0">
              <a:buNone/>
            </a:pPr>
            <a:r>
              <a:rPr lang="en-US" sz="1800" dirty="0">
                <a:solidFill>
                  <a:srgbClr val="002060"/>
                </a:solidFill>
              </a:rPr>
              <a:t>The Office of  Civil Rights and Title IX (OCR9)</a:t>
            </a:r>
          </a:p>
          <a:p>
            <a:pPr lvl="1">
              <a:buFont typeface="Wingdings" panose="05000000000000000000" pitchFamily="2" charset="2"/>
              <a:buChar char="Ø"/>
            </a:pPr>
            <a:r>
              <a:rPr lang="en-US" sz="1800" dirty="0">
                <a:solidFill>
                  <a:srgbClr val="002060"/>
                </a:solidFill>
              </a:rPr>
              <a:t>Provide services for the University Community regarding Sex Discrimination.</a:t>
            </a:r>
          </a:p>
          <a:p>
            <a:pPr marL="0" indent="0">
              <a:buNone/>
            </a:pPr>
            <a:r>
              <a:rPr lang="en-US" sz="1800" dirty="0">
                <a:solidFill>
                  <a:srgbClr val="002060"/>
                </a:solidFill>
              </a:rPr>
              <a:t>University Counseling and Psychological Services (CAPS)</a:t>
            </a:r>
          </a:p>
          <a:p>
            <a:pPr lvl="1">
              <a:buFont typeface="Wingdings" panose="05000000000000000000" pitchFamily="2" charset="2"/>
              <a:buChar char="Ø"/>
            </a:pPr>
            <a:r>
              <a:rPr lang="en-US" sz="1800" dirty="0">
                <a:solidFill>
                  <a:srgbClr val="002060"/>
                </a:solidFill>
              </a:rPr>
              <a:t>Provide Confidential Counseling Services for University Students.</a:t>
            </a:r>
          </a:p>
          <a:p>
            <a:pPr marL="0" indent="0">
              <a:buNone/>
            </a:pPr>
            <a:r>
              <a:rPr lang="en-US" sz="1800" dirty="0">
                <a:solidFill>
                  <a:srgbClr val="002060"/>
                </a:solidFill>
              </a:rPr>
              <a:t>University Health Services </a:t>
            </a:r>
          </a:p>
          <a:p>
            <a:pPr lvl="1">
              <a:buFont typeface="Wingdings" panose="05000000000000000000" pitchFamily="2" charset="2"/>
              <a:buChar char="Ø"/>
            </a:pPr>
            <a:r>
              <a:rPr lang="en-US" sz="1800" dirty="0">
                <a:solidFill>
                  <a:srgbClr val="002060"/>
                </a:solidFill>
              </a:rPr>
              <a:t>Provide Medical Care Services for University Students.</a:t>
            </a:r>
          </a:p>
          <a:p>
            <a:pPr marL="0" indent="0">
              <a:buNone/>
            </a:pPr>
            <a:r>
              <a:rPr lang="en-US" sz="1800" dirty="0">
                <a:solidFill>
                  <a:srgbClr val="002060"/>
                </a:solidFill>
              </a:rPr>
              <a:t>Dean of Students Office</a:t>
            </a:r>
          </a:p>
          <a:p>
            <a:pPr lvl="1">
              <a:buFont typeface="Wingdings" panose="05000000000000000000" pitchFamily="2" charset="2"/>
              <a:buChar char="Ø"/>
            </a:pPr>
            <a:r>
              <a:rPr lang="en-US" sz="1800" dirty="0">
                <a:solidFill>
                  <a:srgbClr val="002060"/>
                </a:solidFill>
              </a:rPr>
              <a:t>Provide help for University Students managing crises and life traumas.</a:t>
            </a:r>
          </a:p>
          <a:p>
            <a:pPr marL="0" indent="0">
              <a:buNone/>
            </a:pPr>
            <a:r>
              <a:rPr lang="en-US" sz="1800" dirty="0">
                <a:solidFill>
                  <a:srgbClr val="002060"/>
                </a:solidFill>
              </a:rPr>
              <a:t>The Office of the Ombuds</a:t>
            </a:r>
          </a:p>
          <a:p>
            <a:pPr lvl="1">
              <a:buFont typeface="Wingdings" panose="05000000000000000000" pitchFamily="2" charset="2"/>
              <a:buChar char="Ø"/>
            </a:pPr>
            <a:r>
              <a:rPr lang="en-US" sz="1800" dirty="0">
                <a:solidFill>
                  <a:srgbClr val="002060"/>
                </a:solidFill>
              </a:rPr>
              <a:t> Assist individuals seeking help to solve problems, allay frustration, and advi</a:t>
            </a:r>
            <a:r>
              <a:rPr lang="en-US" dirty="0">
                <a:solidFill>
                  <a:srgbClr val="002060"/>
                </a:solidFill>
              </a:rPr>
              <a:t>ce to those requesting help</a:t>
            </a:r>
            <a:r>
              <a:rPr lang="en-US" sz="1800" dirty="0">
                <a:solidFill>
                  <a:srgbClr val="002060"/>
                </a:solidFill>
              </a:rPr>
              <a:t>.</a:t>
            </a:r>
          </a:p>
          <a:p>
            <a:pPr marL="0" indent="0">
              <a:buNone/>
            </a:pPr>
            <a:r>
              <a:rPr lang="en-US" sz="1800" dirty="0">
                <a:solidFill>
                  <a:srgbClr val="002060"/>
                </a:solidFill>
              </a:rPr>
              <a:t>University Human Resources (Employee Relations) </a:t>
            </a:r>
          </a:p>
          <a:p>
            <a:pPr lvl="1">
              <a:buFont typeface="Wingdings" panose="05000000000000000000" pitchFamily="2" charset="2"/>
              <a:buChar char="Ø"/>
            </a:pPr>
            <a:r>
              <a:rPr lang="en-US" sz="1800" dirty="0">
                <a:solidFill>
                  <a:srgbClr val="002060"/>
                </a:solidFill>
              </a:rPr>
              <a:t>Provide employment services for University Employees dealing with workplace issues.</a:t>
            </a:r>
          </a:p>
          <a:p>
            <a:pPr marL="0" indent="0">
              <a:buNone/>
            </a:pPr>
            <a:r>
              <a:rPr lang="en-US" dirty="0">
                <a:solidFill>
                  <a:srgbClr val="002060"/>
                </a:solidFill>
              </a:rPr>
              <a:t>Florida Atlantic</a:t>
            </a:r>
            <a:r>
              <a:rPr lang="en-US" sz="1800" dirty="0">
                <a:solidFill>
                  <a:srgbClr val="002060"/>
                </a:solidFill>
              </a:rPr>
              <a:t> University Police Department</a:t>
            </a:r>
          </a:p>
          <a:p>
            <a:pPr lvl="1">
              <a:buFont typeface="Wingdings" panose="05000000000000000000" pitchFamily="2" charset="2"/>
              <a:buChar char="Ø"/>
            </a:pPr>
            <a:r>
              <a:rPr lang="en-US" sz="1800" dirty="0">
                <a:solidFill>
                  <a:srgbClr val="002060"/>
                </a:solidFill>
              </a:rPr>
              <a:t>Provide public safety services to the University Community.</a:t>
            </a:r>
          </a:p>
          <a:p>
            <a:pPr marL="0" indent="0">
              <a:buNone/>
            </a:pPr>
            <a:endParaRPr lang="en-US" dirty="0"/>
          </a:p>
        </p:txBody>
      </p:sp>
    </p:spTree>
    <p:extLst>
      <p:ext uri="{BB962C8B-B14F-4D97-AF65-F5344CB8AC3E}">
        <p14:creationId xmlns:p14="http://schemas.microsoft.com/office/powerpoint/2010/main" val="3465877094"/>
      </p:ext>
    </p:extLst>
  </p:cSld>
  <p:clrMapOvr>
    <a:masterClrMapping/>
  </p:clrMapOvr>
  <p:transition spd="med">
    <p:pull dir="r"/>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A0AB20C-7FC6-E60F-7972-851FE014CCFC}"/>
              </a:ext>
            </a:extLst>
          </p:cNvPr>
          <p:cNvSpPr>
            <a:spLocks noGrp="1"/>
          </p:cNvSpPr>
          <p:nvPr>
            <p:ph type="title"/>
          </p:nvPr>
        </p:nvSpPr>
        <p:spPr>
          <a:xfrm>
            <a:off x="1293459" y="969243"/>
            <a:ext cx="9605082" cy="593408"/>
          </a:xfrm>
        </p:spPr>
        <p:txBody>
          <a:bodyPr/>
          <a:lstStyle/>
          <a:p>
            <a:pPr algn="ctr"/>
            <a:r>
              <a:rPr lang="en-US" dirty="0"/>
              <a:t>WHAT IS BYSTANDER INTERVENTION?</a:t>
            </a:r>
          </a:p>
        </p:txBody>
      </p:sp>
      <p:sp>
        <p:nvSpPr>
          <p:cNvPr id="6" name="Content Placeholder 5">
            <a:extLst>
              <a:ext uri="{FF2B5EF4-FFF2-40B4-BE49-F238E27FC236}">
                <a16:creationId xmlns:a16="http://schemas.microsoft.com/office/drawing/2014/main" id="{1718A817-0A6E-4FDE-86F7-97D984716C7A}"/>
              </a:ext>
            </a:extLst>
          </p:cNvPr>
          <p:cNvSpPr>
            <a:spLocks noGrp="1"/>
          </p:cNvSpPr>
          <p:nvPr>
            <p:ph idx="1"/>
          </p:nvPr>
        </p:nvSpPr>
        <p:spPr>
          <a:xfrm>
            <a:off x="519165" y="1713646"/>
            <a:ext cx="11153670" cy="4797685"/>
          </a:xfrm>
        </p:spPr>
        <p:txBody>
          <a:bodyPr>
            <a:normAutofit lnSpcReduction="10000"/>
          </a:bodyPr>
          <a:lstStyle/>
          <a:p>
            <a:pPr marL="0" indent="0">
              <a:buNone/>
            </a:pPr>
            <a:r>
              <a:rPr lang="en-US" sz="2400" dirty="0">
                <a:solidFill>
                  <a:srgbClr val="002060"/>
                </a:solidFill>
              </a:rPr>
              <a:t>You may have heard the phrase bystander intervention.</a:t>
            </a:r>
          </a:p>
          <a:p>
            <a:pPr marL="0" indent="0">
              <a:buNone/>
            </a:pPr>
            <a:r>
              <a:rPr lang="en-US" sz="2400" dirty="0">
                <a:solidFill>
                  <a:srgbClr val="002060"/>
                </a:solidFill>
              </a:rPr>
              <a:t>If you have not, at some point or time, you have stepped in and assisted someone in need of help, especially if you noticed someone experiencing behavior you thought was not appropriate. </a:t>
            </a:r>
          </a:p>
          <a:p>
            <a:pPr marL="0" indent="0">
              <a:buNone/>
            </a:pPr>
            <a:r>
              <a:rPr lang="en-US" sz="2400" dirty="0">
                <a:solidFill>
                  <a:srgbClr val="002060"/>
                </a:solidFill>
              </a:rPr>
              <a:t>For Instance: </a:t>
            </a:r>
          </a:p>
          <a:p>
            <a:pPr>
              <a:buFont typeface="Wingdings" panose="05000000000000000000" pitchFamily="2" charset="2"/>
              <a:buChar char="v"/>
            </a:pPr>
            <a:r>
              <a:rPr lang="en-US" sz="2400" dirty="0">
                <a:solidFill>
                  <a:srgbClr val="002060"/>
                </a:solidFill>
              </a:rPr>
              <a:t>Maybe you’ve stopped your coworkers or friends from arguing or fighting;</a:t>
            </a:r>
          </a:p>
          <a:p>
            <a:pPr>
              <a:buFont typeface="Wingdings" panose="05000000000000000000" pitchFamily="2" charset="2"/>
              <a:buChar char="v"/>
            </a:pPr>
            <a:r>
              <a:rPr lang="en-US" sz="2400" dirty="0">
                <a:solidFill>
                  <a:srgbClr val="002060"/>
                </a:solidFill>
              </a:rPr>
              <a:t>Maybe you’ve spoken up against something you thought was wrong (discrimination/harassment);</a:t>
            </a:r>
          </a:p>
          <a:p>
            <a:pPr>
              <a:buFont typeface="Wingdings" panose="05000000000000000000" pitchFamily="2" charset="2"/>
              <a:buChar char="v"/>
            </a:pPr>
            <a:r>
              <a:rPr lang="en-US" sz="2400" dirty="0">
                <a:solidFill>
                  <a:srgbClr val="002060"/>
                </a:solidFill>
              </a:rPr>
              <a:t>Maybe you’ve called EMS or the Police when someone was involved in an accident;</a:t>
            </a:r>
          </a:p>
          <a:p>
            <a:pPr>
              <a:buFont typeface="Wingdings" panose="05000000000000000000" pitchFamily="2" charset="2"/>
              <a:buChar char="v"/>
            </a:pPr>
            <a:r>
              <a:rPr lang="en-US" sz="2400" dirty="0">
                <a:solidFill>
                  <a:srgbClr val="002060"/>
                </a:solidFill>
              </a:rPr>
              <a:t>Maybe you’ve checked on someone after an accident or after they left the hospital.</a:t>
            </a:r>
          </a:p>
          <a:p>
            <a:pPr marL="0" indent="0">
              <a:buNone/>
            </a:pPr>
            <a:r>
              <a:rPr lang="en-US" sz="2400" dirty="0">
                <a:solidFill>
                  <a:srgbClr val="002060"/>
                </a:solidFill>
              </a:rPr>
              <a:t>If so, then you have used strategies associated with Bystander Intervention.</a:t>
            </a:r>
          </a:p>
          <a:p>
            <a:pPr marL="0" indent="0">
              <a:buNone/>
            </a:pPr>
            <a:endParaRPr lang="en-US" dirty="0"/>
          </a:p>
        </p:txBody>
      </p:sp>
    </p:spTree>
    <p:extLst>
      <p:ext uri="{BB962C8B-B14F-4D97-AF65-F5344CB8AC3E}">
        <p14:creationId xmlns:p14="http://schemas.microsoft.com/office/powerpoint/2010/main" val="1371459409"/>
      </p:ext>
    </p:extLst>
  </p:cSld>
  <p:clrMapOvr>
    <a:masterClrMapping/>
  </p:clrMapOvr>
  <p:transition spd="med">
    <p:pull dir="r"/>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7910" y="4610501"/>
            <a:ext cx="11457991" cy="1789285"/>
          </a:xfrm>
        </p:spPr>
        <p:txBody>
          <a:bodyPr>
            <a:normAutofit/>
          </a:bodyPr>
          <a:lstStyle/>
          <a:p>
            <a:r>
              <a:rPr lang="en-US" sz="2000" dirty="0"/>
              <a:t>The information presented is important to help all Florida Atlantic University Community Members. The information provides guidance to FAU Students, Employees, and Guests when they become aware of Discrimination and </a:t>
            </a:r>
            <a:r>
              <a:rPr lang="en-US" sz="2000"/>
              <a:t>Harassment Incidents. </a:t>
            </a:r>
            <a:r>
              <a:rPr lang="en-US" sz="2000" dirty="0"/>
              <a:t>What conduct is prohibited under University Regulation 7.008 and Policy 1.15; understand the available options and supportive measures; and learn methods to respond and report incidents they become aware of.</a:t>
            </a:r>
            <a:endParaRPr lang="en-US" dirty="0"/>
          </a:p>
        </p:txBody>
      </p:sp>
      <p:pic>
        <p:nvPicPr>
          <p:cNvPr id="4" name="Content Placeholder 3">
            <a:extLst>
              <a:ext uri="{FF2B5EF4-FFF2-40B4-BE49-F238E27FC236}">
                <a16:creationId xmlns:a16="http://schemas.microsoft.com/office/drawing/2014/main" id="{81944BA9-0EAE-DFE7-41D4-ECD89320F9C6}"/>
              </a:ext>
            </a:extLst>
          </p:cNvPr>
          <p:cNvPicPr>
            <a:picLocks noGrp="1" noChangeAspect="1"/>
          </p:cNvPicPr>
          <p:nvPr>
            <p:ph idx="1"/>
          </p:nvPr>
        </p:nvPicPr>
        <p:blipFill>
          <a:blip r:embed="rId3"/>
          <a:stretch>
            <a:fillRect/>
          </a:stretch>
        </p:blipFill>
        <p:spPr>
          <a:xfrm>
            <a:off x="1559293" y="1149759"/>
            <a:ext cx="8094846" cy="3268237"/>
          </a:xfrm>
          <a:prstGeom prst="rect">
            <a:avLst/>
          </a:prstGeom>
        </p:spPr>
      </p:pic>
    </p:spTree>
    <p:extLst>
      <p:ext uri="{BB962C8B-B14F-4D97-AF65-F5344CB8AC3E}">
        <p14:creationId xmlns:p14="http://schemas.microsoft.com/office/powerpoint/2010/main" val="1829013728"/>
      </p:ext>
    </p:extLst>
  </p:cSld>
  <p:clrMapOvr>
    <a:masterClrMapping/>
  </p:clrMapOvr>
  <p:transition spd="slow">
    <p:cover dir="r"/>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A0AB20C-7FC6-E60F-7972-851FE014CCFC}"/>
              </a:ext>
            </a:extLst>
          </p:cNvPr>
          <p:cNvSpPr>
            <a:spLocks noGrp="1"/>
          </p:cNvSpPr>
          <p:nvPr>
            <p:ph type="title"/>
          </p:nvPr>
        </p:nvSpPr>
        <p:spPr>
          <a:xfrm>
            <a:off x="1293459" y="1109920"/>
            <a:ext cx="9605082" cy="593408"/>
          </a:xfrm>
        </p:spPr>
        <p:txBody>
          <a:bodyPr/>
          <a:lstStyle/>
          <a:p>
            <a:pPr algn="ctr"/>
            <a:r>
              <a:rPr lang="en-US" dirty="0"/>
              <a:t>BYSTANDER INTERVENTION</a:t>
            </a:r>
          </a:p>
        </p:txBody>
      </p:sp>
      <p:sp>
        <p:nvSpPr>
          <p:cNvPr id="6" name="Content Placeholder 5">
            <a:extLst>
              <a:ext uri="{FF2B5EF4-FFF2-40B4-BE49-F238E27FC236}">
                <a16:creationId xmlns:a16="http://schemas.microsoft.com/office/drawing/2014/main" id="{1718A817-0A6E-4FDE-86F7-97D984716C7A}"/>
              </a:ext>
            </a:extLst>
          </p:cNvPr>
          <p:cNvSpPr>
            <a:spLocks noGrp="1"/>
          </p:cNvSpPr>
          <p:nvPr>
            <p:ph idx="1"/>
          </p:nvPr>
        </p:nvSpPr>
        <p:spPr>
          <a:xfrm>
            <a:off x="1293459" y="2215240"/>
            <a:ext cx="9605082" cy="2664671"/>
          </a:xfrm>
        </p:spPr>
        <p:txBody>
          <a:bodyPr>
            <a:normAutofit/>
          </a:bodyPr>
          <a:lstStyle/>
          <a:p>
            <a:pPr>
              <a:buFont typeface="Wingdings" panose="05000000000000000000" pitchFamily="2" charset="2"/>
              <a:buChar char="Ø"/>
            </a:pPr>
            <a:endParaRPr lang="en-US" dirty="0"/>
          </a:p>
          <a:p>
            <a:pPr marL="0" indent="0">
              <a:buNone/>
            </a:pPr>
            <a:endParaRPr lang="en-US" dirty="0"/>
          </a:p>
        </p:txBody>
      </p:sp>
      <p:pic>
        <p:nvPicPr>
          <p:cNvPr id="2" name="Picture 1">
            <a:extLst>
              <a:ext uri="{FF2B5EF4-FFF2-40B4-BE49-F238E27FC236}">
                <a16:creationId xmlns:a16="http://schemas.microsoft.com/office/drawing/2014/main" id="{742805C8-2304-1DFE-ECF7-F9AE5FC1221C}"/>
              </a:ext>
            </a:extLst>
          </p:cNvPr>
          <p:cNvPicPr>
            <a:picLocks noChangeAspect="1"/>
          </p:cNvPicPr>
          <p:nvPr/>
        </p:nvPicPr>
        <p:blipFill>
          <a:blip r:embed="rId3"/>
          <a:stretch>
            <a:fillRect/>
          </a:stretch>
        </p:blipFill>
        <p:spPr>
          <a:xfrm>
            <a:off x="4442863" y="2757831"/>
            <a:ext cx="3633531" cy="3353091"/>
          </a:xfrm>
          <a:prstGeom prst="rect">
            <a:avLst/>
          </a:prstGeom>
        </p:spPr>
      </p:pic>
      <p:pic>
        <p:nvPicPr>
          <p:cNvPr id="3" name="Picture 2">
            <a:extLst>
              <a:ext uri="{FF2B5EF4-FFF2-40B4-BE49-F238E27FC236}">
                <a16:creationId xmlns:a16="http://schemas.microsoft.com/office/drawing/2014/main" id="{F47B6785-24A4-13CE-BE6E-C6645DFD5A1D}"/>
              </a:ext>
            </a:extLst>
          </p:cNvPr>
          <p:cNvPicPr>
            <a:picLocks noChangeAspect="1"/>
          </p:cNvPicPr>
          <p:nvPr/>
        </p:nvPicPr>
        <p:blipFill>
          <a:blip r:embed="rId4"/>
          <a:stretch>
            <a:fillRect/>
          </a:stretch>
        </p:blipFill>
        <p:spPr>
          <a:xfrm>
            <a:off x="8182282" y="2215240"/>
            <a:ext cx="3877392" cy="3810330"/>
          </a:xfrm>
          <a:prstGeom prst="rect">
            <a:avLst/>
          </a:prstGeom>
        </p:spPr>
      </p:pic>
      <p:pic>
        <p:nvPicPr>
          <p:cNvPr id="4" name="Picture 3">
            <a:extLst>
              <a:ext uri="{FF2B5EF4-FFF2-40B4-BE49-F238E27FC236}">
                <a16:creationId xmlns:a16="http://schemas.microsoft.com/office/drawing/2014/main" id="{A3432BD3-E2D7-3489-5334-1DB5E014319C}"/>
              </a:ext>
            </a:extLst>
          </p:cNvPr>
          <p:cNvPicPr>
            <a:picLocks noChangeAspect="1"/>
          </p:cNvPicPr>
          <p:nvPr/>
        </p:nvPicPr>
        <p:blipFill>
          <a:blip r:embed="rId5"/>
          <a:stretch>
            <a:fillRect/>
          </a:stretch>
        </p:blipFill>
        <p:spPr>
          <a:xfrm>
            <a:off x="279912" y="2215240"/>
            <a:ext cx="3877392" cy="3895682"/>
          </a:xfrm>
          <a:prstGeom prst="rect">
            <a:avLst/>
          </a:prstGeom>
        </p:spPr>
      </p:pic>
    </p:spTree>
    <p:extLst>
      <p:ext uri="{BB962C8B-B14F-4D97-AF65-F5344CB8AC3E}">
        <p14:creationId xmlns:p14="http://schemas.microsoft.com/office/powerpoint/2010/main" val="902217120"/>
      </p:ext>
    </p:extLst>
  </p:cSld>
  <p:clrMapOvr>
    <a:masterClrMapping/>
  </p:clrMapOvr>
  <p:transition spd="med">
    <p:pull/>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A0AB20C-7FC6-E60F-7972-851FE014CCFC}"/>
              </a:ext>
            </a:extLst>
          </p:cNvPr>
          <p:cNvSpPr>
            <a:spLocks noGrp="1"/>
          </p:cNvSpPr>
          <p:nvPr>
            <p:ph type="title"/>
          </p:nvPr>
        </p:nvSpPr>
        <p:spPr>
          <a:xfrm>
            <a:off x="1293459" y="969243"/>
            <a:ext cx="9605082" cy="593408"/>
          </a:xfrm>
        </p:spPr>
        <p:txBody>
          <a:bodyPr/>
          <a:lstStyle/>
          <a:p>
            <a:pPr algn="ctr"/>
            <a:r>
              <a:rPr lang="en-US" dirty="0"/>
              <a:t>INTERVENE OR NOT?</a:t>
            </a:r>
          </a:p>
        </p:txBody>
      </p:sp>
      <p:sp>
        <p:nvSpPr>
          <p:cNvPr id="6" name="Content Placeholder 5">
            <a:extLst>
              <a:ext uri="{FF2B5EF4-FFF2-40B4-BE49-F238E27FC236}">
                <a16:creationId xmlns:a16="http://schemas.microsoft.com/office/drawing/2014/main" id="{1718A817-0A6E-4FDE-86F7-97D984716C7A}"/>
              </a:ext>
            </a:extLst>
          </p:cNvPr>
          <p:cNvSpPr>
            <a:spLocks noGrp="1"/>
          </p:cNvSpPr>
          <p:nvPr>
            <p:ph idx="1"/>
          </p:nvPr>
        </p:nvSpPr>
        <p:spPr>
          <a:xfrm>
            <a:off x="519165" y="1713646"/>
            <a:ext cx="11153670" cy="4797685"/>
          </a:xfrm>
        </p:spPr>
        <p:txBody>
          <a:bodyPr>
            <a:normAutofit lnSpcReduction="10000"/>
          </a:bodyPr>
          <a:lstStyle/>
          <a:p>
            <a:pPr marL="0" indent="0">
              <a:buNone/>
            </a:pPr>
            <a:r>
              <a:rPr lang="en-US" sz="2400" dirty="0">
                <a:solidFill>
                  <a:srgbClr val="002060"/>
                </a:solidFill>
              </a:rPr>
              <a:t>Bystander Intervention is all about how to overcome acting passively when people need help.</a:t>
            </a:r>
          </a:p>
          <a:p>
            <a:pPr marL="0" indent="0">
              <a:buNone/>
            </a:pPr>
            <a:r>
              <a:rPr lang="en-US" sz="2400" dirty="0">
                <a:solidFill>
                  <a:srgbClr val="002060"/>
                </a:solidFill>
              </a:rPr>
              <a:t>Acting passively and choosing not to intervene can occur: </a:t>
            </a:r>
          </a:p>
          <a:p>
            <a:pPr>
              <a:buFont typeface="Wingdings" panose="05000000000000000000" pitchFamily="2" charset="2"/>
              <a:buChar char="Ø"/>
            </a:pPr>
            <a:r>
              <a:rPr lang="en-US" sz="2400" dirty="0">
                <a:solidFill>
                  <a:srgbClr val="002060"/>
                </a:solidFill>
              </a:rPr>
              <a:t>When people stand around witnessing an incident, and no one intervenes.</a:t>
            </a:r>
          </a:p>
          <a:p>
            <a:pPr>
              <a:buFont typeface="Wingdings" panose="05000000000000000000" pitchFamily="2" charset="2"/>
              <a:buChar char="Ø"/>
            </a:pPr>
            <a:r>
              <a:rPr lang="en-US" sz="2400" dirty="0">
                <a:solidFill>
                  <a:srgbClr val="002060"/>
                </a:solidFill>
              </a:rPr>
              <a:t>The thought that it is someone else’s responsibility to intervene.</a:t>
            </a:r>
          </a:p>
          <a:p>
            <a:pPr marL="0" indent="0">
              <a:buNone/>
            </a:pPr>
            <a:r>
              <a:rPr lang="en-US" sz="2400" dirty="0">
                <a:solidFill>
                  <a:srgbClr val="002060"/>
                </a:solidFill>
              </a:rPr>
              <a:t>It is common for people to pass the responsibility to others. </a:t>
            </a:r>
          </a:p>
          <a:p>
            <a:pPr>
              <a:buFont typeface="Wingdings" panose="05000000000000000000" pitchFamily="2" charset="2"/>
              <a:buChar char="Ø"/>
            </a:pPr>
            <a:r>
              <a:rPr lang="en-US" sz="2400" dirty="0">
                <a:solidFill>
                  <a:srgbClr val="002060"/>
                </a:solidFill>
              </a:rPr>
              <a:t>When no action is taken to stop the incident, the message conveyed is that the behavior is acceptable.</a:t>
            </a:r>
          </a:p>
          <a:p>
            <a:pPr>
              <a:buFont typeface="Wingdings" panose="05000000000000000000" pitchFamily="2" charset="2"/>
              <a:buChar char="Ø"/>
            </a:pPr>
            <a:r>
              <a:rPr lang="en-US" sz="2400" dirty="0">
                <a:solidFill>
                  <a:srgbClr val="002060"/>
                </a:solidFill>
              </a:rPr>
              <a:t>Therefore, it is incumbent upon all Florida Atlantic University Community members to do our part and intervene when someone is in trouble.</a:t>
            </a:r>
          </a:p>
          <a:p>
            <a:pPr marL="0" indent="0">
              <a:buNone/>
            </a:pPr>
            <a:r>
              <a:rPr lang="en-US" sz="2400" dirty="0">
                <a:solidFill>
                  <a:srgbClr val="002060"/>
                </a:solidFill>
              </a:rPr>
              <a:t>We encourage all FAU Owls to become Active Bystanders Against Discrimination, Harassment, and Violence in the FAU community!</a:t>
            </a:r>
          </a:p>
          <a:p>
            <a:pPr marL="0" indent="0">
              <a:buNone/>
            </a:pPr>
            <a:endParaRPr lang="en-US" dirty="0"/>
          </a:p>
        </p:txBody>
      </p:sp>
    </p:spTree>
    <p:extLst>
      <p:ext uri="{BB962C8B-B14F-4D97-AF65-F5344CB8AC3E}">
        <p14:creationId xmlns:p14="http://schemas.microsoft.com/office/powerpoint/2010/main" val="23625968"/>
      </p:ext>
    </p:extLst>
  </p:cSld>
  <p:clrMapOvr>
    <a:masterClrMapping/>
  </p:clrMapOvr>
  <p:transition spd="med">
    <p:pull dir="r"/>
  </p:transition>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A0AB20C-7FC6-E60F-7972-851FE014CCFC}"/>
              </a:ext>
            </a:extLst>
          </p:cNvPr>
          <p:cNvSpPr>
            <a:spLocks noGrp="1"/>
          </p:cNvSpPr>
          <p:nvPr>
            <p:ph type="title"/>
          </p:nvPr>
        </p:nvSpPr>
        <p:spPr>
          <a:xfrm>
            <a:off x="1293459" y="1109920"/>
            <a:ext cx="9605082" cy="593408"/>
          </a:xfrm>
        </p:spPr>
        <p:txBody>
          <a:bodyPr/>
          <a:lstStyle/>
          <a:p>
            <a:pPr algn="ctr"/>
            <a:r>
              <a:rPr lang="en-US" dirty="0"/>
              <a:t>OWL BE THERE!</a:t>
            </a:r>
          </a:p>
        </p:txBody>
      </p:sp>
      <p:sp>
        <p:nvSpPr>
          <p:cNvPr id="6" name="Content Placeholder 5">
            <a:extLst>
              <a:ext uri="{FF2B5EF4-FFF2-40B4-BE49-F238E27FC236}">
                <a16:creationId xmlns:a16="http://schemas.microsoft.com/office/drawing/2014/main" id="{1718A817-0A6E-4FDE-86F7-97D984716C7A}"/>
              </a:ext>
            </a:extLst>
          </p:cNvPr>
          <p:cNvSpPr>
            <a:spLocks noGrp="1"/>
          </p:cNvSpPr>
          <p:nvPr>
            <p:ph idx="1"/>
          </p:nvPr>
        </p:nvSpPr>
        <p:spPr>
          <a:xfrm>
            <a:off x="1293459" y="2215240"/>
            <a:ext cx="9605082" cy="2664671"/>
          </a:xfrm>
        </p:spPr>
        <p:txBody>
          <a:bodyPr>
            <a:normAutofit/>
          </a:bodyPr>
          <a:lstStyle/>
          <a:p>
            <a:pPr>
              <a:buFont typeface="Wingdings" panose="05000000000000000000" pitchFamily="2" charset="2"/>
              <a:buChar char="Ø"/>
            </a:pPr>
            <a:endParaRPr lang="en-US" dirty="0"/>
          </a:p>
          <a:p>
            <a:pPr marL="0" indent="0">
              <a:buNone/>
            </a:pPr>
            <a:endParaRPr lang="en-US" dirty="0"/>
          </a:p>
        </p:txBody>
      </p:sp>
      <p:graphicFrame>
        <p:nvGraphicFramePr>
          <p:cNvPr id="2" name="Content Placeholder 6">
            <a:extLst>
              <a:ext uri="{FF2B5EF4-FFF2-40B4-BE49-F238E27FC236}">
                <a16:creationId xmlns:a16="http://schemas.microsoft.com/office/drawing/2014/main" id="{5CC043AE-BA56-FBAA-A683-5032DB90E105}"/>
              </a:ext>
            </a:extLst>
          </p:cNvPr>
          <p:cNvGraphicFramePr>
            <a:graphicFrameLocks/>
          </p:cNvGraphicFramePr>
          <p:nvPr>
            <p:extLst>
              <p:ext uri="{D42A27DB-BD31-4B8C-83A1-F6EECF244321}">
                <p14:modId xmlns:p14="http://schemas.microsoft.com/office/powerpoint/2010/main" val="2302197629"/>
              </p:ext>
            </p:extLst>
          </p:nvPr>
        </p:nvGraphicFramePr>
        <p:xfrm>
          <a:off x="651887" y="1957602"/>
          <a:ext cx="10888226"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03419678"/>
      </p:ext>
    </p:extLst>
  </p:cSld>
  <p:clrMapOvr>
    <a:masterClrMapping/>
  </p:clrMapOvr>
  <p:transition spd="med">
    <p:pull dir="r"/>
  </p:transition>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3164" y="895149"/>
            <a:ext cx="9605082" cy="593408"/>
          </a:xfrm>
        </p:spPr>
        <p:txBody>
          <a:bodyPr/>
          <a:lstStyle/>
          <a:p>
            <a:pPr algn="ctr"/>
            <a:r>
              <a:rPr lang="en-US" dirty="0"/>
              <a:t>KEY TAKEAWAYS</a:t>
            </a:r>
          </a:p>
        </p:txBody>
      </p:sp>
      <p:sp>
        <p:nvSpPr>
          <p:cNvPr id="3" name="Content Placeholder 2"/>
          <p:cNvSpPr>
            <a:spLocks noGrp="1"/>
          </p:cNvSpPr>
          <p:nvPr>
            <p:ph sz="half" idx="1"/>
          </p:nvPr>
        </p:nvSpPr>
        <p:spPr>
          <a:xfrm>
            <a:off x="170512" y="1666088"/>
            <a:ext cx="5544488" cy="4791861"/>
          </a:xfrm>
        </p:spPr>
        <p:txBody>
          <a:bodyPr>
            <a:normAutofit fontScale="92500" lnSpcReduction="10000"/>
          </a:bodyPr>
          <a:lstStyle/>
          <a:p>
            <a:pPr>
              <a:buFont typeface="Wingdings" panose="05000000000000000000" pitchFamily="2" charset="2"/>
              <a:buChar char="v"/>
            </a:pPr>
            <a:r>
              <a:rPr lang="en-US" dirty="0"/>
              <a:t>Know the </a:t>
            </a:r>
            <a:r>
              <a:rPr lang="en-US" b="1" dirty="0">
                <a:solidFill>
                  <a:srgbClr val="C00000"/>
                </a:solidFill>
              </a:rPr>
              <a:t>University Policies </a:t>
            </a:r>
            <a:r>
              <a:rPr lang="en-US" dirty="0"/>
              <a:t>that Apply to You.</a:t>
            </a:r>
          </a:p>
          <a:p>
            <a:pPr>
              <a:buFont typeface="Wingdings" panose="05000000000000000000" pitchFamily="2" charset="2"/>
              <a:buChar char="v"/>
            </a:pPr>
            <a:r>
              <a:rPr lang="en-US" dirty="0"/>
              <a:t>Always Follow the Policy - </a:t>
            </a:r>
            <a:r>
              <a:rPr lang="en-US" b="1" dirty="0">
                <a:solidFill>
                  <a:srgbClr val="C00000"/>
                </a:solidFill>
              </a:rPr>
              <a:t>“Do What’s Right, Not What’s Easy.”</a:t>
            </a:r>
          </a:p>
          <a:p>
            <a:pPr>
              <a:buFont typeface="Wingdings" panose="05000000000000000000" pitchFamily="2" charset="2"/>
              <a:buChar char="v"/>
            </a:pPr>
            <a:r>
              <a:rPr lang="en-US" dirty="0"/>
              <a:t>Treat University Community Members with </a:t>
            </a:r>
            <a:r>
              <a:rPr lang="en-US" b="1" dirty="0">
                <a:solidFill>
                  <a:srgbClr val="C00000"/>
                </a:solidFill>
              </a:rPr>
              <a:t>Respect.</a:t>
            </a:r>
          </a:p>
          <a:p>
            <a:pPr>
              <a:buFont typeface="Wingdings" panose="05000000000000000000" pitchFamily="2" charset="2"/>
              <a:buChar char="v"/>
            </a:pPr>
            <a:r>
              <a:rPr lang="en-US" dirty="0"/>
              <a:t>Don’t </a:t>
            </a:r>
            <a:r>
              <a:rPr lang="en-US" b="1" dirty="0">
                <a:solidFill>
                  <a:srgbClr val="C00000"/>
                </a:solidFill>
              </a:rPr>
              <a:t>intimidate, manipulate, or threaten </a:t>
            </a:r>
            <a:r>
              <a:rPr lang="en-US" dirty="0"/>
              <a:t>University Community Members.</a:t>
            </a:r>
          </a:p>
          <a:p>
            <a:pPr>
              <a:buFont typeface="Wingdings" panose="05000000000000000000" pitchFamily="2" charset="2"/>
              <a:buChar char="v"/>
            </a:pPr>
            <a:r>
              <a:rPr lang="en-US" dirty="0"/>
              <a:t>Don’t use </a:t>
            </a:r>
            <a:r>
              <a:rPr lang="en-US" b="1" dirty="0">
                <a:solidFill>
                  <a:srgbClr val="C00000"/>
                </a:solidFill>
              </a:rPr>
              <a:t>verbally abusive language when speaking </a:t>
            </a:r>
            <a:r>
              <a:rPr lang="en-US" dirty="0"/>
              <a:t>to University Community Members.</a:t>
            </a:r>
          </a:p>
          <a:p>
            <a:pPr>
              <a:buFont typeface="Wingdings" panose="05000000000000000000" pitchFamily="2" charset="2"/>
              <a:buChar char="v"/>
            </a:pPr>
            <a:r>
              <a:rPr lang="en-US" dirty="0"/>
              <a:t>Don’t </a:t>
            </a:r>
            <a:r>
              <a:rPr lang="en-US" b="1" dirty="0">
                <a:solidFill>
                  <a:srgbClr val="C00000"/>
                </a:solidFill>
              </a:rPr>
              <a:t>engage in physically abusive conduct </a:t>
            </a:r>
            <a:r>
              <a:rPr lang="en-US" dirty="0"/>
              <a:t>toward University Community Members.</a:t>
            </a:r>
          </a:p>
          <a:p>
            <a:pPr>
              <a:buFont typeface="Wingdings" panose="05000000000000000000" pitchFamily="2" charset="2"/>
              <a:buChar char="v"/>
            </a:pPr>
            <a:r>
              <a:rPr lang="en-US" sz="1800" dirty="0">
                <a:solidFill>
                  <a:srgbClr val="002060"/>
                </a:solidFill>
              </a:rPr>
              <a:t>Remember, </a:t>
            </a:r>
            <a:r>
              <a:rPr lang="en-US" sz="1800" b="1" dirty="0">
                <a:solidFill>
                  <a:srgbClr val="C00000"/>
                </a:solidFill>
              </a:rPr>
              <a:t>anyone can experience Discrimination and Harassment.</a:t>
            </a:r>
          </a:p>
          <a:p>
            <a:pPr>
              <a:buFont typeface="Wingdings" panose="05000000000000000000" pitchFamily="2" charset="2"/>
              <a:buChar char="v"/>
            </a:pPr>
            <a:r>
              <a:rPr lang="en-US" dirty="0">
                <a:solidFill>
                  <a:srgbClr val="002060"/>
                </a:solidFill>
              </a:rPr>
              <a:t>Remember, </a:t>
            </a:r>
            <a:r>
              <a:rPr lang="en-US" b="1" dirty="0">
                <a:solidFill>
                  <a:srgbClr val="C00000"/>
                </a:solidFill>
              </a:rPr>
              <a:t>Discrimination and Harassment come in different forms.</a:t>
            </a:r>
          </a:p>
          <a:p>
            <a:pPr>
              <a:buFont typeface="Wingdings" panose="05000000000000000000" pitchFamily="2" charset="2"/>
              <a:buChar char="v"/>
            </a:pPr>
            <a:r>
              <a:rPr lang="en-US" dirty="0">
                <a:solidFill>
                  <a:srgbClr val="002060"/>
                </a:solidFill>
              </a:rPr>
              <a:t>Remember to </a:t>
            </a:r>
            <a:r>
              <a:rPr lang="en-US" b="1" dirty="0">
                <a:solidFill>
                  <a:srgbClr val="C00000"/>
                </a:solidFill>
              </a:rPr>
              <a:t>Respect People’s Individual Differences.</a:t>
            </a:r>
          </a:p>
          <a:p>
            <a:pPr marL="0" indent="0">
              <a:buNone/>
            </a:pPr>
            <a:endParaRPr lang="en-US" dirty="0"/>
          </a:p>
        </p:txBody>
      </p:sp>
      <p:sp>
        <p:nvSpPr>
          <p:cNvPr id="5" name="Content Placeholder 4">
            <a:extLst>
              <a:ext uri="{FF2B5EF4-FFF2-40B4-BE49-F238E27FC236}">
                <a16:creationId xmlns:a16="http://schemas.microsoft.com/office/drawing/2014/main" id="{62B109E9-A7DD-7AEA-ACE8-F2A61F6A1B22}"/>
              </a:ext>
            </a:extLst>
          </p:cNvPr>
          <p:cNvSpPr>
            <a:spLocks noGrp="1"/>
          </p:cNvSpPr>
          <p:nvPr>
            <p:ph sz="half" idx="2"/>
          </p:nvPr>
        </p:nvSpPr>
        <p:spPr>
          <a:xfrm>
            <a:off x="6048210" y="1682164"/>
            <a:ext cx="5973278" cy="4791860"/>
          </a:xfrm>
        </p:spPr>
        <p:txBody>
          <a:bodyPr>
            <a:normAutofit fontScale="92500" lnSpcReduction="10000"/>
          </a:bodyPr>
          <a:lstStyle/>
          <a:p>
            <a:pPr>
              <a:buFont typeface="Wingdings" panose="05000000000000000000" pitchFamily="2" charset="2"/>
              <a:buChar char="v"/>
            </a:pPr>
            <a:r>
              <a:rPr lang="en-US" sz="1800" dirty="0">
                <a:solidFill>
                  <a:srgbClr val="002060"/>
                </a:solidFill>
              </a:rPr>
              <a:t>OCR9 is the office responsible for </a:t>
            </a:r>
            <a:r>
              <a:rPr lang="en-US" sz="1800" b="1" dirty="0">
                <a:solidFill>
                  <a:srgbClr val="C00000"/>
                </a:solidFill>
              </a:rPr>
              <a:t>responding to reports about discrimination, harassment, and retaliation based on protected categories.</a:t>
            </a:r>
          </a:p>
          <a:p>
            <a:pPr>
              <a:buFont typeface="Wingdings" panose="05000000000000000000" pitchFamily="2" charset="2"/>
              <a:buChar char="v"/>
            </a:pPr>
            <a:r>
              <a:rPr kumimoji="0" lang="en-US" sz="1800" b="0" i="0" u="none" strike="noStrike" kern="1200" cap="none" spc="0" normalizeH="0" baseline="0" noProof="0" dirty="0">
                <a:ln>
                  <a:noFill/>
                </a:ln>
                <a:solidFill>
                  <a:srgbClr val="002060"/>
                </a:solidFill>
                <a:effectLst/>
                <a:uLnTx/>
                <a:uFillTx/>
                <a:latin typeface="Arial" panose="020B0604020202020204"/>
                <a:ea typeface="+mn-ea"/>
                <a:cs typeface="+mn-cs"/>
              </a:rPr>
              <a:t>OWL Be There </a:t>
            </a:r>
            <a:r>
              <a:rPr kumimoji="0" lang="en-US" sz="1800" b="1" i="0" u="none" strike="noStrike" kern="1200" cap="none" spc="0" normalizeH="0" baseline="0" noProof="0" dirty="0">
                <a:ln>
                  <a:noFill/>
                </a:ln>
                <a:solidFill>
                  <a:srgbClr val="002060"/>
                </a:solidFill>
                <a:effectLst/>
                <a:uLnTx/>
                <a:uFillTx/>
                <a:latin typeface="Arial" panose="020B0604020202020204"/>
                <a:ea typeface="+mn-ea"/>
                <a:cs typeface="+mn-cs"/>
              </a:rPr>
              <a:t>- </a:t>
            </a:r>
            <a:r>
              <a:rPr lang="en-US" b="1" dirty="0">
                <a:solidFill>
                  <a:srgbClr val="C00000"/>
                </a:solidFill>
              </a:rPr>
              <a:t>Always</a:t>
            </a:r>
            <a:r>
              <a:rPr lang="en-US" sz="1800" b="1" dirty="0">
                <a:solidFill>
                  <a:srgbClr val="C00000"/>
                </a:solidFill>
              </a:rPr>
              <a:t> Be a Proactive Owl Bystander</a:t>
            </a:r>
          </a:p>
          <a:p>
            <a:pPr>
              <a:lnSpc>
                <a:spcPct val="100000"/>
              </a:lnSpc>
              <a:spcBef>
                <a:spcPts val="0"/>
              </a:spcBef>
              <a:buClr>
                <a:srgbClr val="002060"/>
              </a:buClr>
              <a:buSzPct val="111000"/>
              <a:buFont typeface="Wingdings" panose="05000000000000000000" pitchFamily="2" charset="2"/>
              <a:buChar char="v"/>
            </a:pPr>
            <a:r>
              <a:rPr lang="en-US" sz="1800" b="1" i="0" u="none" strike="noStrike" cap="none" dirty="0">
                <a:solidFill>
                  <a:srgbClr val="C00000"/>
                </a:solidFill>
                <a:ea typeface="Rambla"/>
                <a:cs typeface="Times New Roman" panose="02020603050405020304" pitchFamily="18" charset="0"/>
                <a:sym typeface="Rambla"/>
              </a:rPr>
              <a:t>Report incidents that </a:t>
            </a:r>
            <a:r>
              <a:rPr lang="en-US" sz="1800" dirty="0">
                <a:solidFill>
                  <a:srgbClr val="002060"/>
                </a:solidFill>
              </a:rPr>
              <a:t>you witness or receive information about. </a:t>
            </a:r>
            <a:r>
              <a:rPr lang="en-US" sz="1800" b="1" dirty="0">
                <a:solidFill>
                  <a:srgbClr val="C00000"/>
                </a:solidFill>
              </a:rPr>
              <a:t>Don’t presume </a:t>
            </a:r>
            <a:r>
              <a:rPr lang="en-US" sz="1800" dirty="0">
                <a:solidFill>
                  <a:srgbClr val="002060"/>
                </a:solidFill>
              </a:rPr>
              <a:t>someone else has reported the incident!</a:t>
            </a:r>
          </a:p>
          <a:p>
            <a:pPr>
              <a:buFont typeface="Wingdings" panose="05000000000000000000" pitchFamily="2" charset="2"/>
              <a:buChar char="v"/>
            </a:pPr>
            <a:r>
              <a:rPr lang="en-US" dirty="0">
                <a:solidFill>
                  <a:srgbClr val="002060"/>
                </a:solidFill>
              </a:rPr>
              <a:t>Remember to </a:t>
            </a:r>
            <a:r>
              <a:rPr lang="en-US" b="1" dirty="0">
                <a:solidFill>
                  <a:srgbClr val="C00000"/>
                </a:solidFill>
              </a:rPr>
              <a:t>support individuals who disclose incidents</a:t>
            </a:r>
            <a:r>
              <a:rPr lang="en-US" b="1" dirty="0">
                <a:solidFill>
                  <a:srgbClr val="002060"/>
                </a:solidFill>
              </a:rPr>
              <a:t> </a:t>
            </a:r>
            <a:r>
              <a:rPr lang="en-US" dirty="0">
                <a:solidFill>
                  <a:srgbClr val="002060"/>
                </a:solidFill>
              </a:rPr>
              <a:t>to you.</a:t>
            </a:r>
          </a:p>
          <a:p>
            <a:pPr>
              <a:buFont typeface="Wingdings" panose="05000000000000000000" pitchFamily="2" charset="2"/>
              <a:buChar char="v"/>
            </a:pPr>
            <a:r>
              <a:rPr lang="en-US" sz="1800" b="0" i="0" u="none" strike="noStrike" cap="none" dirty="0">
                <a:solidFill>
                  <a:srgbClr val="002060"/>
                </a:solidFill>
                <a:ea typeface="Rambla"/>
                <a:cs typeface="Times New Roman" panose="02020603050405020304" pitchFamily="18" charset="0"/>
                <a:sym typeface="Rambla"/>
              </a:rPr>
              <a:t>Providing </a:t>
            </a:r>
            <a:r>
              <a:rPr lang="en-US" sz="1800" dirty="0">
                <a:solidFill>
                  <a:srgbClr val="002060"/>
                </a:solidFill>
                <a:ea typeface="Rambla"/>
                <a:cs typeface="Times New Roman" panose="02020603050405020304" pitchFamily="18" charset="0"/>
                <a:sym typeface="Rambla"/>
              </a:rPr>
              <a:t>supportive measures</a:t>
            </a:r>
            <a:r>
              <a:rPr lang="en-US" sz="1800" b="0" i="0" u="none" strike="noStrike" cap="none" dirty="0">
                <a:solidFill>
                  <a:srgbClr val="002060"/>
                </a:solidFill>
                <a:ea typeface="Rambla"/>
                <a:cs typeface="Times New Roman" panose="02020603050405020304" pitchFamily="18" charset="0"/>
                <a:sym typeface="Rambla"/>
              </a:rPr>
              <a:t> is </a:t>
            </a:r>
            <a:r>
              <a:rPr lang="en-US" sz="1800" b="1" strike="noStrike" cap="none" dirty="0">
                <a:solidFill>
                  <a:srgbClr val="C00000"/>
                </a:solidFill>
                <a:ea typeface="Rambla"/>
                <a:cs typeface="Times New Roman" panose="02020603050405020304" pitchFamily="18" charset="0"/>
                <a:sym typeface="Rambla"/>
              </a:rPr>
              <a:t>a statutory requirement</a:t>
            </a:r>
            <a:r>
              <a:rPr lang="en-US" sz="1800" dirty="0">
                <a:solidFill>
                  <a:srgbClr val="C00000"/>
                </a:solidFill>
                <a:ea typeface="Rambla"/>
                <a:cs typeface="Times New Roman" panose="02020603050405020304" pitchFamily="18" charset="0"/>
                <a:sym typeface="Rambla"/>
              </a:rPr>
              <a:t>.</a:t>
            </a:r>
            <a:endParaRPr lang="en-US" dirty="0">
              <a:solidFill>
                <a:srgbClr val="C00000"/>
              </a:solidFill>
            </a:endParaRPr>
          </a:p>
          <a:p>
            <a:pPr>
              <a:buFont typeface="Wingdings" panose="05000000000000000000" pitchFamily="2" charset="2"/>
              <a:buChar char="v"/>
            </a:pPr>
            <a:r>
              <a:rPr lang="en-US" sz="1800" dirty="0">
                <a:solidFill>
                  <a:srgbClr val="002060"/>
                </a:solidFill>
                <a:ea typeface="Rambla"/>
                <a:cs typeface="Times New Roman" panose="02020603050405020304" pitchFamily="18" charset="0"/>
                <a:sym typeface="Rambla"/>
              </a:rPr>
              <a:t>Submitting a report to OCR9 </a:t>
            </a:r>
            <a:r>
              <a:rPr lang="en-US" sz="1800" b="1" dirty="0">
                <a:solidFill>
                  <a:srgbClr val="C00000"/>
                </a:solidFill>
                <a:ea typeface="Rambla"/>
                <a:cs typeface="Times New Roman" panose="02020603050405020304" pitchFamily="18" charset="0"/>
                <a:sym typeface="Rambla"/>
              </a:rPr>
              <a:t>DOES NOT </a:t>
            </a:r>
            <a:r>
              <a:rPr lang="en-US" sz="1800" dirty="0">
                <a:solidFill>
                  <a:srgbClr val="002060"/>
                </a:solidFill>
                <a:ea typeface="Rambla"/>
                <a:cs typeface="Times New Roman" panose="02020603050405020304" pitchFamily="18" charset="0"/>
                <a:sym typeface="Rambla"/>
              </a:rPr>
              <a:t>initiate an Investigation. A complaint must be filed.</a:t>
            </a:r>
            <a:endParaRPr lang="en-US" dirty="0">
              <a:solidFill>
                <a:srgbClr val="002060"/>
              </a:solidFill>
            </a:endParaRPr>
          </a:p>
          <a:p>
            <a:pPr>
              <a:buFont typeface="Wingdings" panose="05000000000000000000" pitchFamily="2" charset="2"/>
              <a:buChar char="v"/>
            </a:pPr>
            <a:r>
              <a:rPr lang="en-US" sz="1800" b="0" i="0" u="none" strike="noStrike" cap="none" dirty="0">
                <a:solidFill>
                  <a:srgbClr val="002060"/>
                </a:solidFill>
                <a:ea typeface="Rambla"/>
                <a:cs typeface="Times New Roman" panose="02020603050405020304" pitchFamily="18" charset="0"/>
                <a:sym typeface="Rambla"/>
              </a:rPr>
              <a:t>If you don’t know what to do – </a:t>
            </a:r>
            <a:r>
              <a:rPr lang="en-US" sz="1800" b="1" i="0" u="none" strike="noStrike" cap="none" dirty="0">
                <a:solidFill>
                  <a:srgbClr val="C00000"/>
                </a:solidFill>
                <a:ea typeface="Rambla"/>
                <a:cs typeface="Times New Roman" panose="02020603050405020304" pitchFamily="18" charset="0"/>
                <a:sym typeface="Rambla"/>
              </a:rPr>
              <a:t>call OCR9!</a:t>
            </a:r>
            <a:endParaRPr lang="en-US" dirty="0">
              <a:solidFill>
                <a:srgbClr val="C00000"/>
              </a:solidFill>
            </a:endParaRPr>
          </a:p>
          <a:p>
            <a:pPr>
              <a:buFont typeface="Wingdings" panose="05000000000000000000" pitchFamily="2" charset="2"/>
              <a:buChar char="v"/>
            </a:pPr>
            <a:r>
              <a:rPr lang="en-US" dirty="0">
                <a:solidFill>
                  <a:srgbClr val="002060"/>
                </a:solidFill>
              </a:rPr>
              <a:t>Remember Your </a:t>
            </a:r>
            <a:r>
              <a:rPr lang="en-US" b="1" dirty="0">
                <a:solidFill>
                  <a:srgbClr val="C00000"/>
                </a:solidFill>
              </a:rPr>
              <a:t>Choices Have Consequences!</a:t>
            </a:r>
          </a:p>
        </p:txBody>
      </p:sp>
    </p:spTree>
    <p:extLst>
      <p:ext uri="{BB962C8B-B14F-4D97-AF65-F5344CB8AC3E}">
        <p14:creationId xmlns:p14="http://schemas.microsoft.com/office/powerpoint/2010/main" val="2434068120"/>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Any Questions</a:t>
            </a:r>
          </a:p>
        </p:txBody>
      </p:sp>
      <p:pic>
        <p:nvPicPr>
          <p:cNvPr id="2050" name="Picture 2" descr="10 Questions to Ask a New Link Marketing Client - Wiep.net">
            <a:extLst>
              <a:ext uri="{FF2B5EF4-FFF2-40B4-BE49-F238E27FC236}">
                <a16:creationId xmlns:a16="http://schemas.microsoft.com/office/drawing/2014/main" id="{D1B2C04F-87DB-97AE-3775-C63D6F34532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55044" y="2839244"/>
            <a:ext cx="6578600" cy="232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01368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A0AB20C-7FC6-E60F-7972-851FE014CCFC}"/>
              </a:ext>
            </a:extLst>
          </p:cNvPr>
          <p:cNvSpPr>
            <a:spLocks noGrp="1"/>
          </p:cNvSpPr>
          <p:nvPr>
            <p:ph type="title"/>
          </p:nvPr>
        </p:nvSpPr>
        <p:spPr/>
        <p:txBody>
          <a:bodyPr/>
          <a:lstStyle/>
          <a:p>
            <a:pPr algn="ctr"/>
            <a:r>
              <a:rPr lang="en-US" dirty="0"/>
              <a:t>OFFICE OF CIVIL RIGHTS AND TITLE IX STAFF</a:t>
            </a:r>
          </a:p>
        </p:txBody>
      </p:sp>
      <p:sp>
        <p:nvSpPr>
          <p:cNvPr id="6" name="Content Placeholder 5">
            <a:extLst>
              <a:ext uri="{FF2B5EF4-FFF2-40B4-BE49-F238E27FC236}">
                <a16:creationId xmlns:a16="http://schemas.microsoft.com/office/drawing/2014/main" id="{1718A817-0A6E-4FDE-86F7-97D984716C7A}"/>
              </a:ext>
            </a:extLst>
          </p:cNvPr>
          <p:cNvSpPr>
            <a:spLocks noGrp="1"/>
          </p:cNvSpPr>
          <p:nvPr>
            <p:ph sz="half" idx="1"/>
          </p:nvPr>
        </p:nvSpPr>
        <p:spPr>
          <a:xfrm>
            <a:off x="363017" y="2102367"/>
            <a:ext cx="5181600" cy="3300058"/>
          </a:xfrm>
        </p:spPr>
        <p:txBody>
          <a:bodyPr>
            <a:normAutofit/>
          </a:bodyPr>
          <a:lstStyle/>
          <a:p>
            <a:pPr>
              <a:buFont typeface="Wingdings" panose="05000000000000000000" pitchFamily="2" charset="2"/>
              <a:buChar char="q"/>
            </a:pPr>
            <a:r>
              <a:rPr lang="en-US" dirty="0"/>
              <a:t>Bobby Brown, Executive Director and Title IX Coordinator</a:t>
            </a:r>
          </a:p>
          <a:p>
            <a:pPr>
              <a:buFont typeface="Wingdings" panose="05000000000000000000" pitchFamily="2" charset="2"/>
              <a:buChar char="q"/>
            </a:pPr>
            <a:r>
              <a:rPr lang="en-US" dirty="0"/>
              <a:t>Ellie Hyppolite, Associate Director and Deputy Title IX Coordinator</a:t>
            </a:r>
          </a:p>
          <a:p>
            <a:pPr>
              <a:buFont typeface="Wingdings" panose="05000000000000000000" pitchFamily="2" charset="2"/>
              <a:buChar char="q"/>
            </a:pPr>
            <a:r>
              <a:rPr lang="en-US" dirty="0"/>
              <a:t>Jennifer Ross, Senior Civil Rights Investigator and Trainer</a:t>
            </a:r>
          </a:p>
          <a:p>
            <a:pPr>
              <a:buFont typeface="Wingdings" panose="05000000000000000000" pitchFamily="2" charset="2"/>
              <a:buChar char="q"/>
            </a:pPr>
            <a:r>
              <a:rPr lang="en-US" dirty="0"/>
              <a:t>Irene Salvador-Baltrucki, Civil Rights Investigator and Trainer</a:t>
            </a:r>
          </a:p>
          <a:p>
            <a:pPr>
              <a:buFont typeface="Wingdings" panose="05000000000000000000" pitchFamily="2" charset="2"/>
              <a:buChar char="q"/>
            </a:pPr>
            <a:r>
              <a:rPr lang="en-US" dirty="0"/>
              <a:t>Michelle Remmick, Compliance Services Manager</a:t>
            </a:r>
          </a:p>
          <a:p>
            <a:pPr marL="0" indent="0">
              <a:buNone/>
            </a:pPr>
            <a:endParaRPr lang="en-US" dirty="0"/>
          </a:p>
        </p:txBody>
      </p:sp>
      <p:sp>
        <p:nvSpPr>
          <p:cNvPr id="7" name="Content Placeholder 6">
            <a:extLst>
              <a:ext uri="{FF2B5EF4-FFF2-40B4-BE49-F238E27FC236}">
                <a16:creationId xmlns:a16="http://schemas.microsoft.com/office/drawing/2014/main" id="{91D025C6-43D0-CC33-517C-AE738137BA48}"/>
              </a:ext>
            </a:extLst>
          </p:cNvPr>
          <p:cNvSpPr>
            <a:spLocks noGrp="1"/>
          </p:cNvSpPr>
          <p:nvPr>
            <p:ph sz="half" idx="2"/>
          </p:nvPr>
        </p:nvSpPr>
        <p:spPr>
          <a:xfrm>
            <a:off x="6096000" y="2578229"/>
            <a:ext cx="5742992" cy="2348334"/>
          </a:xfrm>
        </p:spPr>
        <p:txBody>
          <a:bodyPr>
            <a:normAutofit/>
          </a:bodyPr>
          <a:lstStyle/>
          <a:p>
            <a:pPr>
              <a:buFont typeface="Wingdings" panose="05000000000000000000" pitchFamily="2" charset="2"/>
              <a:buChar char="q"/>
            </a:pPr>
            <a:r>
              <a:rPr lang="en-US" dirty="0"/>
              <a:t>Location: Kenneth R. Williams Administration Bldg.</a:t>
            </a:r>
          </a:p>
          <a:p>
            <a:pPr>
              <a:buFont typeface="Wingdings" panose="05000000000000000000" pitchFamily="2" charset="2"/>
              <a:buChar char="q"/>
            </a:pPr>
            <a:r>
              <a:rPr lang="en-US" dirty="0"/>
              <a:t>Phone: 561.297.3004 / Florida Relay System – 800.955.8771</a:t>
            </a:r>
          </a:p>
          <a:p>
            <a:pPr>
              <a:buFont typeface="Wingdings" panose="05000000000000000000" pitchFamily="2" charset="2"/>
              <a:buChar char="q"/>
            </a:pPr>
            <a:r>
              <a:rPr lang="en-US" dirty="0"/>
              <a:t>Website: </a:t>
            </a:r>
            <a:r>
              <a:rPr lang="en-US" dirty="0">
                <a:hlinkClick r:id="rId3"/>
              </a:rPr>
              <a:t>www.fau.edu/ocr9</a:t>
            </a:r>
            <a:r>
              <a:rPr lang="en-US" dirty="0"/>
              <a:t>  </a:t>
            </a:r>
          </a:p>
          <a:p>
            <a:pPr>
              <a:buFont typeface="Wingdings" panose="05000000000000000000" pitchFamily="2" charset="2"/>
              <a:buChar char="q"/>
            </a:pPr>
            <a:r>
              <a:rPr lang="en-US" dirty="0"/>
              <a:t>Online Reporting: </a:t>
            </a:r>
            <a:r>
              <a:rPr lang="en-US" dirty="0">
                <a:hlinkClick r:id="rId4"/>
              </a:rPr>
              <a:t>www.fau.edu/report</a:t>
            </a:r>
            <a:r>
              <a:rPr lang="en-US" dirty="0"/>
              <a:t>   </a:t>
            </a:r>
          </a:p>
        </p:txBody>
      </p:sp>
    </p:spTree>
    <p:extLst>
      <p:ext uri="{BB962C8B-B14F-4D97-AF65-F5344CB8AC3E}">
        <p14:creationId xmlns:p14="http://schemas.microsoft.com/office/powerpoint/2010/main" val="1196438187"/>
      </p:ext>
    </p:extLst>
  </p:cSld>
  <p:clrMapOvr>
    <a:masterClrMapping/>
  </p:clrMapOvr>
  <p:transition spd="slow">
    <p:cover dir="u"/>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7FA353-592C-AED1-0745-FF5548F893C5}"/>
              </a:ext>
            </a:extLst>
          </p:cNvPr>
          <p:cNvSpPr>
            <a:spLocks noGrp="1"/>
          </p:cNvSpPr>
          <p:nvPr>
            <p:ph type="title"/>
          </p:nvPr>
        </p:nvSpPr>
        <p:spPr/>
        <p:txBody>
          <a:bodyPr/>
          <a:lstStyle/>
          <a:p>
            <a:pPr algn="ctr"/>
            <a:r>
              <a:rPr lang="en-US" dirty="0"/>
              <a:t>What are FAU’s Applicable Regulation and Policy?</a:t>
            </a:r>
          </a:p>
        </p:txBody>
      </p:sp>
      <p:sp>
        <p:nvSpPr>
          <p:cNvPr id="4" name="Content Placeholder 3">
            <a:extLst>
              <a:ext uri="{FF2B5EF4-FFF2-40B4-BE49-F238E27FC236}">
                <a16:creationId xmlns:a16="http://schemas.microsoft.com/office/drawing/2014/main" id="{56F49085-6768-70D6-D7F5-B2D6375A6095}"/>
              </a:ext>
            </a:extLst>
          </p:cNvPr>
          <p:cNvSpPr>
            <a:spLocks noGrp="1"/>
          </p:cNvSpPr>
          <p:nvPr>
            <p:ph idx="1"/>
          </p:nvPr>
        </p:nvSpPr>
        <p:spPr>
          <a:xfrm>
            <a:off x="190692" y="2004493"/>
            <a:ext cx="5353925" cy="4351338"/>
          </a:xfrm>
        </p:spPr>
        <p:txBody>
          <a:bodyPr>
            <a:normAutofit/>
          </a:bodyPr>
          <a:lstStyle/>
          <a:p>
            <a:pPr marL="0" indent="0" algn="ctr">
              <a:buNone/>
            </a:pPr>
            <a:r>
              <a:rPr lang="en-US" dirty="0"/>
              <a:t>FAU complies with applicable federal, state, and local discrimination/harassment laws</a:t>
            </a:r>
          </a:p>
          <a:p>
            <a:pPr>
              <a:buFont typeface="Wingdings" panose="05000000000000000000" pitchFamily="2" charset="2"/>
              <a:buChar char="Ø"/>
            </a:pPr>
            <a:r>
              <a:rPr lang="en-US" dirty="0"/>
              <a:t>FAU Regulation applies to: </a:t>
            </a:r>
          </a:p>
          <a:p>
            <a:pPr lvl="1">
              <a:buFont typeface="Wingdings" panose="05000000000000000000" pitchFamily="2" charset="2"/>
              <a:buChar char="Ø"/>
            </a:pPr>
            <a:r>
              <a:rPr lang="en-US" dirty="0"/>
              <a:t>Students</a:t>
            </a:r>
          </a:p>
          <a:p>
            <a:pPr lvl="1">
              <a:buFont typeface="Wingdings" panose="05000000000000000000" pitchFamily="2" charset="2"/>
              <a:buChar char="Ø"/>
            </a:pPr>
            <a:r>
              <a:rPr lang="en-US" dirty="0"/>
              <a:t>Student Organizations</a:t>
            </a:r>
          </a:p>
          <a:p>
            <a:pPr lvl="1">
              <a:buFont typeface="Wingdings" panose="05000000000000000000" pitchFamily="2" charset="2"/>
              <a:buChar char="Ø"/>
            </a:pPr>
            <a:r>
              <a:rPr lang="en-US" dirty="0"/>
              <a:t>Faculty/Staff</a:t>
            </a:r>
          </a:p>
          <a:p>
            <a:pPr lvl="1">
              <a:buFont typeface="Wingdings" panose="05000000000000000000" pitchFamily="2" charset="2"/>
              <a:buChar char="Ø"/>
            </a:pPr>
            <a:r>
              <a:rPr lang="en-US" dirty="0"/>
              <a:t>Volunteers</a:t>
            </a:r>
          </a:p>
          <a:p>
            <a:pPr lvl="1">
              <a:buFont typeface="Wingdings" panose="05000000000000000000" pitchFamily="2" charset="2"/>
              <a:buChar char="Ø"/>
            </a:pPr>
            <a:r>
              <a:rPr lang="en-US" dirty="0"/>
              <a:t>Third Parties Providing Services to FAU</a:t>
            </a:r>
          </a:p>
          <a:p>
            <a:pPr>
              <a:buFont typeface="Wingdings" panose="05000000000000000000" pitchFamily="2" charset="2"/>
              <a:buChar char="Ø"/>
            </a:pPr>
            <a:r>
              <a:rPr lang="en-US" dirty="0"/>
              <a:t>FAU Regulation 7.008 </a:t>
            </a:r>
          </a:p>
          <a:p>
            <a:pPr>
              <a:buFont typeface="Wingdings" panose="05000000000000000000" pitchFamily="2" charset="2"/>
              <a:buChar char="Ø"/>
            </a:pPr>
            <a:r>
              <a:rPr lang="en-US" dirty="0"/>
              <a:t>FAU Policy 1.15</a:t>
            </a:r>
          </a:p>
          <a:p>
            <a:pPr lvl="1">
              <a:buFont typeface="Wingdings" panose="05000000000000000000" pitchFamily="2" charset="2"/>
              <a:buChar char="Ø"/>
            </a:pPr>
            <a:r>
              <a:rPr lang="en-US" dirty="0"/>
              <a:t>The Regulation and Policy provides information about the reporting and investigating procedures and defines what types of conduct are prohibited </a:t>
            </a:r>
          </a:p>
          <a:p>
            <a:pPr lvl="1">
              <a:buFont typeface="Wingdings" panose="05000000000000000000" pitchFamily="2" charset="2"/>
              <a:buChar char="Ø"/>
            </a:pPr>
            <a:endParaRPr lang="en-US" dirty="0"/>
          </a:p>
          <a:p>
            <a:pPr>
              <a:buFont typeface="Wingdings" panose="05000000000000000000" pitchFamily="2" charset="2"/>
              <a:buChar char="Ø"/>
            </a:pPr>
            <a:endParaRPr lang="en-US" dirty="0"/>
          </a:p>
        </p:txBody>
      </p:sp>
      <p:pic>
        <p:nvPicPr>
          <p:cNvPr id="1032" name="Picture 8" descr="Experience FAU Boca Raton Campus in Virtual Reality.">
            <a:extLst>
              <a:ext uri="{FF2B5EF4-FFF2-40B4-BE49-F238E27FC236}">
                <a16:creationId xmlns:a16="http://schemas.microsoft.com/office/drawing/2014/main" id="{FD3AC461-719C-1756-F23A-AA5732493159}"/>
              </a:ext>
            </a:extLst>
          </p:cNvPr>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l="13774" r="13774"/>
          <a:stretch>
            <a:fillRect/>
          </a:stretch>
        </p:blipFill>
        <p:spPr bwMode="auto">
          <a:xfrm>
            <a:off x="6447291" y="2004493"/>
            <a:ext cx="4792662" cy="43513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81C5C9D6-8217-2FDF-8030-1043393CCB1C}"/>
              </a:ext>
            </a:extLst>
          </p:cNvPr>
          <p:cNvSpPr txBox="1"/>
          <p:nvPr/>
        </p:nvSpPr>
        <p:spPr>
          <a:xfrm>
            <a:off x="349737" y="6554220"/>
            <a:ext cx="6097554" cy="230832"/>
          </a:xfrm>
          <a:prstGeom prst="rect">
            <a:avLst/>
          </a:prstGeom>
          <a:noFill/>
        </p:spPr>
        <p:txBody>
          <a:bodyPr wrap="square">
            <a:spAutoFit/>
          </a:bodyPr>
          <a:lstStyle/>
          <a:p>
            <a:r>
              <a:rPr lang="en-US" sz="900" dirty="0"/>
              <a:t>Source: Florida Atlantic University – Regulations and Policies </a:t>
            </a:r>
            <a:r>
              <a:rPr lang="en-US" sz="900" dirty="0">
                <a:hlinkClick r:id="rId4"/>
              </a:rPr>
              <a:t>www.fau.edu/policies/policies-regulations/</a:t>
            </a:r>
            <a:r>
              <a:rPr lang="en-US" sz="900" dirty="0"/>
              <a:t>  </a:t>
            </a:r>
          </a:p>
        </p:txBody>
      </p:sp>
    </p:spTree>
    <p:extLst>
      <p:ext uri="{BB962C8B-B14F-4D97-AF65-F5344CB8AC3E}">
        <p14:creationId xmlns:p14="http://schemas.microsoft.com/office/powerpoint/2010/main" val="2975838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7FA353-592C-AED1-0745-FF5548F893C5}"/>
              </a:ext>
            </a:extLst>
          </p:cNvPr>
          <p:cNvSpPr>
            <a:spLocks noGrp="1"/>
          </p:cNvSpPr>
          <p:nvPr>
            <p:ph type="title"/>
          </p:nvPr>
        </p:nvSpPr>
        <p:spPr>
          <a:xfrm>
            <a:off x="1293459" y="821991"/>
            <a:ext cx="9605082" cy="595411"/>
          </a:xfrm>
        </p:spPr>
        <p:txBody>
          <a:bodyPr/>
          <a:lstStyle/>
          <a:p>
            <a:pPr algn="ctr"/>
            <a:r>
              <a:rPr lang="en-US" dirty="0"/>
              <a:t>APPLICABLE FEDERAL LAWS</a:t>
            </a:r>
          </a:p>
        </p:txBody>
      </p:sp>
      <p:sp>
        <p:nvSpPr>
          <p:cNvPr id="4" name="Content Placeholder 3">
            <a:extLst>
              <a:ext uri="{FF2B5EF4-FFF2-40B4-BE49-F238E27FC236}">
                <a16:creationId xmlns:a16="http://schemas.microsoft.com/office/drawing/2014/main" id="{56F49085-6768-70D6-D7F5-B2D6375A6095}"/>
              </a:ext>
            </a:extLst>
          </p:cNvPr>
          <p:cNvSpPr>
            <a:spLocks noGrp="1"/>
          </p:cNvSpPr>
          <p:nvPr>
            <p:ph idx="1"/>
          </p:nvPr>
        </p:nvSpPr>
        <p:spPr>
          <a:xfrm>
            <a:off x="335069" y="1850539"/>
            <a:ext cx="8914808" cy="4521385"/>
          </a:xfrm>
        </p:spPr>
        <p:txBody>
          <a:bodyPr>
            <a:noAutofit/>
          </a:bodyPr>
          <a:lstStyle/>
          <a:p>
            <a:pPr>
              <a:buFont typeface="Wingdings" panose="05000000000000000000" pitchFamily="2" charset="2"/>
              <a:buChar char="Ø"/>
            </a:pPr>
            <a:r>
              <a:rPr lang="en-US" sz="1400" dirty="0">
                <a:solidFill>
                  <a:srgbClr val="002060"/>
                </a:solidFill>
              </a:rPr>
              <a:t>Applicable Federal Laws: Title II, Title VI and Title VII, Title IX, Pregnancy Act, Fair Housing Act, Clery Act, VAWA, and Campus SaVE Act.</a:t>
            </a:r>
          </a:p>
          <a:p>
            <a:pPr>
              <a:buFont typeface="Wingdings" panose="05000000000000000000" pitchFamily="2" charset="2"/>
              <a:buChar char="Ø"/>
            </a:pPr>
            <a:r>
              <a:rPr lang="en-US" sz="1400" dirty="0">
                <a:solidFill>
                  <a:srgbClr val="002060"/>
                </a:solidFill>
              </a:rPr>
              <a:t>Title II prohibits discrimination in public accommodations based on race, color, religion, or national origin. </a:t>
            </a:r>
          </a:p>
          <a:p>
            <a:pPr>
              <a:buFont typeface="Wingdings" panose="05000000000000000000" pitchFamily="2" charset="2"/>
              <a:buChar char="Ø"/>
            </a:pPr>
            <a:r>
              <a:rPr lang="en-US" sz="1400" dirty="0">
                <a:solidFill>
                  <a:srgbClr val="002060"/>
                </a:solidFill>
              </a:rPr>
              <a:t>Title VI prohibits discrimination based on race, color, and national origin in programs and activities receiving federal financial assistance.</a:t>
            </a:r>
          </a:p>
          <a:p>
            <a:pPr>
              <a:buFont typeface="Wingdings" panose="05000000000000000000" pitchFamily="2" charset="2"/>
              <a:buChar char="Ø"/>
            </a:pPr>
            <a:r>
              <a:rPr lang="en-US" sz="1400" dirty="0">
                <a:solidFill>
                  <a:srgbClr val="002060"/>
                </a:solidFill>
              </a:rPr>
              <a:t>Title VII prohibits employment discrimination based on race, religion, national origin, color, and sex.</a:t>
            </a:r>
          </a:p>
          <a:p>
            <a:pPr>
              <a:buFont typeface="Wingdings" panose="05000000000000000000" pitchFamily="2" charset="2"/>
              <a:buChar char="Ø"/>
            </a:pPr>
            <a:r>
              <a:rPr lang="en-US" sz="1400" dirty="0">
                <a:solidFill>
                  <a:srgbClr val="002060"/>
                </a:solidFill>
              </a:rPr>
              <a:t>Title IX prohibits discrimination based on sex in educational programs and activities.</a:t>
            </a:r>
          </a:p>
          <a:p>
            <a:pPr>
              <a:buFont typeface="Wingdings" panose="05000000000000000000" pitchFamily="2" charset="2"/>
              <a:buChar char="Ø"/>
            </a:pPr>
            <a:r>
              <a:rPr lang="en-US" sz="1400" dirty="0">
                <a:solidFill>
                  <a:srgbClr val="002060"/>
                </a:solidFill>
              </a:rPr>
              <a:t>The Pregnancy Act amended the Civil Rights Act and prohibits sex discrimination based on pregnancy. </a:t>
            </a:r>
          </a:p>
          <a:p>
            <a:pPr>
              <a:buFont typeface="Wingdings" panose="05000000000000000000" pitchFamily="2" charset="2"/>
              <a:buChar char="Ø"/>
            </a:pPr>
            <a:r>
              <a:rPr lang="en-US" sz="1400" dirty="0">
                <a:solidFill>
                  <a:srgbClr val="002060"/>
                </a:solidFill>
              </a:rPr>
              <a:t>The Americans with Disabilities Act prohibits discrimination based on disability.  </a:t>
            </a:r>
          </a:p>
          <a:p>
            <a:pPr>
              <a:buFont typeface="Wingdings" panose="05000000000000000000" pitchFamily="2" charset="2"/>
              <a:buChar char="Ø"/>
            </a:pPr>
            <a:r>
              <a:rPr lang="en-US" sz="1400" dirty="0">
                <a:solidFill>
                  <a:srgbClr val="002060"/>
                </a:solidFill>
              </a:rPr>
              <a:t>The Fair Housing Act protects people from discrimination when engaging in housing-related activities.</a:t>
            </a:r>
          </a:p>
          <a:p>
            <a:pPr>
              <a:buFont typeface="Wingdings" panose="05000000000000000000" pitchFamily="2" charset="2"/>
              <a:buChar char="Ø"/>
            </a:pPr>
            <a:r>
              <a:rPr lang="en-US" sz="1400" dirty="0">
                <a:solidFill>
                  <a:srgbClr val="002060"/>
                </a:solidFill>
              </a:rPr>
              <a:t>The Clery Act requires reporting crimes, disclosure of crime statistics, and timely warnings.</a:t>
            </a:r>
          </a:p>
          <a:p>
            <a:pPr>
              <a:buFont typeface="Wingdings" panose="05000000000000000000" pitchFamily="2" charset="2"/>
              <a:buChar char="Ø"/>
            </a:pPr>
            <a:r>
              <a:rPr lang="en-US" sz="1400" dirty="0">
                <a:solidFill>
                  <a:srgbClr val="002060"/>
                </a:solidFill>
              </a:rPr>
              <a:t>Violence Against Women Act Reauthorization Act 2022 (VAWA) addresses sexual assault and gender-based violence, access to safety and support for survivors, and prevention efforts. </a:t>
            </a:r>
          </a:p>
          <a:p>
            <a:pPr>
              <a:buFont typeface="Wingdings" panose="05000000000000000000" pitchFamily="2" charset="2"/>
              <a:buChar char="Ø"/>
            </a:pPr>
            <a:r>
              <a:rPr lang="en-US" sz="1400" dirty="0">
                <a:solidFill>
                  <a:srgbClr val="002060"/>
                </a:solidFill>
              </a:rPr>
              <a:t>Campus SAVE Act (Sexual Violence Elimination Act) requires transparency, guarantees rights for victims of sexual violence, provides certain accommodations, and campus prevention programs.</a:t>
            </a:r>
          </a:p>
        </p:txBody>
      </p:sp>
      <p:pic>
        <p:nvPicPr>
          <p:cNvPr id="10" name="Content Placeholder 5">
            <a:extLst>
              <a:ext uri="{FF2B5EF4-FFF2-40B4-BE49-F238E27FC236}">
                <a16:creationId xmlns:a16="http://schemas.microsoft.com/office/drawing/2014/main" id="{D0E5241A-5CEB-3A26-B558-54D9DAB44934}"/>
              </a:ext>
            </a:extLst>
          </p:cNvPr>
          <p:cNvPicPr>
            <a:picLocks noGrp="1" noChangeAspect="1"/>
          </p:cNvPicPr>
          <p:nvPr>
            <p:ph type="pic" sz="quarter" idx="10"/>
          </p:nvPr>
        </p:nvPicPr>
        <p:blipFill rotWithShape="1">
          <a:blip r:embed="rId3"/>
          <a:srcRect l="7624" r="7624"/>
          <a:stretch/>
        </p:blipFill>
        <p:spPr>
          <a:xfrm>
            <a:off x="9249877" y="1715730"/>
            <a:ext cx="2820201" cy="3751419"/>
          </a:xfrm>
          <a:prstGeom prst="rect">
            <a:avLst/>
          </a:prstGeom>
        </p:spPr>
      </p:pic>
    </p:spTree>
    <p:extLst>
      <p:ext uri="{BB962C8B-B14F-4D97-AF65-F5344CB8AC3E}">
        <p14:creationId xmlns:p14="http://schemas.microsoft.com/office/powerpoint/2010/main" val="609992469"/>
      </p:ext>
    </p:extLst>
  </p:cSld>
  <p:clrMapOvr>
    <a:masterClrMapping/>
  </p:clrMapOvr>
  <p:transition spd="slow">
    <p:cover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3A2C3-0C09-3333-B86E-143F117D4E05}"/>
              </a:ext>
            </a:extLst>
          </p:cNvPr>
          <p:cNvSpPr>
            <a:spLocks noGrp="1"/>
          </p:cNvSpPr>
          <p:nvPr>
            <p:ph type="title"/>
          </p:nvPr>
        </p:nvSpPr>
        <p:spPr>
          <a:xfrm>
            <a:off x="742076" y="924025"/>
            <a:ext cx="9605082" cy="593408"/>
          </a:xfrm>
        </p:spPr>
        <p:txBody>
          <a:bodyPr>
            <a:normAutofit fontScale="90000"/>
          </a:bodyPr>
          <a:lstStyle/>
          <a:p>
            <a:pPr algn="ctr"/>
            <a:r>
              <a:rPr lang="en-US" altLang="en-US" sz="3100" dirty="0">
                <a:solidFill>
                  <a:srgbClr val="FFFF00"/>
                </a:solidFill>
                <a:latin typeface="Arial" panose="020B0604020202020204" pitchFamily="34" charset="0"/>
              </a:rPr>
              <a:t>REGULATION 7.008</a:t>
            </a:r>
            <a:br>
              <a:rPr lang="en-US" altLang="en-US" sz="2400" dirty="0">
                <a:solidFill>
                  <a:srgbClr val="FF0000"/>
                </a:solidFill>
                <a:latin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CE486084-EF58-5143-9DE9-FFB3485230C9}"/>
              </a:ext>
            </a:extLst>
          </p:cNvPr>
          <p:cNvSpPr>
            <a:spLocks noGrp="1"/>
          </p:cNvSpPr>
          <p:nvPr>
            <p:ph idx="1"/>
          </p:nvPr>
        </p:nvSpPr>
        <p:spPr/>
        <p:txBody>
          <a:bodyPr>
            <a:normAutofit fontScale="92500" lnSpcReduction="10000"/>
          </a:bodyPr>
          <a:lstStyle/>
          <a:p>
            <a:pPr algn="ctr"/>
            <a:r>
              <a:rPr lang="en-US" altLang="en-US" sz="2800" dirty="0">
                <a:solidFill>
                  <a:schemeClr val="bg1"/>
                </a:solidFill>
              </a:rPr>
              <a:t>“Florida Atlantic University shall comply with applicable federal, state and local discrimination/harassment laws to provide an educational, employment, and business environment free of all forms of discrimination or harassment. Unlawful discrimination or harassment based upon an individual’s </a:t>
            </a:r>
            <a:r>
              <a:rPr lang="en-US" altLang="en-US" sz="2800" b="1" dirty="0">
                <a:solidFill>
                  <a:srgbClr val="FFFF00"/>
                </a:solidFill>
              </a:rPr>
              <a:t>race, color, religion, sex, national origin, age, disability, military or veteran status, marital status, pregnancy or parental status, sexual orientation</a:t>
            </a:r>
            <a:r>
              <a:rPr lang="en-US" altLang="en-US" sz="2800" dirty="0">
                <a:solidFill>
                  <a:schemeClr val="bg1"/>
                </a:solidFill>
              </a:rPr>
              <a:t>, or other protected status is prohibited. Discriminatory conduct in the form of sexual misconduct, including sexual harassment, sexual assault, domestic violence, dating violence, and stalking, is also prohibited. . . .”</a:t>
            </a:r>
          </a:p>
          <a:p>
            <a:endParaRPr lang="en-US" dirty="0"/>
          </a:p>
        </p:txBody>
      </p:sp>
    </p:spTree>
    <p:extLst>
      <p:ext uri="{BB962C8B-B14F-4D97-AF65-F5344CB8AC3E}">
        <p14:creationId xmlns:p14="http://schemas.microsoft.com/office/powerpoint/2010/main" val="1764585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1FDAD-9B19-C9DE-5664-3391CAAB1DC1}"/>
              </a:ext>
            </a:extLst>
          </p:cNvPr>
          <p:cNvSpPr>
            <a:spLocks noGrp="1"/>
          </p:cNvSpPr>
          <p:nvPr>
            <p:ph type="title"/>
          </p:nvPr>
        </p:nvSpPr>
        <p:spPr/>
        <p:txBody>
          <a:bodyPr>
            <a:normAutofit/>
          </a:bodyPr>
          <a:lstStyle/>
          <a:p>
            <a:pPr algn="ctr"/>
            <a:r>
              <a:rPr lang="en-US" sz="2800" dirty="0">
                <a:solidFill>
                  <a:srgbClr val="FFFF00"/>
                </a:solidFill>
              </a:rPr>
              <a:t>FORMS OF DISCRIMINATION</a:t>
            </a:r>
          </a:p>
        </p:txBody>
      </p:sp>
      <p:sp>
        <p:nvSpPr>
          <p:cNvPr id="3" name="Content Placeholder 2">
            <a:extLst>
              <a:ext uri="{FF2B5EF4-FFF2-40B4-BE49-F238E27FC236}">
                <a16:creationId xmlns:a16="http://schemas.microsoft.com/office/drawing/2014/main" id="{2D483C19-E0D5-894C-8E5F-311ABBE33EDE}"/>
              </a:ext>
            </a:extLst>
          </p:cNvPr>
          <p:cNvSpPr>
            <a:spLocks noGrp="1"/>
          </p:cNvSpPr>
          <p:nvPr>
            <p:ph idx="1"/>
          </p:nvPr>
        </p:nvSpPr>
        <p:spPr/>
        <p:txBody>
          <a:bodyPr>
            <a:normAutofit/>
          </a:bodyPr>
          <a:lstStyle/>
          <a:p>
            <a:r>
              <a:rPr lang="en-US" altLang="en-US" sz="2800" u="sng" dirty="0">
                <a:solidFill>
                  <a:srgbClr val="FFFF00"/>
                </a:solidFill>
                <a:latin typeface="Arial" panose="020B0604020202020204" pitchFamily="34" charset="0"/>
                <a:cs typeface="Times New Roman" panose="02020603050405020304" pitchFamily="18" charset="0"/>
              </a:rPr>
              <a:t>Disparate Impact</a:t>
            </a:r>
            <a:r>
              <a:rPr lang="en-US" altLang="en-US" sz="2800" dirty="0">
                <a:solidFill>
                  <a:schemeClr val="bg1"/>
                </a:solidFill>
                <a:latin typeface="Arial" panose="020B0604020202020204" pitchFamily="34" charset="0"/>
                <a:cs typeface="Times New Roman" panose="02020603050405020304" pitchFamily="18" charset="0"/>
              </a:rPr>
              <a:t>: </a:t>
            </a:r>
            <a:r>
              <a:rPr lang="en-US" altLang="en-US" sz="2800" b="0" dirty="0">
                <a:solidFill>
                  <a:schemeClr val="bg1"/>
                </a:solidFill>
                <a:latin typeface="Arial" panose="020B0604020202020204" pitchFamily="34" charset="0"/>
                <a:cs typeface="Times New Roman" panose="02020603050405020304" pitchFamily="18" charset="0"/>
              </a:rPr>
              <a:t>When policies, practices, rules, or other systems that appear to be neutral result in a disproportionate impact on a protected group. The disparate impact may be unintentional.</a:t>
            </a:r>
            <a:endParaRPr lang="en-US" altLang="en-US" sz="2800" dirty="0">
              <a:solidFill>
                <a:schemeClr val="bg1"/>
              </a:solidFill>
              <a:cs typeface="Times New Roman" panose="02020603050405020304" pitchFamily="18" charset="0"/>
            </a:endParaRPr>
          </a:p>
          <a:p>
            <a:r>
              <a:rPr lang="en-US" altLang="en-US" sz="2800" u="sng" dirty="0">
                <a:solidFill>
                  <a:srgbClr val="FFFF00"/>
                </a:solidFill>
                <a:latin typeface="Arial" panose="020B0604020202020204" pitchFamily="34" charset="0"/>
                <a:cs typeface="Times New Roman" panose="02020603050405020304" pitchFamily="18" charset="0"/>
              </a:rPr>
              <a:t>Disparate Treatment</a:t>
            </a:r>
            <a:r>
              <a:rPr lang="en-US" altLang="en-US" sz="2800" dirty="0">
                <a:solidFill>
                  <a:schemeClr val="bg1"/>
                </a:solidFill>
                <a:latin typeface="Arial" panose="020B0604020202020204" pitchFamily="34" charset="0"/>
                <a:cs typeface="Times New Roman" panose="02020603050405020304" pitchFamily="18" charset="0"/>
              </a:rPr>
              <a:t>: </a:t>
            </a:r>
            <a:r>
              <a:rPr lang="en-US" altLang="en-US" sz="2800" b="0" dirty="0">
                <a:solidFill>
                  <a:schemeClr val="bg1"/>
                </a:solidFill>
                <a:latin typeface="Arial" panose="020B0604020202020204" pitchFamily="34" charset="0"/>
                <a:cs typeface="Times New Roman" panose="02020603050405020304" pitchFamily="18" charset="0"/>
              </a:rPr>
              <a:t>When a person is treated differently from others who are similarly situated, the difference is based on a protected characteristic, and the person was denied a benefit under FAU’s educational program or activities or a benefit of employment.</a:t>
            </a:r>
            <a:endParaRPr lang="en-US" altLang="en-US" sz="2800" b="0" dirty="0">
              <a:solidFill>
                <a:schemeClr val="bg1"/>
              </a:solidFill>
              <a:cs typeface="Times New Roman" panose="02020603050405020304" pitchFamily="18" charset="0"/>
            </a:endParaRPr>
          </a:p>
          <a:p>
            <a:endParaRPr lang="en-US" dirty="0"/>
          </a:p>
        </p:txBody>
      </p:sp>
    </p:spTree>
    <p:extLst>
      <p:ext uri="{BB962C8B-B14F-4D97-AF65-F5344CB8AC3E}">
        <p14:creationId xmlns:p14="http://schemas.microsoft.com/office/powerpoint/2010/main" val="1677327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1FDAD-9B19-C9DE-5664-3391CAAB1DC1}"/>
              </a:ext>
            </a:extLst>
          </p:cNvPr>
          <p:cNvSpPr>
            <a:spLocks noGrp="1"/>
          </p:cNvSpPr>
          <p:nvPr>
            <p:ph type="title"/>
          </p:nvPr>
        </p:nvSpPr>
        <p:spPr>
          <a:xfrm>
            <a:off x="742076" y="738663"/>
            <a:ext cx="9605082" cy="593408"/>
          </a:xfrm>
        </p:spPr>
        <p:txBody>
          <a:bodyPr>
            <a:normAutofit/>
          </a:bodyPr>
          <a:lstStyle/>
          <a:p>
            <a:pPr algn="ctr"/>
            <a:r>
              <a:rPr lang="en-US" sz="2800" dirty="0">
                <a:solidFill>
                  <a:srgbClr val="FFFF00"/>
                </a:solidFill>
              </a:rPr>
              <a:t>HARRASSMENT</a:t>
            </a:r>
          </a:p>
        </p:txBody>
      </p:sp>
      <p:sp>
        <p:nvSpPr>
          <p:cNvPr id="3" name="Content Placeholder 2">
            <a:extLst>
              <a:ext uri="{FF2B5EF4-FFF2-40B4-BE49-F238E27FC236}">
                <a16:creationId xmlns:a16="http://schemas.microsoft.com/office/drawing/2014/main" id="{2D483C19-E0D5-894C-8E5F-311ABBE33EDE}"/>
              </a:ext>
            </a:extLst>
          </p:cNvPr>
          <p:cNvSpPr>
            <a:spLocks noGrp="1"/>
          </p:cNvSpPr>
          <p:nvPr>
            <p:ph idx="1"/>
          </p:nvPr>
        </p:nvSpPr>
        <p:spPr>
          <a:xfrm>
            <a:off x="413463" y="1586070"/>
            <a:ext cx="10887949" cy="5100479"/>
          </a:xfrm>
        </p:spPr>
        <p:txBody>
          <a:bodyPr>
            <a:normAutofit fontScale="85000" lnSpcReduction="20000"/>
          </a:bodyPr>
          <a:lstStyle/>
          <a:p>
            <a:pPr>
              <a:buFont typeface="Wingdings" panose="05000000000000000000" pitchFamily="2" charset="2"/>
              <a:buChar char="Ø"/>
            </a:pPr>
            <a:r>
              <a:rPr lang="en-US" altLang="en-US" sz="2800" dirty="0">
                <a:solidFill>
                  <a:schemeClr val="bg1"/>
                </a:solidFill>
                <a:latin typeface="Arial" panose="020B0604020202020204" pitchFamily="34" charset="0"/>
                <a:cs typeface="Times New Roman" panose="02020603050405020304" pitchFamily="18" charset="0"/>
              </a:rPr>
              <a:t>Harassment is a </a:t>
            </a:r>
            <a:r>
              <a:rPr lang="en-US" altLang="en-US" sz="2800" b="1" dirty="0">
                <a:solidFill>
                  <a:srgbClr val="FFFF00"/>
                </a:solidFill>
                <a:latin typeface="Arial" panose="020B0604020202020204" pitchFamily="34" charset="0"/>
                <a:cs typeface="Times New Roman" panose="02020603050405020304" pitchFamily="18" charset="0"/>
              </a:rPr>
              <a:t>form of Discrimination </a:t>
            </a:r>
            <a:r>
              <a:rPr lang="en-US" altLang="en-US" sz="2800" dirty="0">
                <a:solidFill>
                  <a:schemeClr val="bg1"/>
                </a:solidFill>
                <a:latin typeface="Arial" panose="020B0604020202020204" pitchFamily="34" charset="0"/>
                <a:cs typeface="Times New Roman" panose="02020603050405020304" pitchFamily="18" charset="0"/>
              </a:rPr>
              <a:t>- </a:t>
            </a:r>
          </a:p>
          <a:p>
            <a:pPr>
              <a:buFont typeface="Wingdings" panose="05000000000000000000" pitchFamily="2" charset="2"/>
              <a:buChar char="Ø"/>
            </a:pPr>
            <a:r>
              <a:rPr lang="en-US" altLang="en-US" sz="2800" dirty="0">
                <a:solidFill>
                  <a:schemeClr val="bg1"/>
                </a:solidFill>
                <a:latin typeface="Arial" panose="020B0604020202020204" pitchFamily="34" charset="0"/>
                <a:cs typeface="Times New Roman" panose="02020603050405020304" pitchFamily="18" charset="0"/>
              </a:rPr>
              <a:t>Harassment can take the form of </a:t>
            </a:r>
            <a:r>
              <a:rPr lang="en-US" altLang="en-US" sz="2800" b="1" dirty="0">
                <a:solidFill>
                  <a:srgbClr val="FFFF00"/>
                </a:solidFill>
                <a:latin typeface="Arial" panose="020B0604020202020204" pitchFamily="34" charset="0"/>
                <a:cs typeface="Times New Roman" panose="02020603050405020304" pitchFamily="18" charset="0"/>
              </a:rPr>
              <a:t>slurs, graffiti, offensive or derogatory comments, or other verbal or physical conduct</a:t>
            </a:r>
            <a:r>
              <a:rPr lang="en-US" altLang="en-US" sz="2800" dirty="0">
                <a:solidFill>
                  <a:schemeClr val="bg1"/>
                </a:solidFill>
                <a:latin typeface="Arial" panose="020B0604020202020204" pitchFamily="34" charset="0"/>
                <a:cs typeface="Times New Roman" panose="02020603050405020304" pitchFamily="18" charset="0"/>
              </a:rPr>
              <a:t>. </a:t>
            </a:r>
          </a:p>
          <a:p>
            <a:pPr>
              <a:buFont typeface="Wingdings" panose="05000000000000000000" pitchFamily="2" charset="2"/>
              <a:buChar char="Ø"/>
            </a:pPr>
            <a:r>
              <a:rPr lang="en-US" altLang="en-US" sz="2800" dirty="0">
                <a:solidFill>
                  <a:schemeClr val="bg1"/>
                </a:solidFill>
                <a:latin typeface="Arial" panose="020B0604020202020204" pitchFamily="34" charset="0"/>
                <a:cs typeface="Times New Roman" panose="02020603050405020304" pitchFamily="18" charset="0"/>
              </a:rPr>
              <a:t>Harassment is illegal if it is </a:t>
            </a:r>
            <a:r>
              <a:rPr lang="en-US" altLang="en-US" sz="2800" b="1" dirty="0">
                <a:solidFill>
                  <a:srgbClr val="FFFF00"/>
                </a:solidFill>
                <a:latin typeface="Arial" panose="020B0604020202020204" pitchFamily="34" charset="0"/>
                <a:cs typeface="Times New Roman" panose="02020603050405020304" pitchFamily="18" charset="0"/>
              </a:rPr>
              <a:t>so frequent (pervasive)</a:t>
            </a:r>
            <a:r>
              <a:rPr lang="en-US" altLang="en-US" sz="2800" dirty="0">
                <a:solidFill>
                  <a:srgbClr val="FFFF00"/>
                </a:solidFill>
                <a:latin typeface="Arial" panose="020B0604020202020204" pitchFamily="34" charset="0"/>
                <a:cs typeface="Times New Roman" panose="02020603050405020304" pitchFamily="18" charset="0"/>
              </a:rPr>
              <a:t> or </a:t>
            </a:r>
            <a:r>
              <a:rPr lang="en-US" altLang="en-US" sz="2800" b="1" dirty="0">
                <a:solidFill>
                  <a:srgbClr val="FFFF00"/>
                </a:solidFill>
                <a:latin typeface="Arial" panose="020B0604020202020204" pitchFamily="34" charset="0"/>
                <a:cs typeface="Times New Roman" panose="02020603050405020304" pitchFamily="18" charset="0"/>
              </a:rPr>
              <a:t>severe </a:t>
            </a:r>
            <a:r>
              <a:rPr lang="en-US" altLang="en-US" sz="2800" dirty="0">
                <a:solidFill>
                  <a:srgbClr val="FFFF00"/>
                </a:solidFill>
                <a:latin typeface="Arial" panose="020B0604020202020204" pitchFamily="34" charset="0"/>
                <a:cs typeface="Times New Roman" panose="02020603050405020304" pitchFamily="18" charset="0"/>
              </a:rPr>
              <a:t>that it </a:t>
            </a:r>
            <a:r>
              <a:rPr lang="en-US" altLang="en-US" sz="2800" b="1" dirty="0">
                <a:solidFill>
                  <a:srgbClr val="FFFF00"/>
                </a:solidFill>
                <a:latin typeface="Arial" panose="020B0604020202020204" pitchFamily="34" charset="0"/>
                <a:cs typeface="Times New Roman" panose="02020603050405020304" pitchFamily="18" charset="0"/>
              </a:rPr>
              <a:t>creates a hostile or offensive work environment</a:t>
            </a:r>
            <a:r>
              <a:rPr lang="en-US" altLang="en-US" sz="2800" dirty="0">
                <a:solidFill>
                  <a:srgbClr val="FFFF00"/>
                </a:solidFill>
                <a:latin typeface="Arial" panose="020B0604020202020204" pitchFamily="34" charset="0"/>
                <a:cs typeface="Times New Roman" panose="02020603050405020304" pitchFamily="18" charset="0"/>
              </a:rPr>
              <a:t> </a:t>
            </a:r>
            <a:r>
              <a:rPr lang="en-US" altLang="en-US" sz="2800" dirty="0">
                <a:solidFill>
                  <a:schemeClr val="bg1"/>
                </a:solidFill>
                <a:latin typeface="Arial" panose="020B0604020202020204" pitchFamily="34" charset="0"/>
                <a:cs typeface="Times New Roman" panose="02020603050405020304" pitchFamily="18" charset="0"/>
              </a:rPr>
              <a:t>or if it </a:t>
            </a:r>
            <a:r>
              <a:rPr lang="en-US" altLang="en-US" sz="2800" b="1" dirty="0">
                <a:solidFill>
                  <a:srgbClr val="FFFF00"/>
                </a:solidFill>
                <a:latin typeface="Arial" panose="020B0604020202020204" pitchFamily="34" charset="0"/>
                <a:cs typeface="Times New Roman" panose="02020603050405020304" pitchFamily="18" charset="0"/>
              </a:rPr>
              <a:t>results in an adverse employment decision</a:t>
            </a:r>
            <a:r>
              <a:rPr lang="en-US" altLang="en-US" sz="2800" dirty="0">
                <a:solidFill>
                  <a:srgbClr val="FFFF00"/>
                </a:solidFill>
                <a:latin typeface="Arial" panose="020B0604020202020204" pitchFamily="34" charset="0"/>
                <a:cs typeface="Times New Roman" panose="02020603050405020304" pitchFamily="18" charset="0"/>
              </a:rPr>
              <a:t> </a:t>
            </a:r>
            <a:r>
              <a:rPr lang="en-US" altLang="en-US" sz="2800" dirty="0">
                <a:solidFill>
                  <a:schemeClr val="bg1"/>
                </a:solidFill>
                <a:latin typeface="Arial" panose="020B0604020202020204" pitchFamily="34" charset="0"/>
                <a:cs typeface="Times New Roman" panose="02020603050405020304" pitchFamily="18" charset="0"/>
              </a:rPr>
              <a:t>(such as the victim being fired or demoted).</a:t>
            </a:r>
          </a:p>
          <a:p>
            <a:pPr>
              <a:buFont typeface="Wingdings" panose="05000000000000000000" pitchFamily="2" charset="2"/>
              <a:buChar char="Ø"/>
            </a:pPr>
            <a:r>
              <a:rPr lang="en-US" altLang="en-US" sz="2800" dirty="0">
                <a:solidFill>
                  <a:schemeClr val="bg1"/>
                </a:solidFill>
                <a:latin typeface="Arial" panose="020B0604020202020204" pitchFamily="34" charset="0"/>
                <a:cs typeface="Times New Roman" panose="02020603050405020304" pitchFamily="18" charset="0"/>
              </a:rPr>
              <a:t>The harasser can be the </a:t>
            </a:r>
            <a:r>
              <a:rPr lang="en-US" altLang="en-US" sz="2800" b="1" dirty="0">
                <a:solidFill>
                  <a:srgbClr val="FFFF00"/>
                </a:solidFill>
                <a:latin typeface="Arial" panose="020B0604020202020204" pitchFamily="34" charset="0"/>
                <a:cs typeface="Times New Roman" panose="02020603050405020304" pitchFamily="18" charset="0"/>
              </a:rPr>
              <a:t>victim's supervisor, a supervisor in another area, a co-worker, or someone who is not an employee</a:t>
            </a:r>
            <a:r>
              <a:rPr lang="en-US" altLang="en-US" sz="2800" dirty="0">
                <a:solidFill>
                  <a:srgbClr val="FFFF00"/>
                </a:solidFill>
                <a:latin typeface="Arial" panose="020B0604020202020204" pitchFamily="34" charset="0"/>
                <a:cs typeface="Times New Roman" panose="02020603050405020304" pitchFamily="18" charset="0"/>
              </a:rPr>
              <a:t> </a:t>
            </a:r>
            <a:r>
              <a:rPr lang="en-US" altLang="en-US" sz="2800" dirty="0">
                <a:solidFill>
                  <a:schemeClr val="bg1"/>
                </a:solidFill>
                <a:latin typeface="Arial" panose="020B0604020202020204" pitchFamily="34" charset="0"/>
                <a:cs typeface="Times New Roman" panose="02020603050405020304" pitchFamily="18" charset="0"/>
              </a:rPr>
              <a:t>of the employer, such as a client or customer.</a:t>
            </a:r>
          </a:p>
          <a:p>
            <a:pPr>
              <a:buFont typeface="Wingdings" panose="05000000000000000000" pitchFamily="2" charset="2"/>
              <a:buChar char="Ø"/>
            </a:pPr>
            <a:r>
              <a:rPr lang="en-US" altLang="en-US" sz="2800" dirty="0">
                <a:solidFill>
                  <a:schemeClr val="bg1"/>
                </a:solidFill>
                <a:latin typeface="Arial" panose="020B0604020202020204" pitchFamily="34" charset="0"/>
                <a:cs typeface="Times New Roman" panose="02020603050405020304" pitchFamily="18" charset="0"/>
              </a:rPr>
              <a:t>Harassment outside of the workplace </a:t>
            </a:r>
            <a:r>
              <a:rPr lang="en-US" altLang="en-US" sz="2800" b="1" dirty="0">
                <a:solidFill>
                  <a:srgbClr val="FFFF00"/>
                </a:solidFill>
                <a:latin typeface="Arial" panose="020B0604020202020204" pitchFamily="34" charset="0"/>
                <a:cs typeface="Times New Roman" panose="02020603050405020304" pitchFamily="18" charset="0"/>
              </a:rPr>
              <a:t>may also be illegal if there is a link with the workplace</a:t>
            </a:r>
            <a:r>
              <a:rPr lang="en-US" altLang="en-US" sz="2800" dirty="0">
                <a:solidFill>
                  <a:schemeClr val="bg1"/>
                </a:solidFill>
                <a:latin typeface="Arial" panose="020B0604020202020204" pitchFamily="34" charset="0"/>
                <a:cs typeface="Times New Roman" panose="02020603050405020304" pitchFamily="18" charset="0"/>
              </a:rPr>
              <a:t>. For example, if a supervisor harasses an employee while driving the employee to a meeting.</a:t>
            </a:r>
          </a:p>
          <a:p>
            <a:pPr>
              <a:buFont typeface="Wingdings" panose="05000000000000000000" pitchFamily="2" charset="2"/>
              <a:buChar char="Ø"/>
            </a:pPr>
            <a:r>
              <a:rPr lang="en-US" altLang="en-US" sz="2800" dirty="0">
                <a:solidFill>
                  <a:schemeClr val="bg1"/>
                </a:solidFill>
                <a:latin typeface="Arial" panose="020B0604020202020204" pitchFamily="34" charset="0"/>
                <a:cs typeface="Times New Roman" panose="02020603050405020304" pitchFamily="18" charset="0"/>
              </a:rPr>
              <a:t>Although the law does not prohibit </a:t>
            </a:r>
            <a:r>
              <a:rPr lang="en-US" altLang="en-US" sz="2800" b="1" dirty="0">
                <a:solidFill>
                  <a:srgbClr val="FFFF00"/>
                </a:solidFill>
                <a:latin typeface="Arial" panose="020B0604020202020204" pitchFamily="34" charset="0"/>
                <a:cs typeface="Times New Roman" panose="02020603050405020304" pitchFamily="18" charset="0"/>
              </a:rPr>
              <a:t>simple teasing, petty slights, annoyances, offhand comments, or isolated incidents </a:t>
            </a:r>
            <a:r>
              <a:rPr lang="en-US" altLang="en-US" sz="2800" dirty="0">
                <a:solidFill>
                  <a:schemeClr val="bg1"/>
                </a:solidFill>
                <a:latin typeface="Arial" panose="020B0604020202020204" pitchFamily="34" charset="0"/>
                <a:cs typeface="Times New Roman" panose="02020603050405020304" pitchFamily="18" charset="0"/>
              </a:rPr>
              <a:t>that are not very serious, do not rise to the level of illegality.</a:t>
            </a:r>
          </a:p>
        </p:txBody>
      </p:sp>
    </p:spTree>
    <p:extLst>
      <p:ext uri="{BB962C8B-B14F-4D97-AF65-F5344CB8AC3E}">
        <p14:creationId xmlns:p14="http://schemas.microsoft.com/office/powerpoint/2010/main" val="2792082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1FDAD-9B19-C9DE-5664-3391CAAB1DC1}"/>
              </a:ext>
            </a:extLst>
          </p:cNvPr>
          <p:cNvSpPr>
            <a:spLocks noGrp="1"/>
          </p:cNvSpPr>
          <p:nvPr>
            <p:ph type="title"/>
          </p:nvPr>
        </p:nvSpPr>
        <p:spPr>
          <a:xfrm>
            <a:off x="742076" y="800576"/>
            <a:ext cx="9605082" cy="593408"/>
          </a:xfrm>
        </p:spPr>
        <p:txBody>
          <a:bodyPr>
            <a:normAutofit/>
          </a:bodyPr>
          <a:lstStyle/>
          <a:p>
            <a:pPr algn="ctr"/>
            <a:r>
              <a:rPr lang="en-US" sz="2800" dirty="0">
                <a:solidFill>
                  <a:srgbClr val="FFFF00"/>
                </a:solidFill>
              </a:rPr>
              <a:t>HOSTILE ENVIRONMENT</a:t>
            </a:r>
          </a:p>
        </p:txBody>
      </p:sp>
      <p:sp>
        <p:nvSpPr>
          <p:cNvPr id="3" name="Content Placeholder 2">
            <a:extLst>
              <a:ext uri="{FF2B5EF4-FFF2-40B4-BE49-F238E27FC236}">
                <a16:creationId xmlns:a16="http://schemas.microsoft.com/office/drawing/2014/main" id="{2D483C19-E0D5-894C-8E5F-311ABBE33EDE}"/>
              </a:ext>
            </a:extLst>
          </p:cNvPr>
          <p:cNvSpPr>
            <a:spLocks noGrp="1"/>
          </p:cNvSpPr>
          <p:nvPr>
            <p:ph idx="1"/>
          </p:nvPr>
        </p:nvSpPr>
        <p:spPr/>
        <p:txBody>
          <a:bodyPr>
            <a:normAutofit/>
          </a:bodyPr>
          <a:lstStyle/>
          <a:p>
            <a:pPr>
              <a:buFont typeface="Wingdings" panose="05000000000000000000" pitchFamily="2" charset="2"/>
              <a:buChar char="Ø"/>
            </a:pPr>
            <a:r>
              <a:rPr lang="en-US" altLang="en-US" sz="2800" dirty="0">
                <a:solidFill>
                  <a:schemeClr val="bg1"/>
                </a:solidFill>
                <a:latin typeface="Arial" panose="020B0604020202020204" pitchFamily="34" charset="0"/>
                <a:cs typeface="Times New Roman" panose="02020603050405020304" pitchFamily="18" charset="0"/>
              </a:rPr>
              <a:t>A Hostile Environment creates an </a:t>
            </a:r>
            <a:r>
              <a:rPr lang="en-US" altLang="en-US" sz="2800" dirty="0">
                <a:solidFill>
                  <a:srgbClr val="FFFF00"/>
                </a:solidFill>
                <a:latin typeface="Arial" panose="020B0604020202020204" pitchFamily="34" charset="0"/>
                <a:cs typeface="Times New Roman" panose="02020603050405020304" pitchFamily="18" charset="0"/>
              </a:rPr>
              <a:t>objectively intimidating, hostile, or offensive </a:t>
            </a:r>
            <a:r>
              <a:rPr lang="en-US" altLang="en-US" sz="2800" dirty="0">
                <a:solidFill>
                  <a:schemeClr val="bg1"/>
                </a:solidFill>
                <a:latin typeface="Arial" panose="020B0604020202020204" pitchFamily="34" charset="0"/>
                <a:cs typeface="Times New Roman" panose="02020603050405020304" pitchFamily="18" charset="0"/>
              </a:rPr>
              <a:t>work</a:t>
            </a:r>
            <a:r>
              <a:rPr lang="en-US" altLang="en-US" sz="2800" dirty="0">
                <a:solidFill>
                  <a:srgbClr val="00B050"/>
                </a:solidFill>
                <a:latin typeface="Arial" panose="020B0604020202020204" pitchFamily="34" charset="0"/>
                <a:cs typeface="Times New Roman" panose="02020603050405020304" pitchFamily="18" charset="0"/>
              </a:rPr>
              <a:t> </a:t>
            </a:r>
            <a:r>
              <a:rPr lang="en-US" altLang="en-US" sz="2800" dirty="0">
                <a:solidFill>
                  <a:schemeClr val="bg1"/>
                </a:solidFill>
                <a:latin typeface="Arial" panose="020B0604020202020204" pitchFamily="34" charset="0"/>
                <a:cs typeface="Times New Roman" panose="02020603050405020304" pitchFamily="18" charset="0"/>
              </a:rPr>
              <a:t>or educational environment.</a:t>
            </a:r>
          </a:p>
          <a:p>
            <a:pPr>
              <a:buFont typeface="Wingdings" panose="05000000000000000000" pitchFamily="2" charset="2"/>
              <a:buChar char="Ø"/>
            </a:pPr>
            <a:r>
              <a:rPr lang="en-US" altLang="en-US" sz="2800" dirty="0">
                <a:solidFill>
                  <a:schemeClr val="bg1"/>
                </a:solidFill>
                <a:latin typeface="Arial" panose="020B0604020202020204" pitchFamily="34" charset="0"/>
                <a:cs typeface="Times New Roman" panose="02020603050405020304" pitchFamily="18" charset="0"/>
              </a:rPr>
              <a:t>When another </a:t>
            </a:r>
            <a:r>
              <a:rPr lang="en-US" altLang="en-US" sz="2800" dirty="0">
                <a:solidFill>
                  <a:srgbClr val="FFFF00"/>
                </a:solidFill>
                <a:latin typeface="Arial" panose="020B0604020202020204" pitchFamily="34" charset="0"/>
                <a:cs typeface="Times New Roman" panose="02020603050405020304" pitchFamily="18" charset="0"/>
              </a:rPr>
              <a:t>individual’s conduct makes it difficult or uncomfortable for people </a:t>
            </a:r>
            <a:r>
              <a:rPr lang="en-US" altLang="en-US" sz="2800" dirty="0">
                <a:solidFill>
                  <a:schemeClr val="bg1"/>
                </a:solidFill>
                <a:latin typeface="Arial" panose="020B0604020202020204" pitchFamily="34" charset="0"/>
                <a:cs typeface="Times New Roman" panose="02020603050405020304" pitchFamily="18" charset="0"/>
              </a:rPr>
              <a:t>to work or get their education, then a Hostile Environment may be present.</a:t>
            </a:r>
          </a:p>
          <a:p>
            <a:pPr>
              <a:buFont typeface="Wingdings" panose="05000000000000000000" pitchFamily="2" charset="2"/>
              <a:buChar char="Ø"/>
            </a:pPr>
            <a:r>
              <a:rPr lang="en-US" altLang="en-US" sz="2800" dirty="0">
                <a:solidFill>
                  <a:schemeClr val="bg1"/>
                </a:solidFill>
                <a:latin typeface="Arial" panose="020B0604020202020204" pitchFamily="34" charset="0"/>
                <a:cs typeface="Times New Roman" panose="02020603050405020304" pitchFamily="18" charset="0"/>
              </a:rPr>
              <a:t>Hostile Environment can have the effect of subjecting an Individual or Group to the following:</a:t>
            </a:r>
          </a:p>
          <a:p>
            <a:pPr>
              <a:buFont typeface="Wingdings" panose="05000000000000000000" pitchFamily="2" charset="2"/>
              <a:buChar char="Ø"/>
            </a:pPr>
            <a:r>
              <a:rPr lang="en-US" altLang="en-US" sz="2800" b="1" dirty="0">
                <a:solidFill>
                  <a:schemeClr val="bg1"/>
                </a:solidFill>
                <a:latin typeface="Arial" panose="020B0604020202020204" pitchFamily="34" charset="0"/>
                <a:cs typeface="Times New Roman" panose="02020603050405020304" pitchFamily="18" charset="0"/>
              </a:rPr>
              <a:t>When</a:t>
            </a:r>
            <a:r>
              <a:rPr lang="en-US" altLang="en-US" sz="2800" b="1" dirty="0">
                <a:solidFill>
                  <a:srgbClr val="00B050"/>
                </a:solidFill>
                <a:latin typeface="Arial" panose="020B0604020202020204" pitchFamily="34" charset="0"/>
                <a:cs typeface="Times New Roman" panose="02020603050405020304" pitchFamily="18" charset="0"/>
              </a:rPr>
              <a:t> </a:t>
            </a:r>
            <a:r>
              <a:rPr lang="en-US" altLang="en-US" sz="2800" b="1" dirty="0">
                <a:solidFill>
                  <a:srgbClr val="FFFF00"/>
                </a:solidFill>
                <a:latin typeface="Arial" panose="020B0604020202020204" pitchFamily="34" charset="0"/>
                <a:cs typeface="Times New Roman" panose="02020603050405020304" pitchFamily="18" charset="0"/>
              </a:rPr>
              <a:t>the conduct interferes with or limit their ability</a:t>
            </a:r>
            <a:r>
              <a:rPr lang="en-US" altLang="en-US" sz="2800" dirty="0">
                <a:solidFill>
                  <a:srgbClr val="FFFF00"/>
                </a:solidFill>
                <a:latin typeface="Arial" panose="020B0604020202020204" pitchFamily="34" charset="0"/>
                <a:cs typeface="Times New Roman" panose="02020603050405020304" pitchFamily="18" charset="0"/>
              </a:rPr>
              <a:t> </a:t>
            </a:r>
            <a:r>
              <a:rPr lang="en-US" altLang="en-US" sz="2800" dirty="0">
                <a:solidFill>
                  <a:schemeClr val="bg1"/>
                </a:solidFill>
                <a:latin typeface="Arial" panose="020B0604020202020204" pitchFamily="34" charset="0"/>
                <a:cs typeface="Times New Roman" panose="02020603050405020304" pitchFamily="18" charset="0"/>
              </a:rPr>
              <a:t>to participate in services, activities, or privileges provided by the University.</a:t>
            </a:r>
          </a:p>
          <a:p>
            <a:endParaRPr lang="en-US" dirty="0"/>
          </a:p>
        </p:txBody>
      </p:sp>
    </p:spTree>
    <p:extLst>
      <p:ext uri="{BB962C8B-B14F-4D97-AF65-F5344CB8AC3E}">
        <p14:creationId xmlns:p14="http://schemas.microsoft.com/office/powerpoint/2010/main" val="4599711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9042</TotalTime>
  <Words>2279</Words>
  <Application>Microsoft Office PowerPoint</Application>
  <PresentationFormat>Widescreen</PresentationFormat>
  <Paragraphs>185</Paragraphs>
  <Slides>24</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24</vt:i4>
      </vt:variant>
    </vt:vector>
  </HeadingPairs>
  <TitlesOfParts>
    <vt:vector size="33" baseType="lpstr">
      <vt:lpstr>Arial</vt:lpstr>
      <vt:lpstr>Arial Rounded MT Bold</vt:lpstr>
      <vt:lpstr>Calibri</vt:lpstr>
      <vt:lpstr>Nexa Book</vt:lpstr>
      <vt:lpstr>Rambla</vt:lpstr>
      <vt:lpstr>Times New Roman</vt:lpstr>
      <vt:lpstr>Wingdings</vt:lpstr>
      <vt:lpstr>Office Theme</vt:lpstr>
      <vt:lpstr>1_Office Theme</vt:lpstr>
      <vt:lpstr>OFFICE OF CIVIL RIGHTS AND TITLE IX (OCR9)</vt:lpstr>
      <vt:lpstr>The information presented is important to help all Florida Atlantic University Community Members. The information provides guidance to FAU Students, Employees, and Guests when they become aware of Discrimination and Harassment Incidents. What conduct is prohibited under University Regulation 7.008 and Policy 1.15; understand the available options and supportive measures; and learn methods to respond and report incidents they become aware of.</vt:lpstr>
      <vt:lpstr>OFFICE OF CIVIL RIGHTS AND TITLE IX STAFF</vt:lpstr>
      <vt:lpstr>What are FAU’s Applicable Regulation and Policy?</vt:lpstr>
      <vt:lpstr>APPLICABLE FEDERAL LAWS</vt:lpstr>
      <vt:lpstr>REGULATION 7.008 </vt:lpstr>
      <vt:lpstr>FORMS OF DISCRIMINATION</vt:lpstr>
      <vt:lpstr>HARRASSMENT</vt:lpstr>
      <vt:lpstr>HOSTILE ENVIRONMENT</vt:lpstr>
      <vt:lpstr>TYPES OF DISCRIMINATION AND HARASSMENT</vt:lpstr>
      <vt:lpstr>WHAT CAN SEX DISCRIMINATION LOOK LIKE?</vt:lpstr>
      <vt:lpstr>What is the University’s Intake Process?</vt:lpstr>
      <vt:lpstr>PowerPoint Presentation</vt:lpstr>
      <vt:lpstr>PowerPoint Presentation</vt:lpstr>
      <vt:lpstr>PowerPoint Presentation</vt:lpstr>
      <vt:lpstr>What is the University’s Investigation Process?</vt:lpstr>
      <vt:lpstr>SUPPORTIVE MEASURES</vt:lpstr>
      <vt:lpstr>WHO CAN HELP AT FAU?</vt:lpstr>
      <vt:lpstr>WHAT IS BYSTANDER INTERVENTION?</vt:lpstr>
      <vt:lpstr>BYSTANDER INTERVENTION</vt:lpstr>
      <vt:lpstr>INTERVENE OR NOT?</vt:lpstr>
      <vt:lpstr>OWL BE THERE!</vt:lpstr>
      <vt:lpstr>KEY TAKEAWAYS</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Bobby Brown</cp:lastModifiedBy>
  <cp:revision>71</cp:revision>
  <cp:lastPrinted>2025-07-23T16:56:25Z</cp:lastPrinted>
  <dcterms:created xsi:type="dcterms:W3CDTF">2019-04-17T14:47:58Z</dcterms:created>
  <dcterms:modified xsi:type="dcterms:W3CDTF">2025-08-11T14:14:15Z</dcterms:modified>
</cp:coreProperties>
</file>