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72" r:id="rId4"/>
    <p:sldId id="264" r:id="rId5"/>
    <p:sldId id="273" r:id="rId6"/>
    <p:sldId id="265" r:id="rId7"/>
    <p:sldId id="267" r:id="rId8"/>
    <p:sldId id="268" r:id="rId9"/>
    <p:sldId id="269" r:id="rId10"/>
    <p:sldId id="270" r:id="rId11"/>
    <p:sldId id="271" r:id="rId12"/>
    <p:sldId id="274"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0A8798-CD00-4167-9055-08ED4366FB32}" v="6" dt="2025-08-27T18:18:30.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17"/>
    <p:restoredTop sz="93288"/>
  </p:normalViewPr>
  <p:slideViewPr>
    <p:cSldViewPr snapToGrid="0" snapToObjects="1">
      <p:cViewPr varScale="1">
        <p:scale>
          <a:sx n="103" d="100"/>
          <a:sy n="103" d="100"/>
        </p:scale>
        <p:origin x="93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8084E-DB51-1C4E-B0EC-656B6D026462}" type="datetimeFigureOut">
              <a:rPr lang="en-US" smtClean="0"/>
              <a:t>11/17/2025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823F1-E3F1-1D43-A719-CE72722030EA}" type="slidenum">
              <a:rPr lang="en-US" smtClean="0"/>
              <a:t>‹#›</a:t>
            </a:fld>
            <a:endParaRPr lang="en-US"/>
          </a:p>
        </p:txBody>
      </p:sp>
    </p:spTree>
    <p:extLst>
      <p:ext uri="{BB962C8B-B14F-4D97-AF65-F5344CB8AC3E}">
        <p14:creationId xmlns:p14="http://schemas.microsoft.com/office/powerpoint/2010/main" val="1383291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823F1-E3F1-1D43-A719-CE72722030EA}" type="slidenum">
              <a:rPr lang="en-US" smtClean="0"/>
              <a:t>1</a:t>
            </a:fld>
            <a:endParaRPr lang="en-US"/>
          </a:p>
        </p:txBody>
      </p:sp>
    </p:spTree>
    <p:extLst>
      <p:ext uri="{BB962C8B-B14F-4D97-AF65-F5344CB8AC3E}">
        <p14:creationId xmlns:p14="http://schemas.microsoft.com/office/powerpoint/2010/main" val="1909943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9375" y="5296395"/>
            <a:ext cx="9144000" cy="870137"/>
          </a:xfrm>
        </p:spPr>
        <p:txBody>
          <a:bodyPr anchor="b">
            <a:normAutofit/>
          </a:bodyPr>
          <a:lstStyle>
            <a:lvl1pPr algn="ctr">
              <a:defRPr sz="2400" b="1" i="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59375" y="6171983"/>
            <a:ext cx="9144000" cy="686017"/>
          </a:xfrm>
        </p:spPr>
        <p:txBody>
          <a:bodyPr>
            <a:normAutofit/>
          </a:bodyPr>
          <a:lstStyle>
            <a:lvl1pPr marL="0" indent="0" algn="ctr">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44787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FA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7989" cy="6858000"/>
          </a:xfrm>
          <a:prstGeom prst="rect">
            <a:avLst/>
          </a:prstGeom>
        </p:spPr>
      </p:pic>
    </p:spTree>
    <p:extLst>
      <p:ext uri="{BB962C8B-B14F-4D97-AF65-F5344CB8AC3E}">
        <p14:creationId xmlns:p14="http://schemas.microsoft.com/office/powerpoint/2010/main" val="1335374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7760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xt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42075" y="1825625"/>
            <a:ext cx="613373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0"/>
          </p:nvPr>
        </p:nvSpPr>
        <p:spPr>
          <a:xfrm>
            <a:off x="7398327" y="1825625"/>
            <a:ext cx="4793673" cy="4351338"/>
          </a:xfrm>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mag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771896"/>
            <a:ext cx="12192000" cy="6086104"/>
          </a:xfrm>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9535" y="516512"/>
            <a:ext cx="9605082" cy="593408"/>
          </a:xfrm>
        </p:spPr>
        <p:txBody>
          <a:bodyPr/>
          <a:lstStyle/>
          <a:p>
            <a:r>
              <a:rPr lang="en-US"/>
              <a:t>Click to edit Master title style</a:t>
            </a:r>
          </a:p>
        </p:txBody>
      </p:sp>
      <p:sp>
        <p:nvSpPr>
          <p:cNvPr id="3" name="Content Placeholder 2"/>
          <p:cNvSpPr>
            <a:spLocks noGrp="1"/>
          </p:cNvSpPr>
          <p:nvPr>
            <p:ph idx="1"/>
          </p:nvPr>
        </p:nvSpPr>
        <p:spPr>
          <a:xfrm>
            <a:off x="2039535" y="1244856"/>
            <a:ext cx="9605082" cy="46740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lumMod val="95000"/>
                  </a:schemeClr>
                </a:solidFill>
                <a:latin typeface="+mj-lt"/>
              </a:defRPr>
            </a:lvl1pPr>
          </a:lstStyle>
          <a:p>
            <a:r>
              <a:rPr lang="en-US"/>
              <a:t>Click to edit Master title style</a:t>
            </a:r>
          </a:p>
        </p:txBody>
      </p:sp>
      <p:sp>
        <p:nvSpPr>
          <p:cNvPr id="3" name="Content Placeholder 2"/>
          <p:cNvSpPr>
            <a:spLocks noGrp="1"/>
          </p:cNvSpPr>
          <p:nvPr>
            <p:ph idx="1"/>
          </p:nvPr>
        </p:nvSpPr>
        <p:spPr/>
        <p:txBody>
          <a:bodyPr/>
          <a:lstStyle>
            <a:lvl1pPr>
              <a:defRPr baseline="0">
                <a:solidFill>
                  <a:schemeClr val="bg1">
                    <a:lumMod val="95000"/>
                  </a:schemeClr>
                </a:solidFill>
                <a:latin typeface="+mj-lt"/>
              </a:defRPr>
            </a:lvl1pPr>
            <a:lvl2pPr>
              <a:defRPr baseline="0">
                <a:solidFill>
                  <a:schemeClr val="bg1">
                    <a:lumMod val="95000"/>
                  </a:schemeClr>
                </a:solidFill>
                <a:latin typeface="+mj-lt"/>
              </a:defRPr>
            </a:lvl2pPr>
            <a:lvl3pPr>
              <a:defRPr baseline="0">
                <a:solidFill>
                  <a:schemeClr val="bg1">
                    <a:lumMod val="95000"/>
                  </a:schemeClr>
                </a:solidFill>
                <a:latin typeface="+mj-lt"/>
              </a:defRPr>
            </a:lvl3pPr>
            <a:lvl4pPr>
              <a:defRPr baseline="0">
                <a:solidFill>
                  <a:schemeClr val="bg1">
                    <a:lumMod val="95000"/>
                  </a:schemeClr>
                </a:solidFill>
                <a:latin typeface="+mj-lt"/>
              </a:defRPr>
            </a:lvl4pPr>
            <a:lvl5pPr>
              <a:defRPr baseline="0">
                <a:solidFill>
                  <a:schemeClr val="bg1">
                    <a:lumMod val="9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076" y="1097280"/>
            <a:ext cx="9605082" cy="5934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42076" y="1825625"/>
            <a:ext cx="960508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691043"/>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4" r:id="rId4"/>
    <p:sldLayoutId id="2147483655" r:id="rId5"/>
    <p:sldLayoutId id="2147483652" r:id="rId6"/>
    <p:sldLayoutId id="2147483651" r:id="rId7"/>
  </p:sldLayoutIdLst>
  <p:txStyles>
    <p:titleStyle>
      <a:lvl1pPr algn="l" defTabSz="914400" rtl="0" eaLnBrk="1" latinLnBrk="0" hangingPunct="1">
        <a:lnSpc>
          <a:spcPct val="90000"/>
        </a:lnSpc>
        <a:spcBef>
          <a:spcPct val="0"/>
        </a:spcBef>
        <a:buNone/>
        <a:defRPr sz="2400" b="1" i="0" kern="1200" baseline="0">
          <a:solidFill>
            <a:srgbClr val="00447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kern="1200" baseline="0">
          <a:solidFill>
            <a:srgbClr val="00447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800" kern="1200" baseline="0">
          <a:solidFill>
            <a:srgbClr val="004479"/>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baseline="0">
          <a:solidFill>
            <a:srgbClr val="004479"/>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rgbClr val="004479"/>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rgbClr val="004479"/>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pmedina2016@fau.edu"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9375" y="3350717"/>
            <a:ext cx="9144000" cy="870137"/>
          </a:xfrm>
        </p:spPr>
        <p:txBody>
          <a:bodyPr/>
          <a:lstStyle/>
          <a:p>
            <a:r>
              <a:rPr lang="en-US" dirty="0"/>
              <a:t>Foreign Influence Training</a:t>
            </a:r>
          </a:p>
        </p:txBody>
      </p:sp>
      <p:sp>
        <p:nvSpPr>
          <p:cNvPr id="3" name="Subtitle 2"/>
          <p:cNvSpPr>
            <a:spLocks noGrp="1"/>
          </p:cNvSpPr>
          <p:nvPr>
            <p:ph type="subTitle" idx="1"/>
          </p:nvPr>
        </p:nvSpPr>
        <p:spPr>
          <a:xfrm>
            <a:off x="1559375" y="4226305"/>
            <a:ext cx="9144000" cy="686017"/>
          </a:xfrm>
        </p:spPr>
        <p:txBody>
          <a:bodyPr/>
          <a:lstStyle/>
          <a:p>
            <a:r>
              <a:rPr lang="en-US" dirty="0"/>
              <a:t>Office of Compliance and Ethics</a:t>
            </a:r>
          </a:p>
        </p:txBody>
      </p:sp>
    </p:spTree>
    <p:extLst>
      <p:ext uri="{BB962C8B-B14F-4D97-AF65-F5344CB8AC3E}">
        <p14:creationId xmlns:p14="http://schemas.microsoft.com/office/powerpoint/2010/main" val="480599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6B641-27DD-F58A-BF42-886AA709DB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290479-9DA3-657A-B15F-90DCDA957964}"/>
              </a:ext>
            </a:extLst>
          </p:cNvPr>
          <p:cNvSpPr>
            <a:spLocks noGrp="1"/>
          </p:cNvSpPr>
          <p:nvPr>
            <p:ph type="title"/>
          </p:nvPr>
        </p:nvSpPr>
        <p:spPr/>
        <p:txBody>
          <a:bodyPr/>
          <a:lstStyle/>
          <a:p>
            <a:pPr algn="ctr"/>
            <a:r>
              <a:rPr lang="en-US" dirty="0"/>
              <a:t>Employment-Related Travel</a:t>
            </a:r>
          </a:p>
        </p:txBody>
      </p:sp>
      <p:sp>
        <p:nvSpPr>
          <p:cNvPr id="3" name="Content Placeholder 2">
            <a:extLst>
              <a:ext uri="{FF2B5EF4-FFF2-40B4-BE49-F238E27FC236}">
                <a16:creationId xmlns:a16="http://schemas.microsoft.com/office/drawing/2014/main" id="{9344F10F-89A6-9FDB-B9DA-D7A05C51915C}"/>
              </a:ext>
            </a:extLst>
          </p:cNvPr>
          <p:cNvSpPr>
            <a:spLocks noGrp="1"/>
          </p:cNvSpPr>
          <p:nvPr>
            <p:ph idx="1"/>
          </p:nvPr>
        </p:nvSpPr>
        <p:spPr/>
        <p:txBody>
          <a:bodyPr/>
          <a:lstStyle/>
          <a:p>
            <a:r>
              <a:rPr lang="en-US" dirty="0"/>
              <a:t>Requirement to review and pre-approve all employment-related foreign travel and employment-related foreign activities by:</a:t>
            </a:r>
          </a:p>
          <a:p>
            <a:pPr lvl="1"/>
            <a:r>
              <a:rPr lang="en-US" dirty="0"/>
              <a:t>Faculty</a:t>
            </a:r>
          </a:p>
          <a:p>
            <a:pPr lvl="1"/>
            <a:r>
              <a:rPr lang="en-US" dirty="0"/>
              <a:t>Researchers</a:t>
            </a:r>
          </a:p>
          <a:p>
            <a:pPr lvl="1"/>
            <a:r>
              <a:rPr lang="en-US" dirty="0"/>
              <a:t>Research Department Staff</a:t>
            </a:r>
          </a:p>
          <a:p>
            <a:r>
              <a:rPr lang="en-US" dirty="0"/>
              <a:t>All employment-related travel to FCOCs must be reported to the Board of Governors (BOG) annually.</a:t>
            </a:r>
          </a:p>
          <a:p>
            <a:r>
              <a:rPr lang="en-US" dirty="0"/>
              <a:t>Requires travelers to acknowledge protocols particularly if they are in possession of export-controlled material or university assets. </a:t>
            </a:r>
          </a:p>
          <a:p>
            <a:r>
              <a:rPr lang="en-US" dirty="0"/>
              <a:t>At FAU, governed by Policy 1.19, reviewed through the Global Travel, Safety, and Security Committee. </a:t>
            </a:r>
          </a:p>
          <a:p>
            <a:endParaRPr lang="en-US" dirty="0"/>
          </a:p>
          <a:p>
            <a:endParaRPr lang="en-US" dirty="0"/>
          </a:p>
          <a:p>
            <a:pPr lvl="1"/>
            <a:endParaRPr lang="en-US" dirty="0"/>
          </a:p>
          <a:p>
            <a:pPr lvl="1"/>
            <a:endParaRPr lang="en-US" dirty="0"/>
          </a:p>
          <a:p>
            <a:endParaRPr lang="en-US" dirty="0"/>
          </a:p>
          <a:p>
            <a:endParaRPr lang="en-US" b="1" u="sng" dirty="0"/>
          </a:p>
          <a:p>
            <a:endParaRPr lang="en-US" b="1" u="sng" dirty="0"/>
          </a:p>
        </p:txBody>
      </p:sp>
    </p:spTree>
    <p:extLst>
      <p:ext uri="{BB962C8B-B14F-4D97-AF65-F5344CB8AC3E}">
        <p14:creationId xmlns:p14="http://schemas.microsoft.com/office/powerpoint/2010/main" val="319427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B9B10-8F97-D211-62FF-694F3368F6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ED3BB1-792F-21EF-CC0D-034EFCEB4F13}"/>
              </a:ext>
            </a:extLst>
          </p:cNvPr>
          <p:cNvSpPr>
            <a:spLocks noGrp="1"/>
          </p:cNvSpPr>
          <p:nvPr>
            <p:ph type="title"/>
          </p:nvPr>
        </p:nvSpPr>
        <p:spPr/>
        <p:txBody>
          <a:bodyPr/>
          <a:lstStyle/>
          <a:p>
            <a:pPr algn="ctr"/>
            <a:r>
              <a:rPr lang="en-US" dirty="0"/>
              <a:t>International Agreements</a:t>
            </a:r>
          </a:p>
        </p:txBody>
      </p:sp>
      <p:sp>
        <p:nvSpPr>
          <p:cNvPr id="3" name="Content Placeholder 2">
            <a:extLst>
              <a:ext uri="{FF2B5EF4-FFF2-40B4-BE49-F238E27FC236}">
                <a16:creationId xmlns:a16="http://schemas.microsoft.com/office/drawing/2014/main" id="{4FDB84B1-A2A0-8085-AB28-A007175FF28B}"/>
              </a:ext>
            </a:extLst>
          </p:cNvPr>
          <p:cNvSpPr>
            <a:spLocks noGrp="1"/>
          </p:cNvSpPr>
          <p:nvPr>
            <p:ph idx="1"/>
          </p:nvPr>
        </p:nvSpPr>
        <p:spPr/>
        <p:txBody>
          <a:bodyPr/>
          <a:lstStyle/>
          <a:p>
            <a:r>
              <a:rPr lang="en-US" dirty="0"/>
              <a:t>FAU may not accept any grant from or participate in any new or renewed agreement with any college or university based in a FCOC, or with any foreign principal in a FCOC without approval from the BOG via the FAU Board of Trustees.</a:t>
            </a:r>
          </a:p>
          <a:p>
            <a:r>
              <a:rPr lang="en-US" dirty="0"/>
              <a:t>Prohibits FAU from accepting anything of value to promote the language or culture of a FCOC.</a:t>
            </a:r>
          </a:p>
          <a:p>
            <a:r>
              <a:rPr lang="en-US" dirty="0"/>
              <a:t>International Cultural Agreements defined: written statement of mutual interest in academic or research collaboration. Includes the following: memorandum of understanding, joint/dual degree program, faculty exchange agreement, student exchange or cooperative agreement, service agreement which provides or receives a service between FAU and a foreign individual/entity, research affiliation or agreement, third party study abroad program and service provider, vendor contract involving a foreign individual or entity, or any other agreements and contracts for international student recruitment. </a:t>
            </a:r>
          </a:p>
          <a:p>
            <a:r>
              <a:rPr lang="en-US" dirty="0"/>
              <a:t>Annual reporting requirement for international cultural agreements with FCOCs to the BOG.</a:t>
            </a:r>
          </a:p>
          <a:p>
            <a:endParaRPr lang="en-US" dirty="0"/>
          </a:p>
          <a:p>
            <a:pPr lvl="1"/>
            <a:endParaRPr lang="en-US" dirty="0"/>
          </a:p>
          <a:p>
            <a:pPr lvl="1"/>
            <a:endParaRPr lang="en-US" dirty="0"/>
          </a:p>
          <a:p>
            <a:endParaRPr lang="en-US" dirty="0"/>
          </a:p>
          <a:p>
            <a:endParaRPr lang="en-US" b="1" u="sng" dirty="0"/>
          </a:p>
          <a:p>
            <a:endParaRPr lang="en-US" b="1" u="sng" dirty="0"/>
          </a:p>
        </p:txBody>
      </p:sp>
    </p:spTree>
    <p:extLst>
      <p:ext uri="{BB962C8B-B14F-4D97-AF65-F5344CB8AC3E}">
        <p14:creationId xmlns:p14="http://schemas.microsoft.com/office/powerpoint/2010/main" val="3713435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57032-EFEA-B1D7-B191-17917A2AEE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7CAE11-34FA-04E6-EB90-C2AE26B9A7B3}"/>
              </a:ext>
            </a:extLst>
          </p:cNvPr>
          <p:cNvSpPr>
            <a:spLocks noGrp="1"/>
          </p:cNvSpPr>
          <p:nvPr>
            <p:ph type="title"/>
          </p:nvPr>
        </p:nvSpPr>
        <p:spPr/>
        <p:txBody>
          <a:bodyPr/>
          <a:lstStyle/>
          <a:p>
            <a:pPr algn="ctr"/>
            <a:r>
              <a:rPr lang="en-US" dirty="0"/>
              <a:t>Activities with FCOCs that Require BOG Approval</a:t>
            </a:r>
          </a:p>
        </p:txBody>
      </p:sp>
      <p:sp>
        <p:nvSpPr>
          <p:cNvPr id="3" name="Content Placeholder 2">
            <a:extLst>
              <a:ext uri="{FF2B5EF4-FFF2-40B4-BE49-F238E27FC236}">
                <a16:creationId xmlns:a16="http://schemas.microsoft.com/office/drawing/2014/main" id="{6AB8667B-798C-4FFA-7F02-88122A031619}"/>
              </a:ext>
            </a:extLst>
          </p:cNvPr>
          <p:cNvSpPr>
            <a:spLocks noGrp="1"/>
          </p:cNvSpPr>
          <p:nvPr>
            <p:ph idx="1"/>
          </p:nvPr>
        </p:nvSpPr>
        <p:spPr/>
        <p:txBody>
          <a:bodyPr/>
          <a:lstStyle/>
          <a:p>
            <a:r>
              <a:rPr lang="en-US" dirty="0"/>
              <a:t>Hiring a foreign principal for academic, administrative, research purposes, or research scholars</a:t>
            </a:r>
          </a:p>
          <a:p>
            <a:r>
              <a:rPr lang="en-US" dirty="0"/>
              <a:t>Collaborating with a foreign principal on a research project in furtherance of the university’s mission</a:t>
            </a:r>
          </a:p>
          <a:p>
            <a:r>
              <a:rPr lang="en-US" dirty="0"/>
              <a:t>Sharing data with a foreign principal</a:t>
            </a:r>
          </a:p>
          <a:p>
            <a:r>
              <a:rPr lang="en-US" dirty="0"/>
              <a:t>Engaging in a student exchange program in a FCOC</a:t>
            </a:r>
          </a:p>
          <a:p>
            <a:r>
              <a:rPr lang="en-US" dirty="0"/>
              <a:t>Partnerships facilitated by third-party providers on behalf of FAU</a:t>
            </a:r>
          </a:p>
          <a:p>
            <a:r>
              <a:rPr lang="en-US" dirty="0"/>
              <a:t>Licensing intellectual property for academic or research purposes from a foreign principal</a:t>
            </a:r>
          </a:p>
          <a:p>
            <a:r>
              <a:rPr lang="en-US" dirty="0"/>
              <a:t>Licensing intellectual property for academic or research purposes to a foreign principal</a:t>
            </a:r>
          </a:p>
          <a:p>
            <a:endParaRPr lang="en-US" dirty="0"/>
          </a:p>
          <a:p>
            <a:r>
              <a:rPr lang="en-US" dirty="0"/>
              <a:t>Domicile defined: physical presence in a FCOC with an intent to return thereto. Intent is demonstrated by an absence of seeking citizenship in the US. </a:t>
            </a:r>
          </a:p>
          <a:p>
            <a:pPr lvl="1"/>
            <a:endParaRPr lang="en-US" dirty="0"/>
          </a:p>
          <a:p>
            <a:pPr lvl="1"/>
            <a:endParaRPr lang="en-US" dirty="0"/>
          </a:p>
          <a:p>
            <a:endParaRPr lang="en-US" dirty="0"/>
          </a:p>
          <a:p>
            <a:endParaRPr lang="en-US" b="1" u="sng" dirty="0"/>
          </a:p>
          <a:p>
            <a:endParaRPr lang="en-US" b="1" u="sng" dirty="0"/>
          </a:p>
        </p:txBody>
      </p:sp>
    </p:spTree>
    <p:extLst>
      <p:ext uri="{BB962C8B-B14F-4D97-AF65-F5344CB8AC3E}">
        <p14:creationId xmlns:p14="http://schemas.microsoft.com/office/powerpoint/2010/main" val="366025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Contacts</a:t>
            </a:r>
          </a:p>
        </p:txBody>
      </p:sp>
      <p:sp>
        <p:nvSpPr>
          <p:cNvPr id="3" name="Content Placeholder 2"/>
          <p:cNvSpPr>
            <a:spLocks noGrp="1"/>
          </p:cNvSpPr>
          <p:nvPr>
            <p:ph idx="1"/>
          </p:nvPr>
        </p:nvSpPr>
        <p:spPr/>
        <p:txBody>
          <a:bodyPr/>
          <a:lstStyle/>
          <a:p>
            <a:r>
              <a:rPr lang="en-US" dirty="0"/>
              <a:t>Chief Compliance and Ethics Officer</a:t>
            </a:r>
          </a:p>
          <a:p>
            <a:pPr lvl="1"/>
            <a:r>
              <a:rPr lang="en-US" dirty="0"/>
              <a:t>Neil D’Arco</a:t>
            </a:r>
          </a:p>
          <a:p>
            <a:pPr lvl="1"/>
            <a:r>
              <a:rPr lang="en-US" dirty="0"/>
              <a:t>ndarco@fau.edu</a:t>
            </a:r>
          </a:p>
          <a:p>
            <a:pPr lvl="1"/>
            <a:r>
              <a:rPr lang="en-US" dirty="0"/>
              <a:t>561-297-3094</a:t>
            </a:r>
          </a:p>
          <a:p>
            <a:pPr lvl="1"/>
            <a:endParaRPr lang="en-US" dirty="0"/>
          </a:p>
          <a:p>
            <a:r>
              <a:rPr lang="en-US" dirty="0"/>
              <a:t>Assistant Director, Compliance and Ethics</a:t>
            </a:r>
          </a:p>
          <a:p>
            <a:pPr lvl="1"/>
            <a:r>
              <a:rPr lang="en-US" dirty="0"/>
              <a:t>Paola Medina</a:t>
            </a:r>
          </a:p>
          <a:p>
            <a:pPr lvl="1"/>
            <a:r>
              <a:rPr lang="en-US" dirty="0">
                <a:hlinkClick r:id="rId3"/>
              </a:rPr>
              <a:t>pmedina2016@fau.edu</a:t>
            </a:r>
            <a:endParaRPr lang="en-US" dirty="0"/>
          </a:p>
          <a:p>
            <a:pPr lvl="1"/>
            <a:r>
              <a:rPr lang="en-US" dirty="0"/>
              <a:t>561-297-2345</a:t>
            </a:r>
          </a:p>
          <a:p>
            <a:endParaRPr lang="en-US" dirty="0"/>
          </a:p>
        </p:txBody>
      </p:sp>
    </p:spTree>
    <p:extLst>
      <p:ext uri="{BB962C8B-B14F-4D97-AF65-F5344CB8AC3E}">
        <p14:creationId xmlns:p14="http://schemas.microsoft.com/office/powerpoint/2010/main" val="3910136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Florida Law</a:t>
            </a:r>
          </a:p>
        </p:txBody>
      </p:sp>
      <p:sp>
        <p:nvSpPr>
          <p:cNvPr id="3" name="Content Placeholder 2"/>
          <p:cNvSpPr>
            <a:spLocks noGrp="1"/>
          </p:cNvSpPr>
          <p:nvPr>
            <p:ph idx="1"/>
          </p:nvPr>
        </p:nvSpPr>
        <p:spPr>
          <a:xfrm>
            <a:off x="742076" y="1825624"/>
            <a:ext cx="9605082" cy="4613275"/>
          </a:xfrm>
        </p:spPr>
        <p:txBody>
          <a:bodyPr>
            <a:normAutofit/>
          </a:bodyPr>
          <a:lstStyle/>
          <a:p>
            <a:r>
              <a:rPr lang="en-US" dirty="0"/>
              <a:t>Florida statutes and Board of Governors (BOG) Regulations:</a:t>
            </a:r>
          </a:p>
          <a:p>
            <a:endParaRPr lang="en-US" dirty="0"/>
          </a:p>
          <a:p>
            <a:pPr lvl="1"/>
            <a:r>
              <a:rPr lang="en-US" dirty="0"/>
              <a:t>Requires greater disclosure of foreign support for public entities like universities;</a:t>
            </a:r>
          </a:p>
          <a:p>
            <a:pPr lvl="1"/>
            <a:r>
              <a:rPr lang="en-US" dirty="0"/>
              <a:t>Scrutiny of grant applicants and vendors of goods and services with certain foreign connections;</a:t>
            </a:r>
          </a:p>
          <a:p>
            <a:pPr lvl="1"/>
            <a:r>
              <a:rPr lang="en-US" dirty="0"/>
              <a:t>Thorough scrutiny of foreign applicants for research positions;</a:t>
            </a:r>
          </a:p>
          <a:p>
            <a:pPr lvl="1"/>
            <a:r>
              <a:rPr lang="en-US" dirty="0"/>
              <a:t>Thorough scrutiny of employment-related foreign travel and activities of major research institutions; and </a:t>
            </a:r>
          </a:p>
          <a:p>
            <a:pPr lvl="1"/>
            <a:r>
              <a:rPr lang="en-US" dirty="0"/>
              <a:t>Requires each university to designate a Research Integrity Office for Foreign Influence (RIO-FI)</a:t>
            </a:r>
          </a:p>
          <a:p>
            <a:pPr lvl="2"/>
            <a:r>
              <a:rPr lang="en-US" dirty="0"/>
              <a:t>FAU designated the Office of Compliance and Ethics as its RIO-FI. </a:t>
            </a:r>
          </a:p>
          <a:p>
            <a:pPr lvl="1"/>
            <a:endParaRPr lang="en-US" dirty="0"/>
          </a:p>
        </p:txBody>
      </p:sp>
    </p:spTree>
    <p:extLst>
      <p:ext uri="{BB962C8B-B14F-4D97-AF65-F5344CB8AC3E}">
        <p14:creationId xmlns:p14="http://schemas.microsoft.com/office/powerpoint/2010/main" val="1829013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7AC5E-3AE9-F0FA-29AB-232E5E0727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FD6938-193F-B41C-EF8C-4D1A8F10B2B6}"/>
              </a:ext>
            </a:extLst>
          </p:cNvPr>
          <p:cNvSpPr>
            <a:spLocks noGrp="1"/>
          </p:cNvSpPr>
          <p:nvPr>
            <p:ph type="title"/>
          </p:nvPr>
        </p:nvSpPr>
        <p:spPr/>
        <p:txBody>
          <a:bodyPr/>
          <a:lstStyle/>
          <a:p>
            <a:pPr algn="ctr"/>
            <a:r>
              <a:rPr lang="en-US" dirty="0"/>
              <a:t>Areas of Discussion</a:t>
            </a:r>
          </a:p>
        </p:txBody>
      </p:sp>
      <p:sp>
        <p:nvSpPr>
          <p:cNvPr id="3" name="Content Placeholder 2">
            <a:extLst>
              <a:ext uri="{FF2B5EF4-FFF2-40B4-BE49-F238E27FC236}">
                <a16:creationId xmlns:a16="http://schemas.microsoft.com/office/drawing/2014/main" id="{6E631A98-8CEB-756B-F9A0-8ED1638E2F86}"/>
              </a:ext>
            </a:extLst>
          </p:cNvPr>
          <p:cNvSpPr>
            <a:spLocks noGrp="1"/>
          </p:cNvSpPr>
          <p:nvPr>
            <p:ph idx="1"/>
          </p:nvPr>
        </p:nvSpPr>
        <p:spPr>
          <a:xfrm>
            <a:off x="742076" y="1825624"/>
            <a:ext cx="9605082" cy="4613275"/>
          </a:xfrm>
        </p:spPr>
        <p:txBody>
          <a:bodyPr>
            <a:normAutofit/>
          </a:bodyPr>
          <a:lstStyle/>
          <a:p>
            <a:r>
              <a:rPr lang="en-US" dirty="0"/>
              <a:t>Key Terms/Definitions</a:t>
            </a:r>
          </a:p>
          <a:p>
            <a:r>
              <a:rPr lang="en-US" dirty="0"/>
              <a:t>Foreign Gifts and Contracts</a:t>
            </a:r>
          </a:p>
          <a:p>
            <a:r>
              <a:rPr lang="en-US" dirty="0"/>
              <a:t>Screening of Foreign Researchers</a:t>
            </a:r>
          </a:p>
          <a:p>
            <a:r>
              <a:rPr lang="en-US" dirty="0"/>
              <a:t>Employment-Related Travel</a:t>
            </a:r>
          </a:p>
          <a:p>
            <a:r>
              <a:rPr lang="en-US" dirty="0"/>
              <a:t>International Agreements </a:t>
            </a:r>
          </a:p>
          <a:p>
            <a:r>
              <a:rPr lang="en-US" dirty="0"/>
              <a:t>Other Activities with FCOCs that Require BOG Approval</a:t>
            </a:r>
          </a:p>
        </p:txBody>
      </p:sp>
    </p:spTree>
    <p:extLst>
      <p:ext uri="{BB962C8B-B14F-4D97-AF65-F5344CB8AC3E}">
        <p14:creationId xmlns:p14="http://schemas.microsoft.com/office/powerpoint/2010/main" val="2149881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C4722-12AA-748B-B237-A9590F3C2D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EC3AC7-A153-7ED1-FEDA-D1227AB99487}"/>
              </a:ext>
            </a:extLst>
          </p:cNvPr>
          <p:cNvSpPr>
            <a:spLocks noGrp="1"/>
          </p:cNvSpPr>
          <p:nvPr>
            <p:ph type="title"/>
          </p:nvPr>
        </p:nvSpPr>
        <p:spPr/>
        <p:txBody>
          <a:bodyPr/>
          <a:lstStyle/>
          <a:p>
            <a:pPr algn="ctr"/>
            <a:r>
              <a:rPr lang="en-US" dirty="0"/>
              <a:t>Foreign Countries of Concern (FCOC)</a:t>
            </a:r>
          </a:p>
        </p:txBody>
      </p:sp>
      <p:sp>
        <p:nvSpPr>
          <p:cNvPr id="3" name="Content Placeholder 2">
            <a:extLst>
              <a:ext uri="{FF2B5EF4-FFF2-40B4-BE49-F238E27FC236}">
                <a16:creationId xmlns:a16="http://schemas.microsoft.com/office/drawing/2014/main" id="{C69A7DF2-DA10-D15D-E915-FD964D6468D5}"/>
              </a:ext>
            </a:extLst>
          </p:cNvPr>
          <p:cNvSpPr>
            <a:spLocks noGrp="1"/>
          </p:cNvSpPr>
          <p:nvPr>
            <p:ph idx="1"/>
          </p:nvPr>
        </p:nvSpPr>
        <p:spPr>
          <a:xfrm>
            <a:off x="742076" y="1825624"/>
            <a:ext cx="9605082" cy="4708525"/>
          </a:xfrm>
        </p:spPr>
        <p:txBody>
          <a:bodyPr>
            <a:normAutofit/>
          </a:bodyPr>
          <a:lstStyle/>
          <a:p>
            <a:r>
              <a:rPr lang="en-US" dirty="0"/>
              <a:t>Foreign influence statutes and BOG regulations address influence from </a:t>
            </a:r>
            <a:r>
              <a:rPr lang="en-US" u="sng" dirty="0"/>
              <a:t>all</a:t>
            </a:r>
            <a:r>
              <a:rPr lang="en-US" dirty="0"/>
              <a:t> countries. Seven countries, however, were designated as FCOCs and as a result have additional reporting and approval requirements.</a:t>
            </a:r>
          </a:p>
          <a:p>
            <a:r>
              <a:rPr lang="en-US" dirty="0"/>
              <a:t>FCOCs per Florida law: People’s Republic of China (includes Hong Kong and Macau), Russian Federation, Islamic Republic of Iran, Democratic People’s Republic of Korea, Republic of Cuba, Venezuelan Regime of Nicolas Maduro, and Syrian Arab Republic</a:t>
            </a:r>
          </a:p>
          <a:p>
            <a:r>
              <a:rPr lang="en-US" dirty="0"/>
              <a:t>Includes any agency of or any other entity under significant control of such FCOC. </a:t>
            </a:r>
          </a:p>
          <a:p>
            <a:r>
              <a:rPr lang="en-US" dirty="0"/>
              <a:t>Foreign principal defined as any of the following:</a:t>
            </a:r>
          </a:p>
          <a:p>
            <a:pPr lvl="1"/>
            <a:r>
              <a:rPr lang="en-US" dirty="0"/>
              <a:t>The government or an official of the government of a FCOC;</a:t>
            </a:r>
          </a:p>
          <a:p>
            <a:pPr lvl="1"/>
            <a:r>
              <a:rPr lang="en-US" dirty="0"/>
              <a:t>Political party or a member of a political party in a FCOC;</a:t>
            </a:r>
          </a:p>
          <a:p>
            <a:pPr lvl="1"/>
            <a:r>
              <a:rPr lang="en-US" dirty="0"/>
              <a:t>An entity operating under the laws of or having its principal place of business in a FCOC, or a subsidiary thereof; </a:t>
            </a:r>
          </a:p>
          <a:p>
            <a:pPr lvl="1"/>
            <a:r>
              <a:rPr lang="en-US" dirty="0"/>
              <a:t>Any person who is domiciled in a FCOC and is not a citizen or lawful permanent resident of the US;</a:t>
            </a:r>
          </a:p>
          <a:p>
            <a:endParaRPr lang="en-US" dirty="0"/>
          </a:p>
          <a:p>
            <a:endParaRPr lang="en-US" dirty="0"/>
          </a:p>
        </p:txBody>
      </p:sp>
    </p:spTree>
    <p:extLst>
      <p:ext uri="{BB962C8B-B14F-4D97-AF65-F5344CB8AC3E}">
        <p14:creationId xmlns:p14="http://schemas.microsoft.com/office/powerpoint/2010/main" val="4176231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87529-CB7B-5B02-26EA-4A7C716979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EE428F-F690-9A47-FA6A-319F6AD43905}"/>
              </a:ext>
            </a:extLst>
          </p:cNvPr>
          <p:cNvSpPr>
            <a:spLocks noGrp="1"/>
          </p:cNvSpPr>
          <p:nvPr>
            <p:ph type="title"/>
          </p:nvPr>
        </p:nvSpPr>
        <p:spPr/>
        <p:txBody>
          <a:bodyPr/>
          <a:lstStyle/>
          <a:p>
            <a:pPr algn="ctr"/>
            <a:r>
              <a:rPr lang="en-US" dirty="0"/>
              <a:t>Key Definitions</a:t>
            </a:r>
          </a:p>
        </p:txBody>
      </p:sp>
      <p:sp>
        <p:nvSpPr>
          <p:cNvPr id="3" name="Content Placeholder 2">
            <a:extLst>
              <a:ext uri="{FF2B5EF4-FFF2-40B4-BE49-F238E27FC236}">
                <a16:creationId xmlns:a16="http://schemas.microsoft.com/office/drawing/2014/main" id="{12F078B1-0759-9AA4-2A83-43C5C6F8D58A}"/>
              </a:ext>
            </a:extLst>
          </p:cNvPr>
          <p:cNvSpPr>
            <a:spLocks noGrp="1"/>
          </p:cNvSpPr>
          <p:nvPr>
            <p:ph idx="1"/>
          </p:nvPr>
        </p:nvSpPr>
        <p:spPr>
          <a:xfrm>
            <a:off x="742076" y="1825624"/>
            <a:ext cx="9605082" cy="4708525"/>
          </a:xfrm>
        </p:spPr>
        <p:txBody>
          <a:bodyPr>
            <a:normAutofit/>
          </a:bodyPr>
          <a:lstStyle/>
          <a:p>
            <a:r>
              <a:rPr lang="en-US" dirty="0"/>
              <a:t>Foreign source defined as any of the following:</a:t>
            </a:r>
          </a:p>
          <a:p>
            <a:pPr lvl="2"/>
            <a:r>
              <a:rPr lang="en-US" dirty="0"/>
              <a:t>Foreign government or agency of a foreign government;</a:t>
            </a:r>
          </a:p>
          <a:p>
            <a:pPr lvl="2"/>
            <a:r>
              <a:rPr lang="en-US" dirty="0"/>
              <a:t>A legal entity, government or otherwise, created solely under the laws of a foreign state or states;</a:t>
            </a:r>
          </a:p>
          <a:p>
            <a:pPr lvl="2"/>
            <a:r>
              <a:rPr lang="en-US" dirty="0"/>
              <a:t>An individual who is not a citizen or a national of the US; or</a:t>
            </a:r>
          </a:p>
          <a:p>
            <a:pPr lvl="2"/>
            <a:r>
              <a:rPr lang="en-US" dirty="0"/>
              <a:t>An agent, including a subsidiary or an affiliate of a foreign legal entity, acting on behalf of a foreign source.</a:t>
            </a:r>
          </a:p>
          <a:p>
            <a:endParaRPr lang="en-US" dirty="0"/>
          </a:p>
          <a:p>
            <a:endParaRPr lang="en-US" dirty="0"/>
          </a:p>
          <a:p>
            <a:endParaRPr lang="en-US" dirty="0"/>
          </a:p>
        </p:txBody>
      </p:sp>
    </p:spTree>
    <p:extLst>
      <p:ext uri="{BB962C8B-B14F-4D97-AF65-F5344CB8AC3E}">
        <p14:creationId xmlns:p14="http://schemas.microsoft.com/office/powerpoint/2010/main" val="2276521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69C3A-C6CE-4EE8-3E1A-6EB4B835E7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4B2386-21D0-75CE-0721-EED305833944}"/>
              </a:ext>
            </a:extLst>
          </p:cNvPr>
          <p:cNvSpPr>
            <a:spLocks noGrp="1"/>
          </p:cNvSpPr>
          <p:nvPr>
            <p:ph type="title"/>
          </p:nvPr>
        </p:nvSpPr>
        <p:spPr/>
        <p:txBody>
          <a:bodyPr/>
          <a:lstStyle/>
          <a:p>
            <a:pPr algn="ctr"/>
            <a:r>
              <a:rPr lang="en-US" dirty="0"/>
              <a:t>Foreign Gifts and Contracts</a:t>
            </a:r>
          </a:p>
        </p:txBody>
      </p:sp>
      <p:sp>
        <p:nvSpPr>
          <p:cNvPr id="3" name="Content Placeholder 2">
            <a:extLst>
              <a:ext uri="{FF2B5EF4-FFF2-40B4-BE49-F238E27FC236}">
                <a16:creationId xmlns:a16="http://schemas.microsoft.com/office/drawing/2014/main" id="{9AF48EE6-2455-1811-8ED9-9B8358F2E0DA}"/>
              </a:ext>
            </a:extLst>
          </p:cNvPr>
          <p:cNvSpPr>
            <a:spLocks noGrp="1"/>
          </p:cNvSpPr>
          <p:nvPr>
            <p:ph idx="1"/>
          </p:nvPr>
        </p:nvSpPr>
        <p:spPr/>
        <p:txBody>
          <a:bodyPr>
            <a:normAutofit/>
          </a:bodyPr>
          <a:lstStyle/>
          <a:p>
            <a:r>
              <a:rPr lang="en-US" dirty="0"/>
              <a:t>Gifts, contracts, grants, endowments, awards, or donations of money or property of any kind, including any pledges of the same, </a:t>
            </a:r>
            <a:r>
              <a:rPr lang="en-US" b="1" u="sng" dirty="0"/>
              <a:t>all</a:t>
            </a:r>
            <a:r>
              <a:rPr lang="en-US" dirty="0"/>
              <a:t> foreign sources with a value of $50,000 or more in a fiscal year must be reported to the Board of Governors on a semi-annual basis. </a:t>
            </a:r>
          </a:p>
          <a:p>
            <a:pPr lvl="1"/>
            <a:r>
              <a:rPr lang="en-US" dirty="0"/>
              <a:t>Value of multiple gifts from a foreign source in a fiscal year must be aggregated.</a:t>
            </a:r>
          </a:p>
          <a:p>
            <a:pPr lvl="1"/>
            <a:r>
              <a:rPr lang="en-US" dirty="0"/>
              <a:t>Applies to gifts receiving by Direct Support Organizations.</a:t>
            </a:r>
          </a:p>
          <a:p>
            <a:pPr lvl="1"/>
            <a:r>
              <a:rPr lang="en-US" dirty="0"/>
              <a:t>Reportable contracts only include those where FAU receives money from foreign sources and any that involve a foreign principal within a FCOC.</a:t>
            </a:r>
          </a:p>
          <a:p>
            <a:r>
              <a:rPr lang="en-US" dirty="0"/>
              <a:t>This is the same reporting requirements FAU was already doing with the Department of Education (DOE) with the exception that the DOE threshold is $250,000.</a:t>
            </a:r>
          </a:p>
          <a:p>
            <a:r>
              <a:rPr lang="en-US" dirty="0"/>
              <a:t>FAU, or any employee or representative of the university, </a:t>
            </a:r>
            <a:r>
              <a:rPr lang="en-US" u="sng" dirty="0"/>
              <a:t>may not solicit or accept</a:t>
            </a:r>
            <a:r>
              <a:rPr lang="en-US" dirty="0"/>
              <a:t> any </a:t>
            </a:r>
            <a:r>
              <a:rPr lang="en-US" u="sng" dirty="0"/>
              <a:t>transfer of money or property</a:t>
            </a:r>
            <a:r>
              <a:rPr lang="en-US" dirty="0"/>
              <a:t> from one entity to another without compensation, in its official capacity, including any physical object, loan, reward, promise of future employment, favor, or service, </a:t>
            </a:r>
            <a:r>
              <a:rPr lang="en-US" u="sng" dirty="0"/>
              <a:t>from a college or university based in a FCOC or from a foreign principal</a:t>
            </a:r>
            <a:r>
              <a:rPr lang="en-US" dirty="0"/>
              <a:t>.</a:t>
            </a:r>
          </a:p>
          <a:p>
            <a:endParaRPr lang="en-US" dirty="0"/>
          </a:p>
          <a:p>
            <a:pPr lvl="2"/>
            <a:endParaRPr lang="en-US" dirty="0"/>
          </a:p>
          <a:p>
            <a:endParaRPr lang="en-US" b="1" u="sng" dirty="0"/>
          </a:p>
          <a:p>
            <a:endParaRPr lang="en-US" b="1" u="sng" dirty="0"/>
          </a:p>
        </p:txBody>
      </p:sp>
    </p:spTree>
    <p:extLst>
      <p:ext uri="{BB962C8B-B14F-4D97-AF65-F5344CB8AC3E}">
        <p14:creationId xmlns:p14="http://schemas.microsoft.com/office/powerpoint/2010/main" val="3951132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7FBEA-A51F-3DC1-0A2F-FFF6FBD414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35E36C-5CCB-8F2B-C3B1-A6B72514CEB3}"/>
              </a:ext>
            </a:extLst>
          </p:cNvPr>
          <p:cNvSpPr>
            <a:spLocks noGrp="1"/>
          </p:cNvSpPr>
          <p:nvPr>
            <p:ph type="title"/>
          </p:nvPr>
        </p:nvSpPr>
        <p:spPr/>
        <p:txBody>
          <a:bodyPr/>
          <a:lstStyle/>
          <a:p>
            <a:pPr algn="ctr"/>
            <a:r>
              <a:rPr lang="en-US" dirty="0"/>
              <a:t>Screening of Foreign Researchers (1 of 3)</a:t>
            </a:r>
          </a:p>
        </p:txBody>
      </p:sp>
      <p:sp>
        <p:nvSpPr>
          <p:cNvPr id="3" name="Content Placeholder 2">
            <a:extLst>
              <a:ext uri="{FF2B5EF4-FFF2-40B4-BE49-F238E27FC236}">
                <a16:creationId xmlns:a16="http://schemas.microsoft.com/office/drawing/2014/main" id="{2FB5D8C8-2A54-57B2-8B8C-8E0EEEE7BAD6}"/>
              </a:ext>
            </a:extLst>
          </p:cNvPr>
          <p:cNvSpPr>
            <a:spLocks noGrp="1"/>
          </p:cNvSpPr>
          <p:nvPr>
            <p:ph idx="1"/>
          </p:nvPr>
        </p:nvSpPr>
        <p:spPr/>
        <p:txBody>
          <a:bodyPr/>
          <a:lstStyle/>
          <a:p>
            <a:r>
              <a:rPr lang="en-US" dirty="0"/>
              <a:t>FAU must take </a:t>
            </a:r>
            <a:r>
              <a:rPr lang="en-US" u="sng" dirty="0"/>
              <a:t>reasonable</a:t>
            </a:r>
            <a:r>
              <a:rPr lang="en-US" dirty="0"/>
              <a:t> steps to verify all attendance, employment, publications, and contributions listed in the application required prior to any interview or offer a position to the applicant. </a:t>
            </a:r>
          </a:p>
          <a:p>
            <a:r>
              <a:rPr lang="en-US" dirty="0"/>
              <a:t>Screening requirements must be completed before granting such individual any access to research data or activities. </a:t>
            </a:r>
          </a:p>
          <a:p>
            <a:r>
              <a:rPr lang="en-US" dirty="0"/>
              <a:t>An applicant may not be employed if the applicant fails to disclose a substantial:</a:t>
            </a:r>
          </a:p>
          <a:p>
            <a:pPr lvl="1"/>
            <a:r>
              <a:rPr lang="en-US" dirty="0"/>
              <a:t>educational, </a:t>
            </a:r>
          </a:p>
          <a:p>
            <a:pPr lvl="1"/>
            <a:r>
              <a:rPr lang="en-US" dirty="0"/>
              <a:t>employment, or</a:t>
            </a:r>
          </a:p>
          <a:p>
            <a:pPr lvl="1"/>
            <a:r>
              <a:rPr lang="en-US" dirty="0"/>
              <a:t>research-related activity. </a:t>
            </a:r>
          </a:p>
          <a:p>
            <a:r>
              <a:rPr lang="en-US" dirty="0"/>
              <a:t>FAU required to report any applicant to the FBI who was rejected for employment based on the scrutiny required or risk-based screening. </a:t>
            </a:r>
          </a:p>
          <a:p>
            <a:pPr lvl="1"/>
            <a:endParaRPr lang="en-US" dirty="0"/>
          </a:p>
          <a:p>
            <a:endParaRPr lang="en-US" dirty="0"/>
          </a:p>
          <a:p>
            <a:endParaRPr lang="en-US" b="1" u="sng" dirty="0"/>
          </a:p>
          <a:p>
            <a:endParaRPr lang="en-US" b="1" u="sng" dirty="0"/>
          </a:p>
        </p:txBody>
      </p:sp>
    </p:spTree>
    <p:extLst>
      <p:ext uri="{BB962C8B-B14F-4D97-AF65-F5344CB8AC3E}">
        <p14:creationId xmlns:p14="http://schemas.microsoft.com/office/powerpoint/2010/main" val="1327373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79F9D-789D-D24A-3649-9D3619F5FC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BE356-B381-2EE6-5F45-6E7E2047C321}"/>
              </a:ext>
            </a:extLst>
          </p:cNvPr>
          <p:cNvSpPr>
            <a:spLocks noGrp="1"/>
          </p:cNvSpPr>
          <p:nvPr>
            <p:ph type="title"/>
          </p:nvPr>
        </p:nvSpPr>
        <p:spPr/>
        <p:txBody>
          <a:bodyPr/>
          <a:lstStyle/>
          <a:p>
            <a:pPr algn="ctr"/>
            <a:r>
              <a:rPr lang="en-US" dirty="0"/>
              <a:t>Screening of Foreign Researchers (2 of 3)</a:t>
            </a:r>
          </a:p>
        </p:txBody>
      </p:sp>
      <p:sp>
        <p:nvSpPr>
          <p:cNvPr id="3" name="Content Placeholder 2">
            <a:extLst>
              <a:ext uri="{FF2B5EF4-FFF2-40B4-BE49-F238E27FC236}">
                <a16:creationId xmlns:a16="http://schemas.microsoft.com/office/drawing/2014/main" id="{B9D758DD-B5FA-2479-D8F4-97B28250056E}"/>
              </a:ext>
            </a:extLst>
          </p:cNvPr>
          <p:cNvSpPr>
            <a:spLocks noGrp="1"/>
          </p:cNvSpPr>
          <p:nvPr>
            <p:ph idx="1"/>
          </p:nvPr>
        </p:nvSpPr>
        <p:spPr/>
        <p:txBody>
          <a:bodyPr/>
          <a:lstStyle/>
          <a:p>
            <a:r>
              <a:rPr lang="en-US" dirty="0"/>
              <a:t>Who gets screened?</a:t>
            </a:r>
          </a:p>
          <a:p>
            <a:pPr lvl="1"/>
            <a:r>
              <a:rPr lang="en-US" dirty="0"/>
              <a:t>Citizens of any foreign country and who are not permanent residents of the US;</a:t>
            </a:r>
          </a:p>
          <a:p>
            <a:pPr lvl="1"/>
            <a:r>
              <a:rPr lang="en-US" dirty="0"/>
              <a:t>Citizens or permanent residents of the US who have any affiliation with an institution or program, or at least one year of prior employment or training in a FCOC.</a:t>
            </a:r>
          </a:p>
          <a:p>
            <a:pPr lvl="2"/>
            <a:r>
              <a:rPr lang="en-US" dirty="0"/>
              <a:t>Affiliation: a professional, training, research, financial, or educational relationship, regardless of whether any funding is received. </a:t>
            </a:r>
          </a:p>
          <a:p>
            <a:r>
              <a:rPr lang="en-US" dirty="0"/>
              <a:t>For what positions is screening required?</a:t>
            </a:r>
          </a:p>
          <a:p>
            <a:pPr lvl="1"/>
            <a:r>
              <a:rPr lang="en-US" dirty="0"/>
              <a:t>Academic, Research, or Research-Related Support Positions</a:t>
            </a:r>
          </a:p>
          <a:p>
            <a:pPr lvl="2"/>
            <a:r>
              <a:rPr lang="en-US" dirty="0"/>
              <a:t>Faculty</a:t>
            </a:r>
          </a:p>
          <a:p>
            <a:pPr lvl="2"/>
            <a:r>
              <a:rPr lang="en-US" dirty="0"/>
              <a:t>Graduate Research Assistants</a:t>
            </a:r>
          </a:p>
          <a:p>
            <a:pPr lvl="2"/>
            <a:r>
              <a:rPr lang="en-US" dirty="0"/>
              <a:t>Individuals compensated by research grants or contracts</a:t>
            </a:r>
          </a:p>
          <a:p>
            <a:pPr lvl="2"/>
            <a:r>
              <a:rPr lang="en-US" dirty="0"/>
              <a:t>Interns engaged in Research</a:t>
            </a:r>
          </a:p>
          <a:p>
            <a:pPr lvl="2"/>
            <a:r>
              <a:rPr lang="en-US" dirty="0"/>
              <a:t>Visiting Researchers</a:t>
            </a:r>
          </a:p>
          <a:p>
            <a:pPr lvl="2"/>
            <a:r>
              <a:rPr lang="en-US" dirty="0"/>
              <a:t>Post-Doctoral Scholars</a:t>
            </a:r>
          </a:p>
          <a:p>
            <a:endParaRPr lang="en-US" dirty="0"/>
          </a:p>
          <a:p>
            <a:endParaRPr lang="en-US" b="1" u="sng" dirty="0"/>
          </a:p>
          <a:p>
            <a:endParaRPr lang="en-US" b="1" u="sng" dirty="0"/>
          </a:p>
        </p:txBody>
      </p:sp>
    </p:spTree>
    <p:extLst>
      <p:ext uri="{BB962C8B-B14F-4D97-AF65-F5344CB8AC3E}">
        <p14:creationId xmlns:p14="http://schemas.microsoft.com/office/powerpoint/2010/main" val="2467371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5F417-D3C6-2FA3-F90F-B140B39E1D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FEC1F1-539F-A602-D37B-75F3A92A5837}"/>
              </a:ext>
            </a:extLst>
          </p:cNvPr>
          <p:cNvSpPr>
            <a:spLocks noGrp="1"/>
          </p:cNvSpPr>
          <p:nvPr>
            <p:ph type="title"/>
          </p:nvPr>
        </p:nvSpPr>
        <p:spPr/>
        <p:txBody>
          <a:bodyPr/>
          <a:lstStyle/>
          <a:p>
            <a:pPr algn="ctr"/>
            <a:r>
              <a:rPr lang="en-US" dirty="0"/>
              <a:t>Screening of Foreign Researchers (3 of 3)</a:t>
            </a:r>
          </a:p>
        </p:txBody>
      </p:sp>
      <p:sp>
        <p:nvSpPr>
          <p:cNvPr id="3" name="Content Placeholder 2">
            <a:extLst>
              <a:ext uri="{FF2B5EF4-FFF2-40B4-BE49-F238E27FC236}">
                <a16:creationId xmlns:a16="http://schemas.microsoft.com/office/drawing/2014/main" id="{6D092030-4939-F116-B585-18D1A804C169}"/>
              </a:ext>
            </a:extLst>
          </p:cNvPr>
          <p:cNvSpPr>
            <a:spLocks noGrp="1"/>
          </p:cNvSpPr>
          <p:nvPr>
            <p:ph idx="1"/>
          </p:nvPr>
        </p:nvSpPr>
        <p:spPr/>
        <p:txBody>
          <a:bodyPr/>
          <a:lstStyle/>
          <a:p>
            <a:r>
              <a:rPr lang="en-US" dirty="0"/>
              <a:t>What is reviewed during foreign influence screening?</a:t>
            </a:r>
          </a:p>
          <a:p>
            <a:pPr lvl="1"/>
            <a:r>
              <a:rPr lang="en-US" dirty="0"/>
              <a:t>Published material</a:t>
            </a:r>
          </a:p>
          <a:p>
            <a:pPr lvl="1"/>
            <a:r>
              <a:rPr lang="en-US" dirty="0"/>
              <a:t>Current and pending research</a:t>
            </a:r>
          </a:p>
          <a:p>
            <a:pPr lvl="1"/>
            <a:r>
              <a:rPr lang="en-US" dirty="0"/>
              <a:t>Education</a:t>
            </a:r>
          </a:p>
          <a:p>
            <a:pPr lvl="1"/>
            <a:r>
              <a:rPr lang="en-US" dirty="0"/>
              <a:t>Previous employment</a:t>
            </a:r>
          </a:p>
          <a:p>
            <a:pPr lvl="1"/>
            <a:r>
              <a:rPr lang="en-US" dirty="0"/>
              <a:t>Results of background checks</a:t>
            </a:r>
          </a:p>
          <a:p>
            <a:pPr lvl="1"/>
            <a:r>
              <a:rPr lang="en-US" dirty="0"/>
              <a:t>Open-source review</a:t>
            </a:r>
          </a:p>
          <a:p>
            <a:pPr lvl="1"/>
            <a:r>
              <a:rPr lang="en-US" dirty="0"/>
              <a:t>Passport, visas, and travel information</a:t>
            </a:r>
          </a:p>
          <a:p>
            <a:pPr lvl="1"/>
            <a:r>
              <a:rPr lang="en-US" dirty="0"/>
              <a:t>All other materials submitted by the candidate</a:t>
            </a:r>
          </a:p>
          <a:p>
            <a:r>
              <a:rPr lang="en-US" dirty="0"/>
              <a:t>Office of Compliance and Ethics, as the RIO-FI, makes final decision on foreign influence screening based on a subjective risk-based analysis.</a:t>
            </a:r>
          </a:p>
          <a:p>
            <a:pPr lvl="1"/>
            <a:r>
              <a:rPr lang="en-US" dirty="0"/>
              <a:t>Option to convene an internal committee if needed to discuss a particular candidate being screened. </a:t>
            </a:r>
          </a:p>
          <a:p>
            <a:endParaRPr lang="en-US" dirty="0"/>
          </a:p>
          <a:p>
            <a:pPr lvl="1"/>
            <a:endParaRPr lang="en-US" dirty="0"/>
          </a:p>
          <a:p>
            <a:pPr lvl="1"/>
            <a:endParaRPr lang="en-US" dirty="0"/>
          </a:p>
          <a:p>
            <a:endParaRPr lang="en-US" dirty="0"/>
          </a:p>
          <a:p>
            <a:endParaRPr lang="en-US" b="1" u="sng" dirty="0"/>
          </a:p>
          <a:p>
            <a:endParaRPr lang="en-US" b="1" u="sng" dirty="0"/>
          </a:p>
        </p:txBody>
      </p:sp>
    </p:spTree>
    <p:extLst>
      <p:ext uri="{BB962C8B-B14F-4D97-AF65-F5344CB8AC3E}">
        <p14:creationId xmlns:p14="http://schemas.microsoft.com/office/powerpoint/2010/main" val="1595714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3944</TotalTime>
  <Words>1279</Words>
  <Application>Microsoft Office PowerPoint</Application>
  <PresentationFormat>Widescreen</PresentationFormat>
  <Paragraphs>129</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Foreign Influence Training</vt:lpstr>
      <vt:lpstr>Florida Law</vt:lpstr>
      <vt:lpstr>Areas of Discussion</vt:lpstr>
      <vt:lpstr>Foreign Countries of Concern (FCOC)</vt:lpstr>
      <vt:lpstr>Key Definitions</vt:lpstr>
      <vt:lpstr>Foreign Gifts and Contracts</vt:lpstr>
      <vt:lpstr>Screening of Foreign Researchers (1 of 3)</vt:lpstr>
      <vt:lpstr>Screening of Foreign Researchers (2 of 3)</vt:lpstr>
      <vt:lpstr>Screening of Foreign Researchers (3 of 3)</vt:lpstr>
      <vt:lpstr>Employment-Related Travel</vt:lpstr>
      <vt:lpstr>International Agreements</vt:lpstr>
      <vt:lpstr>Activities with FCOCs that Require BOG Approval</vt:lpstr>
      <vt:lpstr>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Judith Martinez</cp:lastModifiedBy>
  <cp:revision>28</cp:revision>
  <dcterms:created xsi:type="dcterms:W3CDTF">2019-04-17T14:47:58Z</dcterms:created>
  <dcterms:modified xsi:type="dcterms:W3CDTF">2025-11-17T17:25:41Z</dcterms:modified>
</cp:coreProperties>
</file>